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7" r:id="rId1"/>
  </p:sldMasterIdLst>
  <p:notesMasterIdLst>
    <p:notesMasterId r:id="rId288"/>
  </p:notesMasterIdLst>
  <p:handoutMasterIdLst>
    <p:handoutMasterId r:id="rId289"/>
  </p:handoutMasterIdLst>
  <p:sldIdLst>
    <p:sldId id="1592" r:id="rId2"/>
    <p:sldId id="2185" r:id="rId3"/>
    <p:sldId id="2188" r:id="rId4"/>
    <p:sldId id="1883" r:id="rId5"/>
    <p:sldId id="2189" r:id="rId6"/>
    <p:sldId id="2184" r:id="rId7"/>
    <p:sldId id="2669" r:id="rId8"/>
    <p:sldId id="1885" r:id="rId9"/>
    <p:sldId id="1925" r:id="rId10"/>
    <p:sldId id="1927" r:id="rId11"/>
    <p:sldId id="1928" r:id="rId12"/>
    <p:sldId id="1974" r:id="rId13"/>
    <p:sldId id="2190" r:id="rId14"/>
    <p:sldId id="2191" r:id="rId15"/>
    <p:sldId id="2193" r:id="rId16"/>
    <p:sldId id="2194" r:id="rId17"/>
    <p:sldId id="2195" r:id="rId18"/>
    <p:sldId id="1975" r:id="rId19"/>
    <p:sldId id="2203" r:id="rId20"/>
    <p:sldId id="2218" r:id="rId21"/>
    <p:sldId id="2286" r:id="rId22"/>
    <p:sldId id="1893" r:id="rId23"/>
    <p:sldId id="2670" r:id="rId24"/>
    <p:sldId id="2219" r:id="rId25"/>
    <p:sldId id="2062" r:id="rId26"/>
    <p:sldId id="2671" r:id="rId27"/>
    <p:sldId id="2672" r:id="rId28"/>
    <p:sldId id="2674" r:id="rId29"/>
    <p:sldId id="2065" r:id="rId30"/>
    <p:sldId id="2282" r:id="rId31"/>
    <p:sldId id="2220" r:id="rId32"/>
    <p:sldId id="2274" r:id="rId33"/>
    <p:sldId id="2675" r:id="rId34"/>
    <p:sldId id="2226" r:id="rId35"/>
    <p:sldId id="2676" r:id="rId36"/>
    <p:sldId id="2228" r:id="rId37"/>
    <p:sldId id="2275" r:id="rId38"/>
    <p:sldId id="2677" r:id="rId39"/>
    <p:sldId id="2233" r:id="rId40"/>
    <p:sldId id="2678" r:id="rId41"/>
    <p:sldId id="2323" r:id="rId42"/>
    <p:sldId id="2660" r:id="rId43"/>
    <p:sldId id="2661" r:id="rId44"/>
    <p:sldId id="2276" r:id="rId45"/>
    <p:sldId id="2681" r:id="rId46"/>
    <p:sldId id="2241" r:id="rId47"/>
    <p:sldId id="2682" r:id="rId48"/>
    <p:sldId id="2090" r:id="rId49"/>
    <p:sldId id="2277" r:id="rId50"/>
    <p:sldId id="2679" r:id="rId51"/>
    <p:sldId id="2155" r:id="rId52"/>
    <p:sldId id="2683" r:id="rId53"/>
    <p:sldId id="2162" r:id="rId54"/>
    <p:sldId id="2684" r:id="rId55"/>
    <p:sldId id="2174" r:id="rId56"/>
    <p:sldId id="2685" r:id="rId57"/>
    <p:sldId id="1894" r:id="rId58"/>
    <p:sldId id="2687" r:id="rId59"/>
    <p:sldId id="2540" r:id="rId60"/>
    <p:sldId id="2253" r:id="rId61"/>
    <p:sldId id="2688" r:id="rId62"/>
    <p:sldId id="2363" r:id="rId63"/>
    <p:sldId id="2690" r:id="rId64"/>
    <p:sldId id="1908" r:id="rId65"/>
    <p:sldId id="2061" r:id="rId66"/>
    <p:sldId id="2281" r:id="rId67"/>
    <p:sldId id="2288" r:id="rId68"/>
    <p:sldId id="2289" r:id="rId69"/>
    <p:sldId id="2290" r:id="rId70"/>
    <p:sldId id="2291" r:id="rId71"/>
    <p:sldId id="2321" r:id="rId72"/>
    <p:sldId id="2339" r:id="rId73"/>
    <p:sldId id="1910" r:id="rId74"/>
    <p:sldId id="2319" r:id="rId75"/>
    <p:sldId id="2320" r:id="rId76"/>
    <p:sldId id="1912" r:id="rId77"/>
    <p:sldId id="1932" r:id="rId78"/>
    <p:sldId id="1933" r:id="rId79"/>
    <p:sldId id="2300" r:id="rId80"/>
    <p:sldId id="1935" r:id="rId81"/>
    <p:sldId id="1936" r:id="rId82"/>
    <p:sldId id="1937" r:id="rId83"/>
    <p:sldId id="2301" r:id="rId84"/>
    <p:sldId id="1941" r:id="rId85"/>
    <p:sldId id="2338" r:id="rId86"/>
    <p:sldId id="1819" r:id="rId87"/>
    <p:sldId id="2552" r:id="rId88"/>
    <p:sldId id="2553" r:id="rId89"/>
    <p:sldId id="2554" r:id="rId90"/>
    <p:sldId id="2368" r:id="rId91"/>
    <p:sldId id="2371" r:id="rId92"/>
    <p:sldId id="2372" r:id="rId93"/>
    <p:sldId id="2373" r:id="rId94"/>
    <p:sldId id="2374" r:id="rId95"/>
    <p:sldId id="2375" r:id="rId96"/>
    <p:sldId id="2376" r:id="rId97"/>
    <p:sldId id="2377" r:id="rId98"/>
    <p:sldId id="2378" r:id="rId99"/>
    <p:sldId id="2379" r:id="rId100"/>
    <p:sldId id="2380" r:id="rId101"/>
    <p:sldId id="2381" r:id="rId102"/>
    <p:sldId id="2382" r:id="rId103"/>
    <p:sldId id="2383" r:id="rId104"/>
    <p:sldId id="2384" r:id="rId105"/>
    <p:sldId id="2385" r:id="rId106"/>
    <p:sldId id="2386" r:id="rId107"/>
    <p:sldId id="2387" r:id="rId108"/>
    <p:sldId id="2388" r:id="rId109"/>
    <p:sldId id="2389" r:id="rId110"/>
    <p:sldId id="2390" r:id="rId111"/>
    <p:sldId id="2391" r:id="rId112"/>
    <p:sldId id="2392" r:id="rId113"/>
    <p:sldId id="2393" r:id="rId114"/>
    <p:sldId id="2394" r:id="rId115"/>
    <p:sldId id="2395" r:id="rId116"/>
    <p:sldId id="2396" r:id="rId117"/>
    <p:sldId id="2397" r:id="rId118"/>
    <p:sldId id="2398" r:id="rId119"/>
    <p:sldId id="2399" r:id="rId120"/>
    <p:sldId id="2400" r:id="rId121"/>
    <p:sldId id="2401" r:id="rId122"/>
    <p:sldId id="2402" r:id="rId123"/>
    <p:sldId id="2403" r:id="rId124"/>
    <p:sldId id="2404" r:id="rId125"/>
    <p:sldId id="2405" r:id="rId126"/>
    <p:sldId id="2406" r:id="rId127"/>
    <p:sldId id="2407" r:id="rId128"/>
    <p:sldId id="2408" r:id="rId129"/>
    <p:sldId id="2409" r:id="rId130"/>
    <p:sldId id="2410" r:id="rId131"/>
    <p:sldId id="2411" r:id="rId132"/>
    <p:sldId id="2412" r:id="rId133"/>
    <p:sldId id="2413" r:id="rId134"/>
    <p:sldId id="2414" r:id="rId135"/>
    <p:sldId id="2415" r:id="rId136"/>
    <p:sldId id="2416" r:id="rId137"/>
    <p:sldId id="2417" r:id="rId138"/>
    <p:sldId id="2418" r:id="rId139"/>
    <p:sldId id="2419" r:id="rId140"/>
    <p:sldId id="2420" r:id="rId141"/>
    <p:sldId id="2421" r:id="rId142"/>
    <p:sldId id="2422" r:id="rId143"/>
    <p:sldId id="2423" r:id="rId144"/>
    <p:sldId id="2425" r:id="rId145"/>
    <p:sldId id="2426" r:id="rId146"/>
    <p:sldId id="2427" r:id="rId147"/>
    <p:sldId id="2428" r:id="rId148"/>
    <p:sldId id="2429" r:id="rId149"/>
    <p:sldId id="2430" r:id="rId150"/>
    <p:sldId id="2431" r:id="rId151"/>
    <p:sldId id="2432" r:id="rId152"/>
    <p:sldId id="2433" r:id="rId153"/>
    <p:sldId id="2434" r:id="rId154"/>
    <p:sldId id="2435" r:id="rId155"/>
    <p:sldId id="2436" r:id="rId156"/>
    <p:sldId id="2437" r:id="rId157"/>
    <p:sldId id="2438" r:id="rId158"/>
    <p:sldId id="2439" r:id="rId159"/>
    <p:sldId id="2440" r:id="rId160"/>
    <p:sldId id="2441" r:id="rId161"/>
    <p:sldId id="2442" r:id="rId162"/>
    <p:sldId id="2443" r:id="rId163"/>
    <p:sldId id="2444" r:id="rId164"/>
    <p:sldId id="2445" r:id="rId165"/>
    <p:sldId id="2446" r:id="rId166"/>
    <p:sldId id="2447" r:id="rId167"/>
    <p:sldId id="2448" r:id="rId168"/>
    <p:sldId id="2449" r:id="rId169"/>
    <p:sldId id="2691" r:id="rId170"/>
    <p:sldId id="2692" r:id="rId171"/>
    <p:sldId id="2454" r:id="rId172"/>
    <p:sldId id="2455" r:id="rId173"/>
    <p:sldId id="2456" r:id="rId174"/>
    <p:sldId id="2457" r:id="rId175"/>
    <p:sldId id="2458" r:id="rId176"/>
    <p:sldId id="2459" r:id="rId177"/>
    <p:sldId id="2460" r:id="rId178"/>
    <p:sldId id="2461" r:id="rId179"/>
    <p:sldId id="2462" r:id="rId180"/>
    <p:sldId id="2463" r:id="rId181"/>
    <p:sldId id="2464" r:id="rId182"/>
    <p:sldId id="2465" r:id="rId183"/>
    <p:sldId id="2466" r:id="rId184"/>
    <p:sldId id="2467" r:id="rId185"/>
    <p:sldId id="2468" r:id="rId186"/>
    <p:sldId id="2469" r:id="rId187"/>
    <p:sldId id="2470" r:id="rId188"/>
    <p:sldId id="2471" r:id="rId189"/>
    <p:sldId id="2472" r:id="rId190"/>
    <p:sldId id="2474" r:id="rId191"/>
    <p:sldId id="2475" r:id="rId192"/>
    <p:sldId id="2476" r:id="rId193"/>
    <p:sldId id="2477" r:id="rId194"/>
    <p:sldId id="2478" r:id="rId195"/>
    <p:sldId id="2479" r:id="rId196"/>
    <p:sldId id="2480" r:id="rId197"/>
    <p:sldId id="2481" r:id="rId198"/>
    <p:sldId id="2482" r:id="rId199"/>
    <p:sldId id="2483" r:id="rId200"/>
    <p:sldId id="2484" r:id="rId201"/>
    <p:sldId id="2485" r:id="rId202"/>
    <p:sldId id="2486" r:id="rId203"/>
    <p:sldId id="2487" r:id="rId204"/>
    <p:sldId id="2488" r:id="rId205"/>
    <p:sldId id="2489" r:id="rId206"/>
    <p:sldId id="2490" r:id="rId207"/>
    <p:sldId id="2491" r:id="rId208"/>
    <p:sldId id="2492" r:id="rId209"/>
    <p:sldId id="2493" r:id="rId210"/>
    <p:sldId id="2494" r:id="rId211"/>
    <p:sldId id="2495" r:id="rId212"/>
    <p:sldId id="2496" r:id="rId213"/>
    <p:sldId id="2497" r:id="rId214"/>
    <p:sldId id="2498" r:id="rId215"/>
    <p:sldId id="2499" r:id="rId216"/>
    <p:sldId id="2500" r:id="rId217"/>
    <p:sldId id="2501" r:id="rId218"/>
    <p:sldId id="2502" r:id="rId219"/>
    <p:sldId id="2503" r:id="rId220"/>
    <p:sldId id="2504" r:id="rId221"/>
    <p:sldId id="2505" r:id="rId222"/>
    <p:sldId id="2506" r:id="rId223"/>
    <p:sldId id="2508" r:id="rId224"/>
    <p:sldId id="2509" r:id="rId225"/>
    <p:sldId id="2605" r:id="rId226"/>
    <p:sldId id="2606" r:id="rId227"/>
    <p:sldId id="2644" r:id="rId228"/>
    <p:sldId id="2645" r:id="rId229"/>
    <p:sldId id="2646" r:id="rId230"/>
    <p:sldId id="2647" r:id="rId231"/>
    <p:sldId id="2648" r:id="rId232"/>
    <p:sldId id="2649" r:id="rId233"/>
    <p:sldId id="2650" r:id="rId234"/>
    <p:sldId id="2651" r:id="rId235"/>
    <p:sldId id="2652" r:id="rId236"/>
    <p:sldId id="2653" r:id="rId237"/>
    <p:sldId id="2654" r:id="rId238"/>
    <p:sldId id="2655" r:id="rId239"/>
    <p:sldId id="2656" r:id="rId240"/>
    <p:sldId id="2657" r:id="rId241"/>
    <p:sldId id="2621" r:id="rId242"/>
    <p:sldId id="2622" r:id="rId243"/>
    <p:sldId id="2623" r:id="rId244"/>
    <p:sldId id="2624" r:id="rId245"/>
    <p:sldId id="2625" r:id="rId246"/>
    <p:sldId id="2626" r:id="rId247"/>
    <p:sldId id="2627" r:id="rId248"/>
    <p:sldId id="2628" r:id="rId249"/>
    <p:sldId id="2629" r:id="rId250"/>
    <p:sldId id="2630" r:id="rId251"/>
    <p:sldId id="2631" r:id="rId252"/>
    <p:sldId id="2632" r:id="rId253"/>
    <p:sldId id="2633" r:id="rId254"/>
    <p:sldId id="2634" r:id="rId255"/>
    <p:sldId id="2635" r:id="rId256"/>
    <p:sldId id="2636" r:id="rId257"/>
    <p:sldId id="2637" r:id="rId258"/>
    <p:sldId id="2638" r:id="rId259"/>
    <p:sldId id="2639" r:id="rId260"/>
    <p:sldId id="2640" r:id="rId261"/>
    <p:sldId id="2641" r:id="rId262"/>
    <p:sldId id="2642" r:id="rId263"/>
    <p:sldId id="2643" r:id="rId264"/>
    <p:sldId id="2523" r:id="rId265"/>
    <p:sldId id="2525" r:id="rId266"/>
    <p:sldId id="2526" r:id="rId267"/>
    <p:sldId id="2527" r:id="rId268"/>
    <p:sldId id="2528" r:id="rId269"/>
    <p:sldId id="2529" r:id="rId270"/>
    <p:sldId id="2530" r:id="rId271"/>
    <p:sldId id="2531" r:id="rId272"/>
    <p:sldId id="2532" r:id="rId273"/>
    <p:sldId id="2533" r:id="rId274"/>
    <p:sldId id="2534" r:id="rId275"/>
    <p:sldId id="2535" r:id="rId276"/>
    <p:sldId id="2536" r:id="rId277"/>
    <p:sldId id="2537" r:id="rId278"/>
    <p:sldId id="2538" r:id="rId279"/>
    <p:sldId id="2689" r:id="rId280"/>
    <p:sldId id="2662" r:id="rId281"/>
    <p:sldId id="2663" r:id="rId282"/>
    <p:sldId id="2664" r:id="rId283"/>
    <p:sldId id="2665" r:id="rId284"/>
    <p:sldId id="2666" r:id="rId285"/>
    <p:sldId id="2667" r:id="rId286"/>
    <p:sldId id="2668" r:id="rId287"/>
  </p:sldIdLst>
  <p:sldSz cx="9144000" cy="5143500" type="screen16x9"/>
  <p:notesSz cx="9144000" cy="6858000"/>
  <p:defaultTex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0000FF"/>
    <a:srgbClr val="FFCC00"/>
    <a:srgbClr val="00CC00"/>
    <a:srgbClr val="F3F371"/>
    <a:srgbClr val="8BE0E9"/>
    <a:srgbClr val="84F0A5"/>
    <a:srgbClr val="004644"/>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2" autoAdjust="0"/>
    <p:restoredTop sz="96600" autoAdjust="0"/>
  </p:normalViewPr>
  <p:slideViewPr>
    <p:cSldViewPr>
      <p:cViewPr>
        <p:scale>
          <a:sx n="106" d="100"/>
          <a:sy n="106" d="100"/>
        </p:scale>
        <p:origin x="-402" y="-72"/>
      </p:cViewPr>
      <p:guideLst>
        <p:guide orient="horz" pos="1620"/>
        <p:guide pos="2880"/>
      </p:guideLst>
    </p:cSldViewPr>
  </p:slideViewPr>
  <p:outlineViewPr>
    <p:cViewPr>
      <p:scale>
        <a:sx n="33" d="100"/>
        <a:sy n="33" d="100"/>
      </p:scale>
      <p:origin x="0" y="38298"/>
    </p:cViewPr>
  </p:outlineViewPr>
  <p:notesTextViewPr>
    <p:cViewPr>
      <p:scale>
        <a:sx n="100" d="100"/>
        <a:sy n="100" d="100"/>
      </p:scale>
      <p:origin x="0" y="0"/>
    </p:cViewPr>
  </p:notesTextViewPr>
  <p:sorterViewPr>
    <p:cViewPr>
      <p:scale>
        <a:sx n="176" d="100"/>
        <a:sy n="176" d="100"/>
      </p:scale>
      <p:origin x="0" y="152922"/>
    </p:cViewPr>
  </p:sorterViewPr>
  <p:notesViewPr>
    <p:cSldViewPr>
      <p:cViewPr varScale="1">
        <p:scale>
          <a:sx n="53" d="100"/>
          <a:sy n="53" d="100"/>
        </p:scale>
        <p:origin x="-2952" y="-10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3B46B0-951C-4918-BAD5-4ADEE1C75AA6}" type="doc">
      <dgm:prSet loTypeId="urn:microsoft.com/office/officeart/2005/8/layout/hierarchy4" loCatId="list" qsTypeId="urn:microsoft.com/office/officeart/2005/8/quickstyle/3d2" qsCatId="3D" csTypeId="urn:microsoft.com/office/officeart/2005/8/colors/colorful5" csCatId="colorful" phldr="1"/>
      <dgm:spPr/>
      <dgm:t>
        <a:bodyPr/>
        <a:lstStyle/>
        <a:p>
          <a:endParaRPr lang="zh-CN" altLang="en-US"/>
        </a:p>
      </dgm:t>
    </dgm:pt>
    <dgm:pt modelId="{C6039033-DF79-4ABE-9650-64241C91C96D}">
      <dgm:prSet phldrT="[文本]" custT="1"/>
      <dgm:spPr/>
      <dgm:t>
        <a:bodyPr/>
        <a:lstStyle/>
        <a:p>
          <a:r>
            <a:rPr lang="en-US" altLang="zh-CN" sz="2000" dirty="0" smtClean="0"/>
            <a:t>SmartEarth</a:t>
          </a:r>
          <a:r>
            <a:rPr lang="zh-CN" altLang="en-US" sz="2000" dirty="0" smtClean="0"/>
            <a:t>三维地理信息平台</a:t>
          </a:r>
          <a:endParaRPr lang="zh-CN" altLang="en-US" sz="2000" dirty="0"/>
        </a:p>
      </dgm:t>
    </dgm:pt>
    <dgm:pt modelId="{00B4A664-A363-4A2A-BB82-3F409991FD00}">
      <dgm:prSet phldrT="[文本]" custT="1"/>
      <dgm:spPr/>
      <dgm:t>
        <a:bodyPr/>
        <a:lstStyle/>
        <a:p>
          <a:r>
            <a:rPr lang="zh-CN" altLang="en-US" sz="2000" dirty="0" smtClean="0"/>
            <a:t>大数据应用平台</a:t>
          </a:r>
          <a:endParaRPr lang="zh-CN" altLang="en-US" sz="2000" dirty="0"/>
        </a:p>
      </dgm:t>
    </dgm:pt>
    <dgm:pt modelId="{9D40E954-848C-4D59-A901-C1DA6AC54E45}" type="sibTrans" cxnId="{CF18D7E6-3292-4C0E-9EF5-66FE9DAA412F}">
      <dgm:prSet/>
      <dgm:spPr/>
      <dgm:t>
        <a:bodyPr/>
        <a:lstStyle/>
        <a:p>
          <a:endParaRPr lang="zh-CN" altLang="en-US" sz="1400"/>
        </a:p>
      </dgm:t>
    </dgm:pt>
    <dgm:pt modelId="{5CA38E8A-8413-41FF-9DE9-9DF608498509}" type="parTrans" cxnId="{CF18D7E6-3292-4C0E-9EF5-66FE9DAA412F}">
      <dgm:prSet/>
      <dgm:spPr/>
      <dgm:t>
        <a:bodyPr/>
        <a:lstStyle/>
        <a:p>
          <a:endParaRPr lang="zh-CN" altLang="en-US" sz="1400"/>
        </a:p>
      </dgm:t>
    </dgm:pt>
    <dgm:pt modelId="{94E8FC8F-45F0-494D-B569-D3B21CC1D646}">
      <dgm:prSet phldrT="[文本]" custT="1"/>
      <dgm:spPr/>
      <dgm:t>
        <a:bodyPr/>
        <a:lstStyle/>
        <a:p>
          <a:r>
            <a:rPr lang="en-US" altLang="zh-CN" sz="2000" dirty="0" smtClean="0"/>
            <a:t>SmartEarth</a:t>
          </a:r>
          <a:r>
            <a:rPr lang="zh-CN" altLang="en-US" sz="2000" dirty="0" smtClean="0"/>
            <a:t>遥感像素工厂（</a:t>
          </a:r>
          <a:r>
            <a:rPr lang="en-US" altLang="zh-CN" sz="2000" dirty="0" err="1" smtClean="0"/>
            <a:t>Photomesh</a:t>
          </a:r>
          <a:r>
            <a:rPr lang="zh-CN" altLang="en-US" sz="2000" dirty="0" smtClean="0"/>
            <a:t>）</a:t>
          </a:r>
          <a:endParaRPr lang="zh-CN" altLang="en-US" sz="2000" dirty="0"/>
        </a:p>
      </dgm:t>
    </dgm:pt>
    <dgm:pt modelId="{23A25E4F-2322-41B5-962F-27E293A7A2DF}">
      <dgm:prSet phldrT="[文本]" custT="1"/>
      <dgm:spPr/>
      <dgm:t>
        <a:bodyPr/>
        <a:lstStyle/>
        <a:p>
          <a:r>
            <a:rPr lang="zh-CN" altLang="en-US" sz="2000" dirty="0" smtClean="0"/>
            <a:t>实景三维云计算平台</a:t>
          </a:r>
          <a:endParaRPr lang="zh-CN" altLang="en-US" sz="2000" dirty="0"/>
        </a:p>
      </dgm:t>
    </dgm:pt>
    <dgm:pt modelId="{7FCA148A-56E0-4C05-AA38-C419321B68BF}" type="sibTrans" cxnId="{DD0702AC-CDF7-41C3-A069-15063283E347}">
      <dgm:prSet/>
      <dgm:spPr/>
      <dgm:t>
        <a:bodyPr/>
        <a:lstStyle/>
        <a:p>
          <a:endParaRPr lang="zh-CN" altLang="en-US" sz="1400"/>
        </a:p>
      </dgm:t>
    </dgm:pt>
    <dgm:pt modelId="{37BCBA63-A04A-40EA-90B8-D7E1A8CD8EE4}" type="parTrans" cxnId="{DD0702AC-CDF7-41C3-A069-15063283E347}">
      <dgm:prSet/>
      <dgm:spPr/>
      <dgm:t>
        <a:bodyPr/>
        <a:lstStyle/>
        <a:p>
          <a:endParaRPr lang="zh-CN" altLang="en-US" sz="1400"/>
        </a:p>
      </dgm:t>
    </dgm:pt>
    <dgm:pt modelId="{2E1C161D-2AC0-4F80-83D6-CA2E67BAA531}">
      <dgm:prSet phldrT="[文本]" custT="1"/>
      <dgm:spPr/>
      <dgm:t>
        <a:bodyPr/>
        <a:lstStyle/>
        <a:p>
          <a:r>
            <a:rPr lang="zh-CN" altLang="en-US" sz="3200" dirty="0" smtClean="0"/>
            <a:t>两个平台</a:t>
          </a:r>
          <a:endParaRPr lang="zh-CN" altLang="en-US" sz="3200" dirty="0"/>
        </a:p>
      </dgm:t>
    </dgm:pt>
    <dgm:pt modelId="{BDB39F95-2F1A-4484-9B4C-7FD770BEE62A}" type="sibTrans" cxnId="{37D0BACC-32DE-4510-A671-4930BECDA513}">
      <dgm:prSet/>
      <dgm:spPr/>
      <dgm:t>
        <a:bodyPr/>
        <a:lstStyle/>
        <a:p>
          <a:endParaRPr lang="zh-CN" altLang="en-US" sz="1400"/>
        </a:p>
      </dgm:t>
    </dgm:pt>
    <dgm:pt modelId="{68DA28A2-8A32-4C8E-821B-AA9212AB56C9}" type="parTrans" cxnId="{37D0BACC-32DE-4510-A671-4930BECDA513}">
      <dgm:prSet/>
      <dgm:spPr/>
      <dgm:t>
        <a:bodyPr/>
        <a:lstStyle/>
        <a:p>
          <a:endParaRPr lang="zh-CN" altLang="en-US" sz="1400"/>
        </a:p>
      </dgm:t>
    </dgm:pt>
    <dgm:pt modelId="{F2642183-B665-4311-8DBC-02D74538ADF0}" type="sibTrans" cxnId="{1A54FF7E-8AF9-44F0-B71B-0E33026FC75B}">
      <dgm:prSet/>
      <dgm:spPr/>
      <dgm:t>
        <a:bodyPr/>
        <a:lstStyle/>
        <a:p>
          <a:endParaRPr lang="zh-CN" altLang="en-US" sz="1400"/>
        </a:p>
      </dgm:t>
    </dgm:pt>
    <dgm:pt modelId="{64B70213-CF1D-4D9D-AFC1-7BEF063684D6}" type="parTrans" cxnId="{1A54FF7E-8AF9-44F0-B71B-0E33026FC75B}">
      <dgm:prSet/>
      <dgm:spPr/>
      <dgm:t>
        <a:bodyPr/>
        <a:lstStyle/>
        <a:p>
          <a:endParaRPr lang="zh-CN" altLang="en-US" sz="1400"/>
        </a:p>
      </dgm:t>
    </dgm:pt>
    <dgm:pt modelId="{2E6F60FA-A414-491F-9248-C7BF198F5BB1}">
      <dgm:prSet phldrT="[文本]" custT="1"/>
      <dgm:spPr/>
      <dgm:t>
        <a:bodyPr/>
        <a:lstStyle/>
        <a:p>
          <a:r>
            <a:rPr lang="zh-CN" altLang="en-US" sz="2000" dirty="0" smtClean="0"/>
            <a:t>云中心建设</a:t>
          </a:r>
          <a:endParaRPr lang="zh-CN" altLang="en-US" sz="2000" dirty="0"/>
        </a:p>
      </dgm:t>
    </dgm:pt>
    <dgm:pt modelId="{1391C894-A475-4B94-BD2D-955B68E7652A}">
      <dgm:prSet phldrT="[文本]" custT="1"/>
      <dgm:spPr/>
      <dgm:t>
        <a:bodyPr/>
        <a:lstStyle/>
        <a:p>
          <a:r>
            <a:rPr lang="zh-CN" altLang="en-US" sz="2000" dirty="0" smtClean="0"/>
            <a:t>云计算中心</a:t>
          </a:r>
          <a:endParaRPr lang="zh-CN" altLang="en-US" sz="2000" dirty="0"/>
        </a:p>
      </dgm:t>
    </dgm:pt>
    <dgm:pt modelId="{3F0574D6-F2F1-4C5C-AEC3-F437D8F8E051}" type="sibTrans" cxnId="{FB9E46EB-D596-4A12-A66C-4C8E39C5EF7F}">
      <dgm:prSet/>
      <dgm:spPr/>
      <dgm:t>
        <a:bodyPr/>
        <a:lstStyle/>
        <a:p>
          <a:endParaRPr lang="zh-CN" altLang="en-US" sz="1400"/>
        </a:p>
      </dgm:t>
    </dgm:pt>
    <dgm:pt modelId="{36F5697E-8A8D-4663-977E-40B515F229B9}" type="parTrans" cxnId="{FB9E46EB-D596-4A12-A66C-4C8E39C5EF7F}">
      <dgm:prSet/>
      <dgm:spPr/>
      <dgm:t>
        <a:bodyPr/>
        <a:lstStyle/>
        <a:p>
          <a:endParaRPr lang="zh-CN" altLang="en-US" sz="1400"/>
        </a:p>
      </dgm:t>
    </dgm:pt>
    <dgm:pt modelId="{E5C644F7-DB75-4BDB-9549-EAD105325A1D}">
      <dgm:prSet phldrT="[文本]" custT="1"/>
      <dgm:spPr/>
      <dgm:t>
        <a:bodyPr/>
        <a:lstStyle/>
        <a:p>
          <a:r>
            <a:rPr lang="zh-CN" altLang="en-US" sz="3200" dirty="0" smtClean="0"/>
            <a:t>一个中心</a:t>
          </a:r>
          <a:endParaRPr lang="zh-CN" altLang="en-US" sz="3200" dirty="0"/>
        </a:p>
      </dgm:t>
    </dgm:pt>
    <dgm:pt modelId="{111C6796-E26F-4B7C-B353-E3C67EA7DB45}" type="sibTrans" cxnId="{B73B1707-0F61-4B54-8070-52CACCC8D970}">
      <dgm:prSet/>
      <dgm:spPr/>
      <dgm:t>
        <a:bodyPr/>
        <a:lstStyle/>
        <a:p>
          <a:endParaRPr lang="zh-CN" altLang="en-US" sz="1400"/>
        </a:p>
      </dgm:t>
    </dgm:pt>
    <dgm:pt modelId="{54FD0FD7-D4E6-4093-BA2F-E684FDBECD89}" type="parTrans" cxnId="{B73B1707-0F61-4B54-8070-52CACCC8D970}">
      <dgm:prSet/>
      <dgm:spPr/>
      <dgm:t>
        <a:bodyPr/>
        <a:lstStyle/>
        <a:p>
          <a:endParaRPr lang="zh-CN" altLang="en-US" sz="1400"/>
        </a:p>
      </dgm:t>
    </dgm:pt>
    <dgm:pt modelId="{1FFD2243-C343-43C6-B92D-361F52E8D317}">
      <dgm:prSet phldrT="[文本]" custT="1"/>
      <dgm:spPr/>
      <dgm:t>
        <a:bodyPr/>
        <a:lstStyle/>
        <a:p>
          <a:r>
            <a:rPr lang="en-US" altLang="zh-CN" sz="3200" dirty="0" smtClean="0">
              <a:solidFill>
                <a:schemeClr val="bg1"/>
              </a:solidFill>
            </a:rPr>
            <a:t>SmartEarth</a:t>
          </a:r>
          <a:r>
            <a:rPr lang="zh-CN" altLang="en-US" sz="3200" dirty="0" smtClean="0">
              <a:solidFill>
                <a:schemeClr val="bg1"/>
              </a:solidFill>
            </a:rPr>
            <a:t>实景世界云计算与大数据平台</a:t>
          </a:r>
          <a:endParaRPr lang="zh-CN" altLang="en-US" sz="3200" dirty="0">
            <a:solidFill>
              <a:schemeClr val="bg1"/>
            </a:solidFill>
          </a:endParaRPr>
        </a:p>
      </dgm:t>
    </dgm:pt>
    <dgm:pt modelId="{DAF88A88-A9AC-4B8E-9F77-C03EFB9C212C}" type="sibTrans" cxnId="{50D89CA2-7EDB-4BD7-BDE0-F41BA02A43EB}">
      <dgm:prSet/>
      <dgm:spPr/>
      <dgm:t>
        <a:bodyPr/>
        <a:lstStyle/>
        <a:p>
          <a:endParaRPr lang="zh-CN" altLang="en-US" sz="1400"/>
        </a:p>
      </dgm:t>
    </dgm:pt>
    <dgm:pt modelId="{26692BE5-2C3E-4EF8-9E7F-C48D6F97FE9C}" type="parTrans" cxnId="{50D89CA2-7EDB-4BD7-BDE0-F41BA02A43EB}">
      <dgm:prSet/>
      <dgm:spPr/>
      <dgm:t>
        <a:bodyPr/>
        <a:lstStyle/>
        <a:p>
          <a:endParaRPr lang="zh-CN" altLang="en-US" sz="1400"/>
        </a:p>
      </dgm:t>
    </dgm:pt>
    <dgm:pt modelId="{34FFC5FB-80CD-449B-8257-1FF347B5DB04}" type="sibTrans" cxnId="{23630574-1CCC-4A0E-8BF5-1562B8455065}">
      <dgm:prSet/>
      <dgm:spPr/>
      <dgm:t>
        <a:bodyPr/>
        <a:lstStyle/>
        <a:p>
          <a:endParaRPr lang="zh-CN" altLang="en-US" sz="1400"/>
        </a:p>
      </dgm:t>
    </dgm:pt>
    <dgm:pt modelId="{E680846F-85E8-4C7D-89CC-543D1B0AF5E5}" type="parTrans" cxnId="{23630574-1CCC-4A0E-8BF5-1562B8455065}">
      <dgm:prSet/>
      <dgm:spPr/>
      <dgm:t>
        <a:bodyPr/>
        <a:lstStyle/>
        <a:p>
          <a:endParaRPr lang="zh-CN" altLang="en-US" sz="1400"/>
        </a:p>
      </dgm:t>
    </dgm:pt>
    <dgm:pt modelId="{D4B2ECB8-F4B7-45FC-AA9D-6782019869D2}" type="sibTrans" cxnId="{C55D180E-4DD0-4369-8FE6-B8DB42677C1B}">
      <dgm:prSet/>
      <dgm:spPr/>
      <dgm:t>
        <a:bodyPr/>
        <a:lstStyle/>
        <a:p>
          <a:endParaRPr lang="zh-CN" altLang="en-US" sz="1400"/>
        </a:p>
      </dgm:t>
    </dgm:pt>
    <dgm:pt modelId="{653B7912-43D0-49F2-A65E-70A9068DB20C}" type="parTrans" cxnId="{C55D180E-4DD0-4369-8FE6-B8DB42677C1B}">
      <dgm:prSet/>
      <dgm:spPr/>
      <dgm:t>
        <a:bodyPr/>
        <a:lstStyle/>
        <a:p>
          <a:endParaRPr lang="zh-CN" altLang="en-US" sz="1400"/>
        </a:p>
      </dgm:t>
    </dgm:pt>
    <dgm:pt modelId="{916F8A15-1EAC-430D-B220-39ADC8F9B84C}" type="pres">
      <dgm:prSet presAssocID="{4B3B46B0-951C-4918-BAD5-4ADEE1C75AA6}" presName="Name0" presStyleCnt="0">
        <dgm:presLayoutVars>
          <dgm:chPref val="1"/>
          <dgm:dir/>
          <dgm:animOne val="branch"/>
          <dgm:animLvl val="lvl"/>
          <dgm:resizeHandles/>
        </dgm:presLayoutVars>
      </dgm:prSet>
      <dgm:spPr/>
      <dgm:t>
        <a:bodyPr/>
        <a:lstStyle/>
        <a:p>
          <a:endParaRPr lang="zh-CN" altLang="en-US"/>
        </a:p>
      </dgm:t>
    </dgm:pt>
    <dgm:pt modelId="{62B835D8-F1B7-4965-8C8B-5349E471FEBF}" type="pres">
      <dgm:prSet presAssocID="{1FFD2243-C343-43C6-B92D-361F52E8D317}" presName="vertOne" presStyleCnt="0"/>
      <dgm:spPr/>
    </dgm:pt>
    <dgm:pt modelId="{7C29E141-D89B-4B6A-9BE4-903069B73FE8}" type="pres">
      <dgm:prSet presAssocID="{1FFD2243-C343-43C6-B92D-361F52E8D317}" presName="txOne" presStyleLbl="node0" presStyleIdx="0" presStyleCnt="1" custScaleY="62996" custLinFactNeighborX="893" custLinFactNeighborY="27127">
        <dgm:presLayoutVars>
          <dgm:chPref val="3"/>
        </dgm:presLayoutVars>
      </dgm:prSet>
      <dgm:spPr/>
      <dgm:t>
        <a:bodyPr/>
        <a:lstStyle/>
        <a:p>
          <a:endParaRPr lang="zh-CN" altLang="en-US"/>
        </a:p>
      </dgm:t>
    </dgm:pt>
    <dgm:pt modelId="{855E60BB-6388-4645-A26B-92A8F03AD99D}" type="pres">
      <dgm:prSet presAssocID="{1FFD2243-C343-43C6-B92D-361F52E8D317}" presName="parTransOne" presStyleCnt="0"/>
      <dgm:spPr/>
    </dgm:pt>
    <dgm:pt modelId="{7D19FE02-410B-4B53-BF0F-068C81DC829F}" type="pres">
      <dgm:prSet presAssocID="{1FFD2243-C343-43C6-B92D-361F52E8D317}" presName="horzOne" presStyleCnt="0"/>
      <dgm:spPr/>
    </dgm:pt>
    <dgm:pt modelId="{A4409D26-72C9-4057-A670-42A48E19CBA8}" type="pres">
      <dgm:prSet presAssocID="{E5C644F7-DB75-4BDB-9549-EAD105325A1D}" presName="vertTwo" presStyleCnt="0"/>
      <dgm:spPr/>
    </dgm:pt>
    <dgm:pt modelId="{07093B73-734A-4686-AB32-B574735D24A6}" type="pres">
      <dgm:prSet presAssocID="{E5C644F7-DB75-4BDB-9549-EAD105325A1D}" presName="txTwo" presStyleLbl="node2" presStyleIdx="0" presStyleCnt="2">
        <dgm:presLayoutVars>
          <dgm:chPref val="3"/>
        </dgm:presLayoutVars>
      </dgm:prSet>
      <dgm:spPr/>
      <dgm:t>
        <a:bodyPr/>
        <a:lstStyle/>
        <a:p>
          <a:endParaRPr lang="zh-CN" altLang="en-US"/>
        </a:p>
      </dgm:t>
    </dgm:pt>
    <dgm:pt modelId="{72B4A920-1ED7-4413-BBDC-472D544831C6}" type="pres">
      <dgm:prSet presAssocID="{E5C644F7-DB75-4BDB-9549-EAD105325A1D}" presName="parTransTwo" presStyleCnt="0"/>
      <dgm:spPr/>
    </dgm:pt>
    <dgm:pt modelId="{5FC9219D-198F-4CCA-984F-3A7D2AD57816}" type="pres">
      <dgm:prSet presAssocID="{E5C644F7-DB75-4BDB-9549-EAD105325A1D}" presName="horzTwo" presStyleCnt="0"/>
      <dgm:spPr/>
    </dgm:pt>
    <dgm:pt modelId="{A51DFA2E-97DA-41B9-90ED-5F2BECCD080A}" type="pres">
      <dgm:prSet presAssocID="{1391C894-A475-4B94-BD2D-955B68E7652A}" presName="vertThree" presStyleCnt="0"/>
      <dgm:spPr/>
    </dgm:pt>
    <dgm:pt modelId="{462B5DEE-BB04-4712-8E78-9A90C2D87B9D}" type="pres">
      <dgm:prSet presAssocID="{1391C894-A475-4B94-BD2D-955B68E7652A}" presName="txThree" presStyleLbl="node3" presStyleIdx="0" presStyleCnt="3">
        <dgm:presLayoutVars>
          <dgm:chPref val="3"/>
        </dgm:presLayoutVars>
      </dgm:prSet>
      <dgm:spPr/>
      <dgm:t>
        <a:bodyPr/>
        <a:lstStyle/>
        <a:p>
          <a:endParaRPr lang="zh-CN" altLang="en-US"/>
        </a:p>
      </dgm:t>
    </dgm:pt>
    <dgm:pt modelId="{2BE1DB1C-4FA4-4D93-BCE9-D7E6E6446D76}" type="pres">
      <dgm:prSet presAssocID="{1391C894-A475-4B94-BD2D-955B68E7652A}" presName="parTransThree" presStyleCnt="0"/>
      <dgm:spPr/>
    </dgm:pt>
    <dgm:pt modelId="{691B5E62-57DF-4DDF-9879-217BA51EF08C}" type="pres">
      <dgm:prSet presAssocID="{1391C894-A475-4B94-BD2D-955B68E7652A}" presName="horzThree" presStyleCnt="0"/>
      <dgm:spPr/>
    </dgm:pt>
    <dgm:pt modelId="{06F910B3-081E-4C3E-85BF-34809063EDF8}" type="pres">
      <dgm:prSet presAssocID="{2E6F60FA-A414-491F-9248-C7BF198F5BB1}" presName="vertFour" presStyleCnt="0">
        <dgm:presLayoutVars>
          <dgm:chPref val="3"/>
        </dgm:presLayoutVars>
      </dgm:prSet>
      <dgm:spPr/>
    </dgm:pt>
    <dgm:pt modelId="{AF8EC6B5-48FF-4EB2-8F85-6ACAC36BC4C6}" type="pres">
      <dgm:prSet presAssocID="{2E6F60FA-A414-491F-9248-C7BF198F5BB1}" presName="txFour" presStyleLbl="node4" presStyleIdx="0" presStyleCnt="3">
        <dgm:presLayoutVars>
          <dgm:chPref val="3"/>
        </dgm:presLayoutVars>
      </dgm:prSet>
      <dgm:spPr/>
      <dgm:t>
        <a:bodyPr/>
        <a:lstStyle/>
        <a:p>
          <a:endParaRPr lang="zh-CN" altLang="en-US"/>
        </a:p>
      </dgm:t>
    </dgm:pt>
    <dgm:pt modelId="{46E5BD02-E712-43C2-9AA0-55F18C44E2B1}" type="pres">
      <dgm:prSet presAssocID="{2E6F60FA-A414-491F-9248-C7BF198F5BB1}" presName="horzFour" presStyleCnt="0"/>
      <dgm:spPr/>
    </dgm:pt>
    <dgm:pt modelId="{0E125EC8-8B8C-47BA-A7B2-27D799A4F1E7}" type="pres">
      <dgm:prSet presAssocID="{D4B2ECB8-F4B7-45FC-AA9D-6782019869D2}" presName="sibSpaceTwo" presStyleCnt="0"/>
      <dgm:spPr/>
    </dgm:pt>
    <dgm:pt modelId="{CE66AC6C-040B-49EF-8D34-ED060A915074}" type="pres">
      <dgm:prSet presAssocID="{2E1C161D-2AC0-4F80-83D6-CA2E67BAA531}" presName="vertTwo" presStyleCnt="0"/>
      <dgm:spPr/>
    </dgm:pt>
    <dgm:pt modelId="{B2536AE2-8054-484C-A915-369315083279}" type="pres">
      <dgm:prSet presAssocID="{2E1C161D-2AC0-4F80-83D6-CA2E67BAA531}" presName="txTwo" presStyleLbl="node2" presStyleIdx="1" presStyleCnt="2">
        <dgm:presLayoutVars>
          <dgm:chPref val="3"/>
        </dgm:presLayoutVars>
      </dgm:prSet>
      <dgm:spPr/>
      <dgm:t>
        <a:bodyPr/>
        <a:lstStyle/>
        <a:p>
          <a:endParaRPr lang="zh-CN" altLang="en-US"/>
        </a:p>
      </dgm:t>
    </dgm:pt>
    <dgm:pt modelId="{FA9198B6-BE12-4C94-B0CD-12F937D32F58}" type="pres">
      <dgm:prSet presAssocID="{2E1C161D-2AC0-4F80-83D6-CA2E67BAA531}" presName="parTransTwo" presStyleCnt="0"/>
      <dgm:spPr/>
    </dgm:pt>
    <dgm:pt modelId="{35B1A1F4-81E9-4A08-97C8-7B6A8F5E80B4}" type="pres">
      <dgm:prSet presAssocID="{2E1C161D-2AC0-4F80-83D6-CA2E67BAA531}" presName="horzTwo" presStyleCnt="0"/>
      <dgm:spPr/>
    </dgm:pt>
    <dgm:pt modelId="{AADB2AD9-E7D1-4111-9A2B-EC2C0AA22742}" type="pres">
      <dgm:prSet presAssocID="{23A25E4F-2322-41B5-962F-27E293A7A2DF}" presName="vertThree" presStyleCnt="0"/>
      <dgm:spPr/>
    </dgm:pt>
    <dgm:pt modelId="{584F98A7-43A4-445E-9108-76945CF4837F}" type="pres">
      <dgm:prSet presAssocID="{23A25E4F-2322-41B5-962F-27E293A7A2DF}" presName="txThree" presStyleLbl="node3" presStyleIdx="1" presStyleCnt="3">
        <dgm:presLayoutVars>
          <dgm:chPref val="3"/>
        </dgm:presLayoutVars>
      </dgm:prSet>
      <dgm:spPr/>
      <dgm:t>
        <a:bodyPr/>
        <a:lstStyle/>
        <a:p>
          <a:endParaRPr lang="zh-CN" altLang="en-US"/>
        </a:p>
      </dgm:t>
    </dgm:pt>
    <dgm:pt modelId="{D6EB4BE1-59C3-47EE-BB68-2437F5CEC445}" type="pres">
      <dgm:prSet presAssocID="{23A25E4F-2322-41B5-962F-27E293A7A2DF}" presName="parTransThree" presStyleCnt="0"/>
      <dgm:spPr/>
    </dgm:pt>
    <dgm:pt modelId="{83B78AD2-1246-44E9-BB2A-A48AB37FAB83}" type="pres">
      <dgm:prSet presAssocID="{23A25E4F-2322-41B5-962F-27E293A7A2DF}" presName="horzThree" presStyleCnt="0"/>
      <dgm:spPr/>
    </dgm:pt>
    <dgm:pt modelId="{66DC4E37-272B-421E-9574-C4FDB13C59E9}" type="pres">
      <dgm:prSet presAssocID="{94E8FC8F-45F0-494D-B569-D3B21CC1D646}" presName="vertFour" presStyleCnt="0">
        <dgm:presLayoutVars>
          <dgm:chPref val="3"/>
        </dgm:presLayoutVars>
      </dgm:prSet>
      <dgm:spPr/>
    </dgm:pt>
    <dgm:pt modelId="{CAB658EB-7D4C-4455-A3C7-71E32C88B91D}" type="pres">
      <dgm:prSet presAssocID="{94E8FC8F-45F0-494D-B569-D3B21CC1D646}" presName="txFour" presStyleLbl="node4" presStyleIdx="1" presStyleCnt="3">
        <dgm:presLayoutVars>
          <dgm:chPref val="3"/>
        </dgm:presLayoutVars>
      </dgm:prSet>
      <dgm:spPr/>
      <dgm:t>
        <a:bodyPr/>
        <a:lstStyle/>
        <a:p>
          <a:endParaRPr lang="zh-CN" altLang="en-US"/>
        </a:p>
      </dgm:t>
    </dgm:pt>
    <dgm:pt modelId="{90F95E7D-DB6C-4B8E-AA59-A881195F801D}" type="pres">
      <dgm:prSet presAssocID="{94E8FC8F-45F0-494D-B569-D3B21CC1D646}" presName="horzFour" presStyleCnt="0"/>
      <dgm:spPr/>
    </dgm:pt>
    <dgm:pt modelId="{557947A7-BE39-4443-9C3F-520E85B960CA}" type="pres">
      <dgm:prSet presAssocID="{F2642183-B665-4311-8DBC-02D74538ADF0}" presName="sibSpaceThree" presStyleCnt="0"/>
      <dgm:spPr/>
    </dgm:pt>
    <dgm:pt modelId="{3C8C1203-F624-4461-88A3-470CAE10A0F8}" type="pres">
      <dgm:prSet presAssocID="{00B4A664-A363-4A2A-BB82-3F409991FD00}" presName="vertThree" presStyleCnt="0"/>
      <dgm:spPr/>
    </dgm:pt>
    <dgm:pt modelId="{89C91E91-A358-4B1A-9273-E9351AAB0D4A}" type="pres">
      <dgm:prSet presAssocID="{00B4A664-A363-4A2A-BB82-3F409991FD00}" presName="txThree" presStyleLbl="node3" presStyleIdx="2" presStyleCnt="3">
        <dgm:presLayoutVars>
          <dgm:chPref val="3"/>
        </dgm:presLayoutVars>
      </dgm:prSet>
      <dgm:spPr/>
      <dgm:t>
        <a:bodyPr/>
        <a:lstStyle/>
        <a:p>
          <a:endParaRPr lang="zh-CN" altLang="en-US"/>
        </a:p>
      </dgm:t>
    </dgm:pt>
    <dgm:pt modelId="{70A524BC-DA99-4815-8C95-97FC8E0A640B}" type="pres">
      <dgm:prSet presAssocID="{00B4A664-A363-4A2A-BB82-3F409991FD00}" presName="parTransThree" presStyleCnt="0"/>
      <dgm:spPr/>
    </dgm:pt>
    <dgm:pt modelId="{54BD0E90-2633-4C0E-87EC-F075FEC92652}" type="pres">
      <dgm:prSet presAssocID="{00B4A664-A363-4A2A-BB82-3F409991FD00}" presName="horzThree" presStyleCnt="0"/>
      <dgm:spPr/>
    </dgm:pt>
    <dgm:pt modelId="{66CFD8C2-74C1-42DF-89B1-DE450EEFF7A7}" type="pres">
      <dgm:prSet presAssocID="{C6039033-DF79-4ABE-9650-64241C91C96D}" presName="vertFour" presStyleCnt="0">
        <dgm:presLayoutVars>
          <dgm:chPref val="3"/>
        </dgm:presLayoutVars>
      </dgm:prSet>
      <dgm:spPr/>
    </dgm:pt>
    <dgm:pt modelId="{72F55570-41F1-434F-967F-FD24AFFCC596}" type="pres">
      <dgm:prSet presAssocID="{C6039033-DF79-4ABE-9650-64241C91C96D}" presName="txFour" presStyleLbl="node4" presStyleIdx="2" presStyleCnt="3">
        <dgm:presLayoutVars>
          <dgm:chPref val="3"/>
        </dgm:presLayoutVars>
      </dgm:prSet>
      <dgm:spPr/>
      <dgm:t>
        <a:bodyPr/>
        <a:lstStyle/>
        <a:p>
          <a:endParaRPr lang="zh-CN" altLang="en-US"/>
        </a:p>
      </dgm:t>
    </dgm:pt>
    <dgm:pt modelId="{0F7F0187-61C4-4A42-9DF0-4C65EE16ACD2}" type="pres">
      <dgm:prSet presAssocID="{C6039033-DF79-4ABE-9650-64241C91C96D}" presName="horzFour" presStyleCnt="0"/>
      <dgm:spPr/>
    </dgm:pt>
  </dgm:ptLst>
  <dgm:cxnLst>
    <dgm:cxn modelId="{1A54FF7E-8AF9-44F0-B71B-0E33026FC75B}" srcId="{2E1C161D-2AC0-4F80-83D6-CA2E67BAA531}" destId="{23A25E4F-2322-41B5-962F-27E293A7A2DF}" srcOrd="0" destOrd="0" parTransId="{64B70213-CF1D-4D9D-AFC1-7BEF063684D6}" sibTransId="{F2642183-B665-4311-8DBC-02D74538ADF0}"/>
    <dgm:cxn modelId="{B73B1707-0F61-4B54-8070-52CACCC8D970}" srcId="{E5C644F7-DB75-4BDB-9549-EAD105325A1D}" destId="{1391C894-A475-4B94-BD2D-955B68E7652A}" srcOrd="0" destOrd="0" parTransId="{54FD0FD7-D4E6-4093-BA2F-E684FDBECD89}" sibTransId="{111C6796-E26F-4B7C-B353-E3C67EA7DB45}"/>
    <dgm:cxn modelId="{473767EE-69AE-42FD-96B3-374707E90DC0}" type="presOf" srcId="{1FFD2243-C343-43C6-B92D-361F52E8D317}" destId="{7C29E141-D89B-4B6A-9BE4-903069B73FE8}" srcOrd="0" destOrd="0" presId="urn:microsoft.com/office/officeart/2005/8/layout/hierarchy4"/>
    <dgm:cxn modelId="{DB7AE5A7-BDF3-42F0-9B8D-706272614AFF}" type="presOf" srcId="{94E8FC8F-45F0-494D-B569-D3B21CC1D646}" destId="{CAB658EB-7D4C-4455-A3C7-71E32C88B91D}" srcOrd="0" destOrd="0" presId="urn:microsoft.com/office/officeart/2005/8/layout/hierarchy4"/>
    <dgm:cxn modelId="{37D0BACC-32DE-4510-A671-4930BECDA513}" srcId="{2E1C161D-2AC0-4F80-83D6-CA2E67BAA531}" destId="{00B4A664-A363-4A2A-BB82-3F409991FD00}" srcOrd="1" destOrd="0" parTransId="{68DA28A2-8A32-4C8E-821B-AA9212AB56C9}" sibTransId="{BDB39F95-2F1A-4484-9B4C-7FD770BEE62A}"/>
    <dgm:cxn modelId="{50D89CA2-7EDB-4BD7-BDE0-F41BA02A43EB}" srcId="{4B3B46B0-951C-4918-BAD5-4ADEE1C75AA6}" destId="{1FFD2243-C343-43C6-B92D-361F52E8D317}" srcOrd="0" destOrd="0" parTransId="{26692BE5-2C3E-4EF8-9E7F-C48D6F97FE9C}" sibTransId="{DAF88A88-A9AC-4B8E-9F77-C03EFB9C212C}"/>
    <dgm:cxn modelId="{B4D6CEF2-7484-41A4-B08A-4CDBC1901615}" type="presOf" srcId="{23A25E4F-2322-41B5-962F-27E293A7A2DF}" destId="{584F98A7-43A4-445E-9108-76945CF4837F}" srcOrd="0" destOrd="0" presId="urn:microsoft.com/office/officeart/2005/8/layout/hierarchy4"/>
    <dgm:cxn modelId="{E0313552-E004-4914-A72C-05DF61296335}" type="presOf" srcId="{4B3B46B0-951C-4918-BAD5-4ADEE1C75AA6}" destId="{916F8A15-1EAC-430D-B220-39ADC8F9B84C}" srcOrd="0" destOrd="0" presId="urn:microsoft.com/office/officeart/2005/8/layout/hierarchy4"/>
    <dgm:cxn modelId="{BE2DB3CA-64A6-4C18-A0F9-B1B73A447941}" type="presOf" srcId="{1391C894-A475-4B94-BD2D-955B68E7652A}" destId="{462B5DEE-BB04-4712-8E78-9A90C2D87B9D}" srcOrd="0" destOrd="0" presId="urn:microsoft.com/office/officeart/2005/8/layout/hierarchy4"/>
    <dgm:cxn modelId="{FB9E46EB-D596-4A12-A66C-4C8E39C5EF7F}" srcId="{1391C894-A475-4B94-BD2D-955B68E7652A}" destId="{2E6F60FA-A414-491F-9248-C7BF198F5BB1}" srcOrd="0" destOrd="0" parTransId="{36F5697E-8A8D-4663-977E-40B515F229B9}" sibTransId="{3F0574D6-F2F1-4C5C-AEC3-F437D8F8E051}"/>
    <dgm:cxn modelId="{FB93E904-6F87-4F7B-AA56-3024001370FB}" type="presOf" srcId="{E5C644F7-DB75-4BDB-9549-EAD105325A1D}" destId="{07093B73-734A-4686-AB32-B574735D24A6}" srcOrd="0" destOrd="0" presId="urn:microsoft.com/office/officeart/2005/8/layout/hierarchy4"/>
    <dgm:cxn modelId="{23630574-1CCC-4A0E-8BF5-1562B8455065}" srcId="{1FFD2243-C343-43C6-B92D-361F52E8D317}" destId="{2E1C161D-2AC0-4F80-83D6-CA2E67BAA531}" srcOrd="1" destOrd="0" parTransId="{E680846F-85E8-4C7D-89CC-543D1B0AF5E5}" sibTransId="{34FFC5FB-80CD-449B-8257-1FF347B5DB04}"/>
    <dgm:cxn modelId="{DD0702AC-CDF7-41C3-A069-15063283E347}" srcId="{23A25E4F-2322-41B5-962F-27E293A7A2DF}" destId="{94E8FC8F-45F0-494D-B569-D3B21CC1D646}" srcOrd="0" destOrd="0" parTransId="{37BCBA63-A04A-40EA-90B8-D7E1A8CD8EE4}" sibTransId="{7FCA148A-56E0-4C05-AA38-C419321B68BF}"/>
    <dgm:cxn modelId="{CF18D7E6-3292-4C0E-9EF5-66FE9DAA412F}" srcId="{00B4A664-A363-4A2A-BB82-3F409991FD00}" destId="{C6039033-DF79-4ABE-9650-64241C91C96D}" srcOrd="0" destOrd="0" parTransId="{5CA38E8A-8413-41FF-9DE9-9DF608498509}" sibTransId="{9D40E954-848C-4D59-A901-C1DA6AC54E45}"/>
    <dgm:cxn modelId="{C55D180E-4DD0-4369-8FE6-B8DB42677C1B}" srcId="{1FFD2243-C343-43C6-B92D-361F52E8D317}" destId="{E5C644F7-DB75-4BDB-9549-EAD105325A1D}" srcOrd="0" destOrd="0" parTransId="{653B7912-43D0-49F2-A65E-70A9068DB20C}" sibTransId="{D4B2ECB8-F4B7-45FC-AA9D-6782019869D2}"/>
    <dgm:cxn modelId="{C9EFE95C-FB32-4558-B423-4AF59C0B117A}" type="presOf" srcId="{2E1C161D-2AC0-4F80-83D6-CA2E67BAA531}" destId="{B2536AE2-8054-484C-A915-369315083279}" srcOrd="0" destOrd="0" presId="urn:microsoft.com/office/officeart/2005/8/layout/hierarchy4"/>
    <dgm:cxn modelId="{6C65F72C-13BD-47FD-98D3-4BFC1DD04DC2}" type="presOf" srcId="{C6039033-DF79-4ABE-9650-64241C91C96D}" destId="{72F55570-41F1-434F-967F-FD24AFFCC596}" srcOrd="0" destOrd="0" presId="urn:microsoft.com/office/officeart/2005/8/layout/hierarchy4"/>
    <dgm:cxn modelId="{05D0945D-7BE1-4535-9E66-3267CB14A0C0}" type="presOf" srcId="{2E6F60FA-A414-491F-9248-C7BF198F5BB1}" destId="{AF8EC6B5-48FF-4EB2-8F85-6ACAC36BC4C6}" srcOrd="0" destOrd="0" presId="urn:microsoft.com/office/officeart/2005/8/layout/hierarchy4"/>
    <dgm:cxn modelId="{10A98BB6-9E7F-42DA-BF86-AB46DA0826CC}" type="presOf" srcId="{00B4A664-A363-4A2A-BB82-3F409991FD00}" destId="{89C91E91-A358-4B1A-9273-E9351AAB0D4A}" srcOrd="0" destOrd="0" presId="urn:microsoft.com/office/officeart/2005/8/layout/hierarchy4"/>
    <dgm:cxn modelId="{409D248A-EEBC-435E-BEF4-A6C2F8A91030}" type="presParOf" srcId="{916F8A15-1EAC-430D-B220-39ADC8F9B84C}" destId="{62B835D8-F1B7-4965-8C8B-5349E471FEBF}" srcOrd="0" destOrd="0" presId="urn:microsoft.com/office/officeart/2005/8/layout/hierarchy4"/>
    <dgm:cxn modelId="{052ABC61-0CC9-45B8-806E-16648ECF53D8}" type="presParOf" srcId="{62B835D8-F1B7-4965-8C8B-5349E471FEBF}" destId="{7C29E141-D89B-4B6A-9BE4-903069B73FE8}" srcOrd="0" destOrd="0" presId="urn:microsoft.com/office/officeart/2005/8/layout/hierarchy4"/>
    <dgm:cxn modelId="{7EE48D3A-C22E-41B0-B650-0C217670587C}" type="presParOf" srcId="{62B835D8-F1B7-4965-8C8B-5349E471FEBF}" destId="{855E60BB-6388-4645-A26B-92A8F03AD99D}" srcOrd="1" destOrd="0" presId="urn:microsoft.com/office/officeart/2005/8/layout/hierarchy4"/>
    <dgm:cxn modelId="{9953A1C1-1685-4A8C-A824-0CC579DED6DD}" type="presParOf" srcId="{62B835D8-F1B7-4965-8C8B-5349E471FEBF}" destId="{7D19FE02-410B-4B53-BF0F-068C81DC829F}" srcOrd="2" destOrd="0" presId="urn:microsoft.com/office/officeart/2005/8/layout/hierarchy4"/>
    <dgm:cxn modelId="{4EB65B1D-8837-4D1C-9056-455BDCB037C6}" type="presParOf" srcId="{7D19FE02-410B-4B53-BF0F-068C81DC829F}" destId="{A4409D26-72C9-4057-A670-42A48E19CBA8}" srcOrd="0" destOrd="0" presId="urn:microsoft.com/office/officeart/2005/8/layout/hierarchy4"/>
    <dgm:cxn modelId="{8F5190E9-C4FF-467C-8337-8493889C89EB}" type="presParOf" srcId="{A4409D26-72C9-4057-A670-42A48E19CBA8}" destId="{07093B73-734A-4686-AB32-B574735D24A6}" srcOrd="0" destOrd="0" presId="urn:microsoft.com/office/officeart/2005/8/layout/hierarchy4"/>
    <dgm:cxn modelId="{49A3DBC9-DF95-4E07-9AC2-41333869D9BD}" type="presParOf" srcId="{A4409D26-72C9-4057-A670-42A48E19CBA8}" destId="{72B4A920-1ED7-4413-BBDC-472D544831C6}" srcOrd="1" destOrd="0" presId="urn:microsoft.com/office/officeart/2005/8/layout/hierarchy4"/>
    <dgm:cxn modelId="{1D358DFD-873A-4A2B-9D0C-773DF9C1B882}" type="presParOf" srcId="{A4409D26-72C9-4057-A670-42A48E19CBA8}" destId="{5FC9219D-198F-4CCA-984F-3A7D2AD57816}" srcOrd="2" destOrd="0" presId="urn:microsoft.com/office/officeart/2005/8/layout/hierarchy4"/>
    <dgm:cxn modelId="{0E41B49A-F133-4BBF-8532-6CF6D392F6B5}" type="presParOf" srcId="{5FC9219D-198F-4CCA-984F-3A7D2AD57816}" destId="{A51DFA2E-97DA-41B9-90ED-5F2BECCD080A}" srcOrd="0" destOrd="0" presId="urn:microsoft.com/office/officeart/2005/8/layout/hierarchy4"/>
    <dgm:cxn modelId="{7A2037DB-7057-4627-AD08-A1550FF63F5E}" type="presParOf" srcId="{A51DFA2E-97DA-41B9-90ED-5F2BECCD080A}" destId="{462B5DEE-BB04-4712-8E78-9A90C2D87B9D}" srcOrd="0" destOrd="0" presId="urn:microsoft.com/office/officeart/2005/8/layout/hierarchy4"/>
    <dgm:cxn modelId="{63079A5B-E5B4-4A37-9AA9-659DDBC10B61}" type="presParOf" srcId="{A51DFA2E-97DA-41B9-90ED-5F2BECCD080A}" destId="{2BE1DB1C-4FA4-4D93-BCE9-D7E6E6446D76}" srcOrd="1" destOrd="0" presId="urn:microsoft.com/office/officeart/2005/8/layout/hierarchy4"/>
    <dgm:cxn modelId="{0435389D-63C9-4431-97A6-3856869DFED1}" type="presParOf" srcId="{A51DFA2E-97DA-41B9-90ED-5F2BECCD080A}" destId="{691B5E62-57DF-4DDF-9879-217BA51EF08C}" srcOrd="2" destOrd="0" presId="urn:microsoft.com/office/officeart/2005/8/layout/hierarchy4"/>
    <dgm:cxn modelId="{A852F1DB-09F5-4C2D-9D27-7E78F9F39A62}" type="presParOf" srcId="{691B5E62-57DF-4DDF-9879-217BA51EF08C}" destId="{06F910B3-081E-4C3E-85BF-34809063EDF8}" srcOrd="0" destOrd="0" presId="urn:microsoft.com/office/officeart/2005/8/layout/hierarchy4"/>
    <dgm:cxn modelId="{85D56BB5-0000-4C38-8CD1-E9CDA32E469F}" type="presParOf" srcId="{06F910B3-081E-4C3E-85BF-34809063EDF8}" destId="{AF8EC6B5-48FF-4EB2-8F85-6ACAC36BC4C6}" srcOrd="0" destOrd="0" presId="urn:microsoft.com/office/officeart/2005/8/layout/hierarchy4"/>
    <dgm:cxn modelId="{D6D9C674-4E58-43FD-AB60-4B86F382F8BF}" type="presParOf" srcId="{06F910B3-081E-4C3E-85BF-34809063EDF8}" destId="{46E5BD02-E712-43C2-9AA0-55F18C44E2B1}" srcOrd="1" destOrd="0" presId="urn:microsoft.com/office/officeart/2005/8/layout/hierarchy4"/>
    <dgm:cxn modelId="{3532932A-5CAF-4A5A-9BEB-BAC69A2CCD5E}" type="presParOf" srcId="{7D19FE02-410B-4B53-BF0F-068C81DC829F}" destId="{0E125EC8-8B8C-47BA-A7B2-27D799A4F1E7}" srcOrd="1" destOrd="0" presId="urn:microsoft.com/office/officeart/2005/8/layout/hierarchy4"/>
    <dgm:cxn modelId="{FF77D0CA-4119-48E0-9A4A-55ABA5B1C12F}" type="presParOf" srcId="{7D19FE02-410B-4B53-BF0F-068C81DC829F}" destId="{CE66AC6C-040B-49EF-8D34-ED060A915074}" srcOrd="2" destOrd="0" presId="urn:microsoft.com/office/officeart/2005/8/layout/hierarchy4"/>
    <dgm:cxn modelId="{86765670-E284-4093-8EDB-FDE0A7003CE9}" type="presParOf" srcId="{CE66AC6C-040B-49EF-8D34-ED060A915074}" destId="{B2536AE2-8054-484C-A915-369315083279}" srcOrd="0" destOrd="0" presId="urn:microsoft.com/office/officeart/2005/8/layout/hierarchy4"/>
    <dgm:cxn modelId="{F597A4CF-DA01-4DAE-AAE6-5189A24585C8}" type="presParOf" srcId="{CE66AC6C-040B-49EF-8D34-ED060A915074}" destId="{FA9198B6-BE12-4C94-B0CD-12F937D32F58}" srcOrd="1" destOrd="0" presId="urn:microsoft.com/office/officeart/2005/8/layout/hierarchy4"/>
    <dgm:cxn modelId="{EF2DEB4F-0718-4CDA-B0E3-A7DBDF33CD90}" type="presParOf" srcId="{CE66AC6C-040B-49EF-8D34-ED060A915074}" destId="{35B1A1F4-81E9-4A08-97C8-7B6A8F5E80B4}" srcOrd="2" destOrd="0" presId="urn:microsoft.com/office/officeart/2005/8/layout/hierarchy4"/>
    <dgm:cxn modelId="{7D3DA0AD-EAFD-495C-A934-D173D97AEC59}" type="presParOf" srcId="{35B1A1F4-81E9-4A08-97C8-7B6A8F5E80B4}" destId="{AADB2AD9-E7D1-4111-9A2B-EC2C0AA22742}" srcOrd="0" destOrd="0" presId="urn:microsoft.com/office/officeart/2005/8/layout/hierarchy4"/>
    <dgm:cxn modelId="{0577580E-7CED-4AB1-9F10-E234856B52C6}" type="presParOf" srcId="{AADB2AD9-E7D1-4111-9A2B-EC2C0AA22742}" destId="{584F98A7-43A4-445E-9108-76945CF4837F}" srcOrd="0" destOrd="0" presId="urn:microsoft.com/office/officeart/2005/8/layout/hierarchy4"/>
    <dgm:cxn modelId="{7215542D-75A5-49CF-A737-2579EDEBE9D4}" type="presParOf" srcId="{AADB2AD9-E7D1-4111-9A2B-EC2C0AA22742}" destId="{D6EB4BE1-59C3-47EE-BB68-2437F5CEC445}" srcOrd="1" destOrd="0" presId="urn:microsoft.com/office/officeart/2005/8/layout/hierarchy4"/>
    <dgm:cxn modelId="{71FE29CE-28D9-4954-94A2-AA5C0B54F34B}" type="presParOf" srcId="{AADB2AD9-E7D1-4111-9A2B-EC2C0AA22742}" destId="{83B78AD2-1246-44E9-BB2A-A48AB37FAB83}" srcOrd="2" destOrd="0" presId="urn:microsoft.com/office/officeart/2005/8/layout/hierarchy4"/>
    <dgm:cxn modelId="{BEF80B02-F542-44EE-B8D8-2BF3742BF9E7}" type="presParOf" srcId="{83B78AD2-1246-44E9-BB2A-A48AB37FAB83}" destId="{66DC4E37-272B-421E-9574-C4FDB13C59E9}" srcOrd="0" destOrd="0" presId="urn:microsoft.com/office/officeart/2005/8/layout/hierarchy4"/>
    <dgm:cxn modelId="{3CB3CB82-B271-4CB2-921D-E17F4F0E6B5C}" type="presParOf" srcId="{66DC4E37-272B-421E-9574-C4FDB13C59E9}" destId="{CAB658EB-7D4C-4455-A3C7-71E32C88B91D}" srcOrd="0" destOrd="0" presId="urn:microsoft.com/office/officeart/2005/8/layout/hierarchy4"/>
    <dgm:cxn modelId="{285274F6-0837-4E2A-BC3D-60FB4E056248}" type="presParOf" srcId="{66DC4E37-272B-421E-9574-C4FDB13C59E9}" destId="{90F95E7D-DB6C-4B8E-AA59-A881195F801D}" srcOrd="1" destOrd="0" presId="urn:microsoft.com/office/officeart/2005/8/layout/hierarchy4"/>
    <dgm:cxn modelId="{5186E3E7-640D-4405-B4DB-2C1EA348290F}" type="presParOf" srcId="{35B1A1F4-81E9-4A08-97C8-7B6A8F5E80B4}" destId="{557947A7-BE39-4443-9C3F-520E85B960CA}" srcOrd="1" destOrd="0" presId="urn:microsoft.com/office/officeart/2005/8/layout/hierarchy4"/>
    <dgm:cxn modelId="{84A3C6C8-A51C-4A8E-BD60-907DE69DDC54}" type="presParOf" srcId="{35B1A1F4-81E9-4A08-97C8-7B6A8F5E80B4}" destId="{3C8C1203-F624-4461-88A3-470CAE10A0F8}" srcOrd="2" destOrd="0" presId="urn:microsoft.com/office/officeart/2005/8/layout/hierarchy4"/>
    <dgm:cxn modelId="{3A2C368B-9857-4305-9749-3DD31AB646A8}" type="presParOf" srcId="{3C8C1203-F624-4461-88A3-470CAE10A0F8}" destId="{89C91E91-A358-4B1A-9273-E9351AAB0D4A}" srcOrd="0" destOrd="0" presId="urn:microsoft.com/office/officeart/2005/8/layout/hierarchy4"/>
    <dgm:cxn modelId="{4B3D73FA-5710-4FAD-8C14-7B31A26B0C25}" type="presParOf" srcId="{3C8C1203-F624-4461-88A3-470CAE10A0F8}" destId="{70A524BC-DA99-4815-8C95-97FC8E0A640B}" srcOrd="1" destOrd="0" presId="urn:microsoft.com/office/officeart/2005/8/layout/hierarchy4"/>
    <dgm:cxn modelId="{80359705-3899-40FD-BEEA-69FAD08DA39E}" type="presParOf" srcId="{3C8C1203-F624-4461-88A3-470CAE10A0F8}" destId="{54BD0E90-2633-4C0E-87EC-F075FEC92652}" srcOrd="2" destOrd="0" presId="urn:microsoft.com/office/officeart/2005/8/layout/hierarchy4"/>
    <dgm:cxn modelId="{3A28A677-7315-4B67-AEFD-42D21DDE9C6C}" type="presParOf" srcId="{54BD0E90-2633-4C0E-87EC-F075FEC92652}" destId="{66CFD8C2-74C1-42DF-89B1-DE450EEFF7A7}" srcOrd="0" destOrd="0" presId="urn:microsoft.com/office/officeart/2005/8/layout/hierarchy4"/>
    <dgm:cxn modelId="{242863E2-74B3-44EB-847D-4D9A12109DD9}" type="presParOf" srcId="{66CFD8C2-74C1-42DF-89B1-DE450EEFF7A7}" destId="{72F55570-41F1-434F-967F-FD24AFFCC596}" srcOrd="0" destOrd="0" presId="urn:microsoft.com/office/officeart/2005/8/layout/hierarchy4"/>
    <dgm:cxn modelId="{3CC9630A-AD62-4937-A6ED-C0F7E23970B5}" type="presParOf" srcId="{66CFD8C2-74C1-42DF-89B1-DE450EEFF7A7}" destId="{0F7F0187-61C4-4A42-9DF0-4C65EE16ACD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54B547-51B9-482A-8D14-A2B0CAB2C580}" type="doc">
      <dgm:prSet loTypeId="urn:microsoft.com/office/officeart/2005/8/layout/equation2" loCatId="process" qsTypeId="urn:microsoft.com/office/officeart/2005/8/quickstyle/simple1" qsCatId="simple" csTypeId="urn:microsoft.com/office/officeart/2005/8/colors/accent1_2" csCatId="accent1" phldr="1"/>
      <dgm:spPr/>
    </dgm:pt>
    <dgm:pt modelId="{7A83C1CE-69CE-452A-8F66-44E5F9A5C783}">
      <dgm:prSet phldrT="[文本]" custT="1"/>
      <dgm:spPr/>
      <dgm:t>
        <a:bodyPr/>
        <a:lstStyle/>
        <a:p>
          <a:pPr marL="0" algn="ctr">
            <a:lnSpc>
              <a:spcPct val="100000"/>
            </a:lnSpc>
            <a:spcAft>
              <a:spcPts val="0"/>
            </a:spcAft>
          </a:pPr>
          <a:r>
            <a:rPr lang="zh-CN" altLang="en-US" sz="3200" dirty="0" smtClean="0"/>
            <a:t>云计算</a:t>
          </a:r>
          <a:endParaRPr lang="en-US" altLang="zh-CN" sz="3200" dirty="0" smtClean="0"/>
        </a:p>
        <a:p>
          <a:pPr marL="0" algn="ctr">
            <a:lnSpc>
              <a:spcPct val="100000"/>
            </a:lnSpc>
            <a:spcAft>
              <a:spcPts val="0"/>
            </a:spcAft>
          </a:pPr>
          <a:r>
            <a:rPr lang="zh-CN" altLang="en-US" sz="3200" dirty="0" smtClean="0"/>
            <a:t>中心</a:t>
          </a:r>
          <a:endParaRPr lang="en-US" altLang="zh-CN" sz="3200" dirty="0" smtClean="0"/>
        </a:p>
      </dgm:t>
    </dgm:pt>
    <dgm:pt modelId="{3254A023-096A-4F86-A67E-96A42D463C1C}" type="sibTrans" cxnId="{992C26B4-F92A-43D4-91A5-28C73DFA1CD0}">
      <dgm:prSet/>
      <dgm:spPr/>
      <dgm:t>
        <a:bodyPr/>
        <a:lstStyle/>
        <a:p>
          <a:endParaRPr lang="zh-CN" altLang="en-US" sz="2000"/>
        </a:p>
      </dgm:t>
    </dgm:pt>
    <dgm:pt modelId="{A1C95B80-DEF1-4755-A394-6CC77DE8CCE4}" type="parTrans" cxnId="{992C26B4-F92A-43D4-91A5-28C73DFA1CD0}">
      <dgm:prSet/>
      <dgm:spPr/>
      <dgm:t>
        <a:bodyPr/>
        <a:lstStyle/>
        <a:p>
          <a:endParaRPr lang="zh-CN" altLang="en-US" sz="2000"/>
        </a:p>
      </dgm:t>
    </dgm:pt>
    <dgm:pt modelId="{46DF5CF2-924F-41D6-9FA6-869B1078A204}">
      <dgm:prSet phldrT="[文本]" custT="1"/>
      <dgm:spPr/>
      <dgm:t>
        <a:bodyPr/>
        <a:lstStyle/>
        <a:p>
          <a:r>
            <a:rPr lang="zh-CN" altLang="en-US" sz="1600" dirty="0" smtClean="0"/>
            <a:t>计算中心超算能力</a:t>
          </a:r>
          <a:endParaRPr lang="zh-CN" altLang="en-US" sz="1600" dirty="0"/>
        </a:p>
      </dgm:t>
    </dgm:pt>
    <dgm:pt modelId="{7444A0BD-FD55-4F0E-B2B4-766125E7532E}" type="sibTrans" cxnId="{DA183701-1BEE-42A7-B026-119D8A1BABC5}">
      <dgm:prSet custT="1"/>
      <dgm:spPr/>
      <dgm:t>
        <a:bodyPr/>
        <a:lstStyle/>
        <a:p>
          <a:endParaRPr lang="zh-CN" altLang="en-US" sz="1200"/>
        </a:p>
      </dgm:t>
    </dgm:pt>
    <dgm:pt modelId="{B232AAD8-C64A-4203-8C2B-4DA80C16474C}" type="parTrans" cxnId="{DA183701-1BEE-42A7-B026-119D8A1BABC5}">
      <dgm:prSet/>
      <dgm:spPr/>
      <dgm:t>
        <a:bodyPr/>
        <a:lstStyle/>
        <a:p>
          <a:endParaRPr lang="zh-CN" altLang="en-US" sz="2000"/>
        </a:p>
      </dgm:t>
    </dgm:pt>
    <dgm:pt modelId="{6D50D668-9BA9-494D-B500-861FEF979CF7}">
      <dgm:prSet phldrT="[文本]" custT="1"/>
      <dgm:spPr/>
      <dgm:t>
        <a:bodyPr/>
        <a:lstStyle/>
        <a:p>
          <a:r>
            <a:rPr lang="zh-CN" altLang="en-US" sz="1800" dirty="0" smtClean="0"/>
            <a:t>自动生产软件</a:t>
          </a:r>
          <a:endParaRPr lang="zh-CN" altLang="en-US" sz="1800" dirty="0"/>
        </a:p>
      </dgm:t>
    </dgm:pt>
    <dgm:pt modelId="{5858D431-7E7E-4393-BA64-9925522CE748}" type="sibTrans" cxnId="{15F71002-416A-4A13-993A-5973E8D43A14}">
      <dgm:prSet custT="1"/>
      <dgm:spPr/>
      <dgm:t>
        <a:bodyPr/>
        <a:lstStyle/>
        <a:p>
          <a:endParaRPr lang="zh-CN" altLang="en-US" sz="1200"/>
        </a:p>
      </dgm:t>
    </dgm:pt>
    <dgm:pt modelId="{FFF497E8-D30C-4D3D-8245-140FDFB9D3D4}" type="parTrans" cxnId="{15F71002-416A-4A13-993A-5973E8D43A14}">
      <dgm:prSet/>
      <dgm:spPr/>
      <dgm:t>
        <a:bodyPr/>
        <a:lstStyle/>
        <a:p>
          <a:endParaRPr lang="zh-CN" altLang="en-US" sz="2000"/>
        </a:p>
      </dgm:t>
    </dgm:pt>
    <dgm:pt modelId="{0B22C539-3879-4DF5-B7B2-116D91434766}" type="pres">
      <dgm:prSet presAssocID="{5754B547-51B9-482A-8D14-A2B0CAB2C580}" presName="Name0" presStyleCnt="0">
        <dgm:presLayoutVars>
          <dgm:dir/>
          <dgm:resizeHandles val="exact"/>
        </dgm:presLayoutVars>
      </dgm:prSet>
      <dgm:spPr/>
    </dgm:pt>
    <dgm:pt modelId="{BAACAC3B-04C2-46AE-BCBF-1E000D848A57}" type="pres">
      <dgm:prSet presAssocID="{5754B547-51B9-482A-8D14-A2B0CAB2C580}" presName="vNodes" presStyleCnt="0"/>
      <dgm:spPr/>
    </dgm:pt>
    <dgm:pt modelId="{7ECB67E4-8DD5-404C-A38D-663A2D23D2EF}" type="pres">
      <dgm:prSet presAssocID="{6D50D668-9BA9-494D-B500-861FEF979CF7}" presName="node" presStyleLbl="node1" presStyleIdx="0" presStyleCnt="3">
        <dgm:presLayoutVars>
          <dgm:bulletEnabled val="1"/>
        </dgm:presLayoutVars>
      </dgm:prSet>
      <dgm:spPr/>
      <dgm:t>
        <a:bodyPr/>
        <a:lstStyle/>
        <a:p>
          <a:endParaRPr lang="zh-CN" altLang="en-US"/>
        </a:p>
      </dgm:t>
    </dgm:pt>
    <dgm:pt modelId="{34A4A748-B18D-4546-A235-9228BCA8FD5E}" type="pres">
      <dgm:prSet presAssocID="{5858D431-7E7E-4393-BA64-9925522CE748}" presName="spacerT" presStyleCnt="0"/>
      <dgm:spPr/>
    </dgm:pt>
    <dgm:pt modelId="{243C67DE-A9E6-4F2F-8E81-CBEEB208888F}" type="pres">
      <dgm:prSet presAssocID="{5858D431-7E7E-4393-BA64-9925522CE748}" presName="sibTrans" presStyleLbl="sibTrans2D1" presStyleIdx="0" presStyleCnt="2"/>
      <dgm:spPr/>
      <dgm:t>
        <a:bodyPr/>
        <a:lstStyle/>
        <a:p>
          <a:endParaRPr lang="zh-CN" altLang="en-US"/>
        </a:p>
      </dgm:t>
    </dgm:pt>
    <dgm:pt modelId="{B007BF34-1E76-4AE7-A68B-5C7630E85642}" type="pres">
      <dgm:prSet presAssocID="{5858D431-7E7E-4393-BA64-9925522CE748}" presName="spacerB" presStyleCnt="0"/>
      <dgm:spPr/>
    </dgm:pt>
    <dgm:pt modelId="{BA05E5AD-F80D-4301-B484-57DF0A68B0FF}" type="pres">
      <dgm:prSet presAssocID="{46DF5CF2-924F-41D6-9FA6-869B1078A204}" presName="node" presStyleLbl="node1" presStyleIdx="1" presStyleCnt="3">
        <dgm:presLayoutVars>
          <dgm:bulletEnabled val="1"/>
        </dgm:presLayoutVars>
      </dgm:prSet>
      <dgm:spPr/>
      <dgm:t>
        <a:bodyPr/>
        <a:lstStyle/>
        <a:p>
          <a:endParaRPr lang="zh-CN" altLang="en-US"/>
        </a:p>
      </dgm:t>
    </dgm:pt>
    <dgm:pt modelId="{5B3AFA86-6781-47FD-AF9B-FEC9BDEBB4BB}" type="pres">
      <dgm:prSet presAssocID="{5754B547-51B9-482A-8D14-A2B0CAB2C580}" presName="sibTransLast" presStyleLbl="sibTrans2D1" presStyleIdx="1" presStyleCnt="2"/>
      <dgm:spPr/>
      <dgm:t>
        <a:bodyPr/>
        <a:lstStyle/>
        <a:p>
          <a:endParaRPr lang="zh-CN" altLang="en-US"/>
        </a:p>
      </dgm:t>
    </dgm:pt>
    <dgm:pt modelId="{2BEED8B1-A8AC-4EFB-9303-ABA2267C0895}" type="pres">
      <dgm:prSet presAssocID="{5754B547-51B9-482A-8D14-A2B0CAB2C580}" presName="connectorText" presStyleLbl="sibTrans2D1" presStyleIdx="1" presStyleCnt="2"/>
      <dgm:spPr/>
      <dgm:t>
        <a:bodyPr/>
        <a:lstStyle/>
        <a:p>
          <a:endParaRPr lang="zh-CN" altLang="en-US"/>
        </a:p>
      </dgm:t>
    </dgm:pt>
    <dgm:pt modelId="{EFBAD185-F990-4D52-A734-B821DAF0A84F}" type="pres">
      <dgm:prSet presAssocID="{5754B547-51B9-482A-8D14-A2B0CAB2C580}" presName="lastNode" presStyleLbl="node1" presStyleIdx="2" presStyleCnt="3">
        <dgm:presLayoutVars>
          <dgm:bulletEnabled val="1"/>
        </dgm:presLayoutVars>
      </dgm:prSet>
      <dgm:spPr/>
      <dgm:t>
        <a:bodyPr/>
        <a:lstStyle/>
        <a:p>
          <a:endParaRPr lang="zh-CN" altLang="en-US"/>
        </a:p>
      </dgm:t>
    </dgm:pt>
  </dgm:ptLst>
  <dgm:cxnLst>
    <dgm:cxn modelId="{230FC25D-D4BD-42A1-B20D-6F70C8D37B39}" type="presOf" srcId="{5754B547-51B9-482A-8D14-A2B0CAB2C580}" destId="{0B22C539-3879-4DF5-B7B2-116D91434766}" srcOrd="0" destOrd="0" presId="urn:microsoft.com/office/officeart/2005/8/layout/equation2"/>
    <dgm:cxn modelId="{992C26B4-F92A-43D4-91A5-28C73DFA1CD0}" srcId="{5754B547-51B9-482A-8D14-A2B0CAB2C580}" destId="{7A83C1CE-69CE-452A-8F66-44E5F9A5C783}" srcOrd="2" destOrd="0" parTransId="{A1C95B80-DEF1-4755-A394-6CC77DE8CCE4}" sibTransId="{3254A023-096A-4F86-A67E-96A42D463C1C}"/>
    <dgm:cxn modelId="{DA183701-1BEE-42A7-B026-119D8A1BABC5}" srcId="{5754B547-51B9-482A-8D14-A2B0CAB2C580}" destId="{46DF5CF2-924F-41D6-9FA6-869B1078A204}" srcOrd="1" destOrd="0" parTransId="{B232AAD8-C64A-4203-8C2B-4DA80C16474C}" sibTransId="{7444A0BD-FD55-4F0E-B2B4-766125E7532E}"/>
    <dgm:cxn modelId="{15F71002-416A-4A13-993A-5973E8D43A14}" srcId="{5754B547-51B9-482A-8D14-A2B0CAB2C580}" destId="{6D50D668-9BA9-494D-B500-861FEF979CF7}" srcOrd="0" destOrd="0" parTransId="{FFF497E8-D30C-4D3D-8245-140FDFB9D3D4}" sibTransId="{5858D431-7E7E-4393-BA64-9925522CE748}"/>
    <dgm:cxn modelId="{72E8B716-16A0-48FC-B33B-87DAA10CD5A0}" type="presOf" srcId="{7444A0BD-FD55-4F0E-B2B4-766125E7532E}" destId="{5B3AFA86-6781-47FD-AF9B-FEC9BDEBB4BB}" srcOrd="0" destOrd="0" presId="urn:microsoft.com/office/officeart/2005/8/layout/equation2"/>
    <dgm:cxn modelId="{FE89F615-2A11-47FC-B11B-68F846FF90CF}" type="presOf" srcId="{6D50D668-9BA9-494D-B500-861FEF979CF7}" destId="{7ECB67E4-8DD5-404C-A38D-663A2D23D2EF}" srcOrd="0" destOrd="0" presId="urn:microsoft.com/office/officeart/2005/8/layout/equation2"/>
    <dgm:cxn modelId="{2E2E137E-3EDA-4125-8AD2-FC7F4626EE51}" type="presOf" srcId="{7444A0BD-FD55-4F0E-B2B4-766125E7532E}" destId="{2BEED8B1-A8AC-4EFB-9303-ABA2267C0895}" srcOrd="1" destOrd="0" presId="urn:microsoft.com/office/officeart/2005/8/layout/equation2"/>
    <dgm:cxn modelId="{6E39CF70-9E3F-4A1F-BEF0-BBE6077A6325}" type="presOf" srcId="{7A83C1CE-69CE-452A-8F66-44E5F9A5C783}" destId="{EFBAD185-F990-4D52-A734-B821DAF0A84F}" srcOrd="0" destOrd="0" presId="urn:microsoft.com/office/officeart/2005/8/layout/equation2"/>
    <dgm:cxn modelId="{0CFD04F7-AD7E-40EB-994C-242941FD7B72}" type="presOf" srcId="{46DF5CF2-924F-41D6-9FA6-869B1078A204}" destId="{BA05E5AD-F80D-4301-B484-57DF0A68B0FF}" srcOrd="0" destOrd="0" presId="urn:microsoft.com/office/officeart/2005/8/layout/equation2"/>
    <dgm:cxn modelId="{B141CFEB-DF9E-4CD2-BA79-BC8A47B3B601}" type="presOf" srcId="{5858D431-7E7E-4393-BA64-9925522CE748}" destId="{243C67DE-A9E6-4F2F-8E81-CBEEB208888F}" srcOrd="0" destOrd="0" presId="urn:microsoft.com/office/officeart/2005/8/layout/equation2"/>
    <dgm:cxn modelId="{F641B0CB-99F5-432A-8F1E-72E4E762B0C3}" type="presParOf" srcId="{0B22C539-3879-4DF5-B7B2-116D91434766}" destId="{BAACAC3B-04C2-46AE-BCBF-1E000D848A57}" srcOrd="0" destOrd="0" presId="urn:microsoft.com/office/officeart/2005/8/layout/equation2"/>
    <dgm:cxn modelId="{56B2143D-1D61-474F-B873-84F66CD4A334}" type="presParOf" srcId="{BAACAC3B-04C2-46AE-BCBF-1E000D848A57}" destId="{7ECB67E4-8DD5-404C-A38D-663A2D23D2EF}" srcOrd="0" destOrd="0" presId="urn:microsoft.com/office/officeart/2005/8/layout/equation2"/>
    <dgm:cxn modelId="{55C5104A-25B7-43C2-8A5C-29C87CB97D0D}" type="presParOf" srcId="{BAACAC3B-04C2-46AE-BCBF-1E000D848A57}" destId="{34A4A748-B18D-4546-A235-9228BCA8FD5E}" srcOrd="1" destOrd="0" presId="urn:microsoft.com/office/officeart/2005/8/layout/equation2"/>
    <dgm:cxn modelId="{35C7A80A-3E21-4F1F-869B-A9AC2AC2D56B}" type="presParOf" srcId="{BAACAC3B-04C2-46AE-BCBF-1E000D848A57}" destId="{243C67DE-A9E6-4F2F-8E81-CBEEB208888F}" srcOrd="2" destOrd="0" presId="urn:microsoft.com/office/officeart/2005/8/layout/equation2"/>
    <dgm:cxn modelId="{6A7D7C4B-FBE0-4E68-8A3F-10D554F323F3}" type="presParOf" srcId="{BAACAC3B-04C2-46AE-BCBF-1E000D848A57}" destId="{B007BF34-1E76-4AE7-A68B-5C7630E85642}" srcOrd="3" destOrd="0" presId="urn:microsoft.com/office/officeart/2005/8/layout/equation2"/>
    <dgm:cxn modelId="{3D6AF648-0E21-470A-A780-3828AE6C7943}" type="presParOf" srcId="{BAACAC3B-04C2-46AE-BCBF-1E000D848A57}" destId="{BA05E5AD-F80D-4301-B484-57DF0A68B0FF}" srcOrd="4" destOrd="0" presId="urn:microsoft.com/office/officeart/2005/8/layout/equation2"/>
    <dgm:cxn modelId="{F3C72C11-AD92-4C46-B519-84B27F91C581}" type="presParOf" srcId="{0B22C539-3879-4DF5-B7B2-116D91434766}" destId="{5B3AFA86-6781-47FD-AF9B-FEC9BDEBB4BB}" srcOrd="1" destOrd="0" presId="urn:microsoft.com/office/officeart/2005/8/layout/equation2"/>
    <dgm:cxn modelId="{1B0D01A0-E020-4F5B-BA07-5B35C16B502D}" type="presParOf" srcId="{5B3AFA86-6781-47FD-AF9B-FEC9BDEBB4BB}" destId="{2BEED8B1-A8AC-4EFB-9303-ABA2267C0895}" srcOrd="0" destOrd="0" presId="urn:microsoft.com/office/officeart/2005/8/layout/equation2"/>
    <dgm:cxn modelId="{0FA44EB2-679A-472D-A675-C6A882C48A4D}" type="presParOf" srcId="{0B22C539-3879-4DF5-B7B2-116D91434766}" destId="{EFBAD185-F990-4D52-A734-B821DAF0A84F}"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E85943-351B-40EF-842D-1FB43D6E4303}" type="doc">
      <dgm:prSet loTypeId="urn:microsoft.com/office/officeart/2005/8/layout/hierarchy4" loCatId="list" qsTypeId="urn:microsoft.com/office/officeart/2005/8/quickstyle/simple5" qsCatId="simple" csTypeId="urn:microsoft.com/office/officeart/2005/8/colors/accent4_3" csCatId="accent4" phldr="1"/>
      <dgm:spPr/>
      <dgm:t>
        <a:bodyPr/>
        <a:lstStyle/>
        <a:p>
          <a:endParaRPr lang="zh-CN" altLang="en-US"/>
        </a:p>
      </dgm:t>
    </dgm:pt>
    <dgm:pt modelId="{55C26B1B-56C9-455B-9554-D8FA6F7830A6}">
      <dgm:prSet phldrT="[文本]" custT="1"/>
      <dgm:spPr/>
      <dgm:t>
        <a:bodyPr/>
        <a:lstStyle/>
        <a:p>
          <a:pPr algn="ctr"/>
          <a:r>
            <a:rPr lang="zh-CN" altLang="en-US" sz="3600" dirty="0" smtClean="0">
              <a:solidFill>
                <a:srgbClr val="C00000"/>
              </a:solidFill>
              <a:latin typeface="楷体" panose="02010609060101010101" pitchFamily="49" charset="-122"/>
              <a:ea typeface="楷体" panose="02010609060101010101" pitchFamily="49" charset="-122"/>
              <a:cs typeface="Times New Roman" panose="02020603050405020304" pitchFamily="18" charset="0"/>
            </a:rPr>
            <a:t>具有千核以上计算节点</a:t>
          </a:r>
          <a:endParaRPr lang="zh-CN" altLang="en-US" sz="36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dgm:t>
    </dgm:pt>
    <dgm:pt modelId="{043CA979-6F19-439E-AFB2-AF2914443F2C}" type="parTrans" cxnId="{FC6325D7-33C2-4474-91A1-1A06F922DCC5}">
      <dgm:prSet/>
      <dgm:spPr/>
      <dgm:t>
        <a:bodyPr/>
        <a:lstStyle/>
        <a:p>
          <a:pPr algn="ctr"/>
          <a:endParaRPr lang="zh-CN" altLang="en-US" sz="3600">
            <a:solidFill>
              <a:srgbClr val="C00000"/>
            </a:solidFill>
          </a:endParaRPr>
        </a:p>
      </dgm:t>
    </dgm:pt>
    <dgm:pt modelId="{2F866B80-2D90-42D3-B06A-6CD0E57AF87B}" type="sibTrans" cxnId="{FC6325D7-33C2-4474-91A1-1A06F922DCC5}">
      <dgm:prSet/>
      <dgm:spPr/>
      <dgm:t>
        <a:bodyPr/>
        <a:lstStyle/>
        <a:p>
          <a:pPr algn="ctr"/>
          <a:endParaRPr lang="zh-CN" altLang="en-US" sz="3600">
            <a:solidFill>
              <a:srgbClr val="C00000"/>
            </a:solidFill>
          </a:endParaRPr>
        </a:p>
      </dgm:t>
    </dgm:pt>
    <dgm:pt modelId="{5DC5240F-7A6F-4476-A6D8-6AA82C67D804}">
      <dgm:prSet phldrT="[文本]" custT="1"/>
      <dgm:spPr/>
      <dgm:t>
        <a:bodyPr/>
        <a:lstStyle/>
        <a:p>
          <a:pPr algn="ctr"/>
          <a:r>
            <a:rPr lang="zh-CN" altLang="en-US" sz="3600" dirty="0" smtClean="0">
              <a:solidFill>
                <a:srgbClr val="C00000"/>
              </a:solidFill>
              <a:latin typeface="楷体" panose="02010609060101010101" pitchFamily="49" charset="-122"/>
              <a:ea typeface="楷体" panose="02010609060101010101" pitchFamily="49" charset="-122"/>
              <a:cs typeface="Times New Roman" panose="02020603050405020304" pitchFamily="18" charset="0"/>
            </a:rPr>
            <a:t>运算效率</a:t>
          </a:r>
          <a:r>
            <a:rPr lang="en-US" altLang="zh-CN" sz="3600" dirty="0" smtClean="0">
              <a:solidFill>
                <a:srgbClr val="C00000"/>
              </a:solidFill>
              <a:effectLst/>
              <a:latin typeface="楷体" panose="02010609060101010101" pitchFamily="49" charset="-122"/>
              <a:ea typeface="楷体" panose="02010609060101010101" pitchFamily="49" charset="-122"/>
              <a:cs typeface="Times New Roman" panose="02020603050405020304" pitchFamily="18" charset="0"/>
            </a:rPr>
            <a:t>20</a:t>
          </a:r>
          <a:r>
            <a:rPr lang="zh-CN" altLang="zh-CN" sz="3600" dirty="0" smtClean="0">
              <a:solidFill>
                <a:srgbClr val="C00000"/>
              </a:solidFill>
              <a:effectLst/>
              <a:latin typeface="楷体" panose="02010609060101010101" pitchFamily="49" charset="-122"/>
              <a:ea typeface="楷体" panose="02010609060101010101" pitchFamily="49" charset="-122"/>
              <a:cs typeface="Times New Roman" panose="02020603050405020304" pitchFamily="18" charset="0"/>
            </a:rPr>
            <a:t>亿像素</a:t>
          </a:r>
          <a:r>
            <a:rPr lang="en-US" altLang="zh-CN" sz="3600" dirty="0" smtClean="0">
              <a:solidFill>
                <a:srgbClr val="C00000"/>
              </a:solidFill>
              <a:effectLst/>
              <a:latin typeface="楷体" panose="02010609060101010101" pitchFamily="49" charset="-122"/>
              <a:ea typeface="楷体" panose="02010609060101010101" pitchFamily="49" charset="-122"/>
              <a:cs typeface="Times New Roman" panose="02020603050405020304" pitchFamily="18" charset="0"/>
            </a:rPr>
            <a:t>/</a:t>
          </a:r>
          <a:r>
            <a:rPr lang="zh-CN" altLang="zh-CN" sz="3600" dirty="0" smtClean="0">
              <a:solidFill>
                <a:srgbClr val="C00000"/>
              </a:solidFill>
              <a:effectLst/>
              <a:latin typeface="楷体" panose="02010609060101010101" pitchFamily="49" charset="-122"/>
              <a:ea typeface="楷体" panose="02010609060101010101" pitchFamily="49" charset="-122"/>
              <a:cs typeface="Times New Roman" panose="02020603050405020304" pitchFamily="18" charset="0"/>
            </a:rPr>
            <a:t>分钟</a:t>
          </a:r>
          <a:endParaRPr lang="zh-CN" altLang="en-US" sz="3600" dirty="0">
            <a:solidFill>
              <a:srgbClr val="C00000"/>
            </a:solidFill>
            <a:latin typeface="楷体" panose="02010609060101010101" pitchFamily="49" charset="-122"/>
            <a:ea typeface="楷体" panose="02010609060101010101" pitchFamily="49" charset="-122"/>
            <a:cs typeface="Times New Roman" panose="02020603050405020304" pitchFamily="18" charset="0"/>
          </a:endParaRPr>
        </a:p>
      </dgm:t>
    </dgm:pt>
    <dgm:pt modelId="{47FB13C7-32E9-4458-A56F-08A16B03795F}" type="parTrans" cxnId="{46F3BFF4-FB28-433D-9131-113A313FFB9E}">
      <dgm:prSet/>
      <dgm:spPr/>
      <dgm:t>
        <a:bodyPr/>
        <a:lstStyle/>
        <a:p>
          <a:pPr algn="ctr"/>
          <a:endParaRPr lang="zh-CN" altLang="en-US" sz="3600">
            <a:solidFill>
              <a:srgbClr val="C00000"/>
            </a:solidFill>
          </a:endParaRPr>
        </a:p>
      </dgm:t>
    </dgm:pt>
    <dgm:pt modelId="{23FF383D-B50E-4493-9867-DF49EA8B8C56}" type="sibTrans" cxnId="{46F3BFF4-FB28-433D-9131-113A313FFB9E}">
      <dgm:prSet/>
      <dgm:spPr/>
      <dgm:t>
        <a:bodyPr/>
        <a:lstStyle/>
        <a:p>
          <a:pPr algn="ctr"/>
          <a:endParaRPr lang="zh-CN" altLang="en-US" sz="3600">
            <a:solidFill>
              <a:srgbClr val="C00000"/>
            </a:solidFill>
          </a:endParaRPr>
        </a:p>
      </dgm:t>
    </dgm:pt>
    <dgm:pt modelId="{76820CD8-524B-4374-847A-CCC5D49975B8}" type="pres">
      <dgm:prSet presAssocID="{6FE85943-351B-40EF-842D-1FB43D6E4303}" presName="Name0" presStyleCnt="0">
        <dgm:presLayoutVars>
          <dgm:chPref val="1"/>
          <dgm:dir/>
          <dgm:animOne val="branch"/>
          <dgm:animLvl val="lvl"/>
          <dgm:resizeHandles/>
        </dgm:presLayoutVars>
      </dgm:prSet>
      <dgm:spPr/>
      <dgm:t>
        <a:bodyPr/>
        <a:lstStyle/>
        <a:p>
          <a:endParaRPr lang="zh-CN" altLang="en-US"/>
        </a:p>
      </dgm:t>
    </dgm:pt>
    <dgm:pt modelId="{230AA1C7-DEDE-4BF0-92A5-50101ECEF5A7}" type="pres">
      <dgm:prSet presAssocID="{55C26B1B-56C9-455B-9554-D8FA6F7830A6}" presName="vertOne" presStyleCnt="0"/>
      <dgm:spPr/>
    </dgm:pt>
    <dgm:pt modelId="{A5C7245A-7111-4F02-A113-4A6289E9243E}" type="pres">
      <dgm:prSet presAssocID="{55C26B1B-56C9-455B-9554-D8FA6F7830A6}" presName="txOne" presStyleLbl="node0" presStyleIdx="0" presStyleCnt="1" custLinFactNeighborX="837" custLinFactNeighborY="-83585">
        <dgm:presLayoutVars>
          <dgm:chPref val="3"/>
        </dgm:presLayoutVars>
      </dgm:prSet>
      <dgm:spPr/>
      <dgm:t>
        <a:bodyPr/>
        <a:lstStyle/>
        <a:p>
          <a:endParaRPr lang="zh-CN" altLang="en-US"/>
        </a:p>
      </dgm:t>
    </dgm:pt>
    <dgm:pt modelId="{E29B3FD5-DFCD-4202-B823-2DF12EF31E64}" type="pres">
      <dgm:prSet presAssocID="{55C26B1B-56C9-455B-9554-D8FA6F7830A6}" presName="parTransOne" presStyleCnt="0"/>
      <dgm:spPr/>
    </dgm:pt>
    <dgm:pt modelId="{5C73FF53-0B4C-4DC5-A583-039352A6C4C3}" type="pres">
      <dgm:prSet presAssocID="{55C26B1B-56C9-455B-9554-D8FA6F7830A6}" presName="horzOne" presStyleCnt="0"/>
      <dgm:spPr/>
    </dgm:pt>
    <dgm:pt modelId="{468253DE-D6DF-4263-9A3C-EB37C0529215}" type="pres">
      <dgm:prSet presAssocID="{5DC5240F-7A6F-4476-A6D8-6AA82C67D804}" presName="vertTwo" presStyleCnt="0"/>
      <dgm:spPr/>
    </dgm:pt>
    <dgm:pt modelId="{2F1AB3B3-6226-48F6-AEE0-EAE5620E160C}" type="pres">
      <dgm:prSet presAssocID="{5DC5240F-7A6F-4476-A6D8-6AA82C67D804}" presName="txTwo" presStyleLbl="node2" presStyleIdx="0" presStyleCnt="1" custLinFactNeighborY="-30264">
        <dgm:presLayoutVars>
          <dgm:chPref val="3"/>
        </dgm:presLayoutVars>
      </dgm:prSet>
      <dgm:spPr/>
      <dgm:t>
        <a:bodyPr/>
        <a:lstStyle/>
        <a:p>
          <a:endParaRPr lang="zh-CN" altLang="en-US"/>
        </a:p>
      </dgm:t>
    </dgm:pt>
    <dgm:pt modelId="{D78FD2C2-F57F-4D7E-A979-5F1E2DD90CD7}" type="pres">
      <dgm:prSet presAssocID="{5DC5240F-7A6F-4476-A6D8-6AA82C67D804}" presName="horzTwo" presStyleCnt="0"/>
      <dgm:spPr/>
    </dgm:pt>
  </dgm:ptLst>
  <dgm:cxnLst>
    <dgm:cxn modelId="{7BE2615E-866A-4B47-9DC8-241447FFEC83}" type="presOf" srcId="{5DC5240F-7A6F-4476-A6D8-6AA82C67D804}" destId="{2F1AB3B3-6226-48F6-AEE0-EAE5620E160C}" srcOrd="0" destOrd="0" presId="urn:microsoft.com/office/officeart/2005/8/layout/hierarchy4"/>
    <dgm:cxn modelId="{FC6325D7-33C2-4474-91A1-1A06F922DCC5}" srcId="{6FE85943-351B-40EF-842D-1FB43D6E4303}" destId="{55C26B1B-56C9-455B-9554-D8FA6F7830A6}" srcOrd="0" destOrd="0" parTransId="{043CA979-6F19-439E-AFB2-AF2914443F2C}" sibTransId="{2F866B80-2D90-42D3-B06A-6CD0E57AF87B}"/>
    <dgm:cxn modelId="{46F3BFF4-FB28-433D-9131-113A313FFB9E}" srcId="{55C26B1B-56C9-455B-9554-D8FA6F7830A6}" destId="{5DC5240F-7A6F-4476-A6D8-6AA82C67D804}" srcOrd="0" destOrd="0" parTransId="{47FB13C7-32E9-4458-A56F-08A16B03795F}" sibTransId="{23FF383D-B50E-4493-9867-DF49EA8B8C56}"/>
    <dgm:cxn modelId="{BDE0FBBF-DB19-43CC-ADC4-55BEB27A408A}" type="presOf" srcId="{55C26B1B-56C9-455B-9554-D8FA6F7830A6}" destId="{A5C7245A-7111-4F02-A113-4A6289E9243E}" srcOrd="0" destOrd="0" presId="urn:microsoft.com/office/officeart/2005/8/layout/hierarchy4"/>
    <dgm:cxn modelId="{5F0BDF28-5691-4FE8-A8BF-B43F5540608D}" type="presOf" srcId="{6FE85943-351B-40EF-842D-1FB43D6E4303}" destId="{76820CD8-524B-4374-847A-CCC5D49975B8}" srcOrd="0" destOrd="0" presId="urn:microsoft.com/office/officeart/2005/8/layout/hierarchy4"/>
    <dgm:cxn modelId="{D31676ED-31C3-47AC-8C94-C9E1E66A6A2E}" type="presParOf" srcId="{76820CD8-524B-4374-847A-CCC5D49975B8}" destId="{230AA1C7-DEDE-4BF0-92A5-50101ECEF5A7}" srcOrd="0" destOrd="0" presId="urn:microsoft.com/office/officeart/2005/8/layout/hierarchy4"/>
    <dgm:cxn modelId="{EB63D662-AC95-45D9-B16E-DA56604BE6B6}" type="presParOf" srcId="{230AA1C7-DEDE-4BF0-92A5-50101ECEF5A7}" destId="{A5C7245A-7111-4F02-A113-4A6289E9243E}" srcOrd="0" destOrd="0" presId="urn:microsoft.com/office/officeart/2005/8/layout/hierarchy4"/>
    <dgm:cxn modelId="{B0FE9CD3-EA99-40D5-A9F3-79905BFBE342}" type="presParOf" srcId="{230AA1C7-DEDE-4BF0-92A5-50101ECEF5A7}" destId="{E29B3FD5-DFCD-4202-B823-2DF12EF31E64}" srcOrd="1" destOrd="0" presId="urn:microsoft.com/office/officeart/2005/8/layout/hierarchy4"/>
    <dgm:cxn modelId="{9A59F19C-AA0B-4D44-A605-117E971E2904}" type="presParOf" srcId="{230AA1C7-DEDE-4BF0-92A5-50101ECEF5A7}" destId="{5C73FF53-0B4C-4DC5-A583-039352A6C4C3}" srcOrd="2" destOrd="0" presId="urn:microsoft.com/office/officeart/2005/8/layout/hierarchy4"/>
    <dgm:cxn modelId="{DEAA7405-BB23-4C21-98BA-DE6197ECC43F}" type="presParOf" srcId="{5C73FF53-0B4C-4DC5-A583-039352A6C4C3}" destId="{468253DE-D6DF-4263-9A3C-EB37C0529215}" srcOrd="0" destOrd="0" presId="urn:microsoft.com/office/officeart/2005/8/layout/hierarchy4"/>
    <dgm:cxn modelId="{C60C7F01-681C-43B6-AF45-F5C0FBE03BC2}" type="presParOf" srcId="{468253DE-D6DF-4263-9A3C-EB37C0529215}" destId="{2F1AB3B3-6226-48F6-AEE0-EAE5620E160C}" srcOrd="0" destOrd="0" presId="urn:microsoft.com/office/officeart/2005/8/layout/hierarchy4"/>
    <dgm:cxn modelId="{1ED63F3B-94AF-4F9F-A08A-B7A454F18B93}" type="presParOf" srcId="{468253DE-D6DF-4263-9A3C-EB37C0529215}" destId="{D78FD2C2-F57F-4D7E-A979-5F1E2DD90CD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71D7B1-EECB-45DD-8517-9CA0F074D1D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zh-CN" altLang="en-US"/>
        </a:p>
      </dgm:t>
    </dgm:pt>
    <dgm:pt modelId="{6F73FC2C-4678-45AF-8FFD-D5D544D50894}">
      <dgm:prSet phldrT="[文本]" custT="1"/>
      <dgm:spPr/>
      <dgm:t>
        <a:bodyPr/>
        <a:lstStyle/>
        <a:p>
          <a:r>
            <a:rPr lang="zh-CN" altLang="en-US" sz="1800" b="1" dirty="0">
              <a:latin typeface="微软雅黑" pitchFamily="34" charset="-122"/>
              <a:ea typeface="微软雅黑" pitchFamily="34" charset="-122"/>
            </a:rPr>
            <a:t>在获取高分辨率、高信噪比的图像的同时，可以进行动目标检测。</a:t>
          </a:r>
        </a:p>
      </dgm:t>
    </dgm:pt>
    <dgm:pt modelId="{A3E08568-D5AB-4346-9EF2-D1DC01DD4AF9}" type="sibTrans" cxnId="{2106AA66-515F-4E60-A07E-B3D8033CF1BA}">
      <dgm:prSet/>
      <dgm:spPr/>
      <dgm:t>
        <a:bodyPr/>
        <a:lstStyle/>
        <a:p>
          <a:endParaRPr lang="zh-CN" altLang="en-US" sz="1800" b="1"/>
        </a:p>
      </dgm:t>
    </dgm:pt>
    <dgm:pt modelId="{3636FA0E-F3EF-4174-BA01-7A0FBCCDBA7B}" type="parTrans" cxnId="{2106AA66-515F-4E60-A07E-B3D8033CF1BA}">
      <dgm:prSet/>
      <dgm:spPr/>
      <dgm:t>
        <a:bodyPr/>
        <a:lstStyle/>
        <a:p>
          <a:endParaRPr lang="zh-CN" altLang="en-US" sz="1800" b="1"/>
        </a:p>
      </dgm:t>
    </dgm:pt>
    <dgm:pt modelId="{E0812513-86F1-449C-9DA4-D45AE821F1D4}">
      <dgm:prSet phldrT="[文本]" custT="1"/>
      <dgm:spPr/>
      <dgm:t>
        <a:bodyPr/>
        <a:lstStyle/>
        <a:p>
          <a:r>
            <a:rPr lang="en-US" sz="1800" b="1" dirty="0"/>
            <a:t>MS-CMOS</a:t>
          </a:r>
          <a:endParaRPr lang="zh-CN" altLang="en-US" sz="1800" b="1" dirty="0"/>
        </a:p>
      </dgm:t>
    </dgm:pt>
    <dgm:pt modelId="{82DE47BF-775E-4523-91D4-4DED2F8CD2CC}">
      <dgm:prSet phldrT="[文本]" custT="1"/>
      <dgm:spPr/>
      <dgm:t>
        <a:bodyPr/>
        <a:lstStyle/>
        <a:p>
          <a:r>
            <a:rPr lang="zh-CN" altLang="en-US" sz="1600" b="1" dirty="0">
              <a:latin typeface="微软雅黑" pitchFamily="34" charset="-122"/>
              <a:ea typeface="微软雅黑" pitchFamily="34" charset="-122"/>
            </a:rPr>
            <a:t>传统的固定方式改为灵活的程控方式</a:t>
          </a:r>
          <a:endParaRPr lang="zh-CN" altLang="en-US" sz="1600" b="1" dirty="0"/>
        </a:p>
      </dgm:t>
    </dgm:pt>
    <dgm:pt modelId="{483F708B-881E-42B3-B43F-6C380A9A44B0}" type="sibTrans" cxnId="{04EA682C-413A-4948-84E6-E6FB8957D850}">
      <dgm:prSet/>
      <dgm:spPr/>
      <dgm:t>
        <a:bodyPr/>
        <a:lstStyle/>
        <a:p>
          <a:endParaRPr lang="zh-CN" altLang="en-US" sz="1800" b="1"/>
        </a:p>
      </dgm:t>
    </dgm:pt>
    <dgm:pt modelId="{E990D036-052E-44B3-AFBD-152FBA09E681}" type="parTrans" cxnId="{04EA682C-413A-4948-84E6-E6FB8957D850}">
      <dgm:prSet/>
      <dgm:spPr/>
      <dgm:t>
        <a:bodyPr/>
        <a:lstStyle/>
        <a:p>
          <a:endParaRPr lang="zh-CN" altLang="en-US" sz="1800" b="1"/>
        </a:p>
      </dgm:t>
    </dgm:pt>
    <dgm:pt modelId="{AC5F89EA-E420-4542-9614-1C8D32EB3E02}" type="sibTrans" cxnId="{7DD581D0-68C1-4B49-AAD2-A2ADFB62722B}">
      <dgm:prSet/>
      <dgm:spPr/>
      <dgm:t>
        <a:bodyPr/>
        <a:lstStyle/>
        <a:p>
          <a:endParaRPr lang="zh-CN" altLang="en-US" sz="1800" b="1"/>
        </a:p>
      </dgm:t>
    </dgm:pt>
    <dgm:pt modelId="{0FD260DB-3A02-41E4-8DAA-0704E7952A2B}" type="parTrans" cxnId="{7DD581D0-68C1-4B49-AAD2-A2ADFB62722B}">
      <dgm:prSet/>
      <dgm:spPr/>
      <dgm:t>
        <a:bodyPr/>
        <a:lstStyle/>
        <a:p>
          <a:endParaRPr lang="zh-CN" altLang="en-US" sz="1800" b="1"/>
        </a:p>
      </dgm:t>
    </dgm:pt>
    <dgm:pt modelId="{FF06E11E-6630-4B14-8DE9-BC92D1F9F473}">
      <dgm:prSet phldrT="[文本]" custT="1"/>
      <dgm:spPr/>
      <dgm:t>
        <a:bodyPr/>
        <a:lstStyle/>
        <a:p>
          <a:r>
            <a:rPr lang="en-US" sz="1800" b="1" dirty="0"/>
            <a:t>CMOS</a:t>
          </a:r>
          <a:endParaRPr lang="zh-CN" altLang="en-US" sz="1800" b="1" dirty="0"/>
        </a:p>
      </dgm:t>
    </dgm:pt>
    <dgm:pt modelId="{121A116D-931B-4B2E-AF1F-B31F7D1871B9}">
      <dgm:prSet phldrT="[文本]" custT="1"/>
      <dgm:spPr/>
      <dgm:t>
        <a:bodyPr/>
        <a:lstStyle/>
        <a:p>
          <a:r>
            <a:rPr lang="zh-CN" altLang="en-US" sz="1800" b="1" dirty="0">
              <a:latin typeface="微软雅黑" pitchFamily="34" charset="-122"/>
              <a:ea typeface="微软雅黑" pitchFamily="34" charset="-122"/>
            </a:rPr>
            <a:t>传感器基元灵活控制</a:t>
          </a:r>
          <a:endParaRPr lang="en-US" altLang="zh-CN" sz="1800" b="1" dirty="0">
            <a:latin typeface="微软雅黑" pitchFamily="34" charset="-122"/>
            <a:ea typeface="微软雅黑" pitchFamily="34" charset="-122"/>
          </a:endParaRPr>
        </a:p>
      </dgm:t>
    </dgm:pt>
    <dgm:pt modelId="{DA8771B7-C11D-4F74-90FD-787E40C16513}" type="sibTrans" cxnId="{D5D90723-5F35-446D-A676-23620D7ED763}">
      <dgm:prSet/>
      <dgm:spPr/>
      <dgm:t>
        <a:bodyPr/>
        <a:lstStyle/>
        <a:p>
          <a:endParaRPr lang="zh-CN" altLang="en-US" sz="1800" b="1"/>
        </a:p>
      </dgm:t>
    </dgm:pt>
    <dgm:pt modelId="{C6C0233A-8C0C-4C79-B615-DBF65EF94264}" type="parTrans" cxnId="{D5D90723-5F35-446D-A676-23620D7ED763}">
      <dgm:prSet/>
      <dgm:spPr/>
      <dgm:t>
        <a:bodyPr/>
        <a:lstStyle/>
        <a:p>
          <a:endParaRPr lang="zh-CN" altLang="en-US" sz="1800" b="1"/>
        </a:p>
      </dgm:t>
    </dgm:pt>
    <dgm:pt modelId="{D5DC9B53-C93E-41AF-8BF2-58188CF8EF93}" type="sibTrans" cxnId="{6304ADF9-219D-4E89-B0F2-E733C76E6A21}">
      <dgm:prSet/>
      <dgm:spPr/>
      <dgm:t>
        <a:bodyPr/>
        <a:lstStyle/>
        <a:p>
          <a:endParaRPr lang="zh-CN" altLang="en-US" sz="1800" b="1"/>
        </a:p>
      </dgm:t>
    </dgm:pt>
    <dgm:pt modelId="{E4FBC271-4416-4119-9981-292FF1430295}" type="parTrans" cxnId="{6304ADF9-219D-4E89-B0F2-E733C76E6A21}">
      <dgm:prSet/>
      <dgm:spPr/>
      <dgm:t>
        <a:bodyPr/>
        <a:lstStyle/>
        <a:p>
          <a:endParaRPr lang="zh-CN" altLang="en-US" sz="1800" b="1"/>
        </a:p>
      </dgm:t>
    </dgm:pt>
    <dgm:pt modelId="{C778D34C-AE74-4E1B-9AA0-1C1BB6BDB65A}" type="pres">
      <dgm:prSet presAssocID="{BE71D7B1-EECB-45DD-8517-9CA0F074D1D7}" presName="Name0" presStyleCnt="0">
        <dgm:presLayoutVars>
          <dgm:dir/>
          <dgm:animLvl val="lvl"/>
          <dgm:resizeHandles val="exact"/>
        </dgm:presLayoutVars>
      </dgm:prSet>
      <dgm:spPr/>
      <dgm:t>
        <a:bodyPr/>
        <a:lstStyle/>
        <a:p>
          <a:endParaRPr lang="zh-CN" altLang="en-US"/>
        </a:p>
      </dgm:t>
    </dgm:pt>
    <dgm:pt modelId="{0B7391F5-9094-4D0E-AD6C-330DB34BD4EC}" type="pres">
      <dgm:prSet presAssocID="{6F73FC2C-4678-45AF-8FFD-D5D544D50894}" presName="boxAndChildren" presStyleCnt="0"/>
      <dgm:spPr/>
    </dgm:pt>
    <dgm:pt modelId="{73C8DD30-AFCE-40D7-B48C-6DE3896A807F}" type="pres">
      <dgm:prSet presAssocID="{6F73FC2C-4678-45AF-8FFD-D5D544D50894}" presName="parentTextBox" presStyleLbl="node1" presStyleIdx="0" presStyleCnt="3"/>
      <dgm:spPr/>
      <dgm:t>
        <a:bodyPr/>
        <a:lstStyle/>
        <a:p>
          <a:endParaRPr lang="zh-CN" altLang="en-US"/>
        </a:p>
      </dgm:t>
    </dgm:pt>
    <dgm:pt modelId="{4756F1CC-6262-4F62-B311-FD87B9A754BE}" type="pres">
      <dgm:prSet presAssocID="{483F708B-881E-42B3-B43F-6C380A9A44B0}" presName="sp" presStyleCnt="0"/>
      <dgm:spPr/>
    </dgm:pt>
    <dgm:pt modelId="{6A812984-FD20-42E7-9C68-2A42257C617B}" type="pres">
      <dgm:prSet presAssocID="{82DE47BF-775E-4523-91D4-4DED2F8CD2CC}" presName="arrowAndChildren" presStyleCnt="0"/>
      <dgm:spPr/>
    </dgm:pt>
    <dgm:pt modelId="{5770A583-8491-44FA-901E-4029D54BDF6B}" type="pres">
      <dgm:prSet presAssocID="{82DE47BF-775E-4523-91D4-4DED2F8CD2CC}" presName="parentTextArrow" presStyleLbl="node1" presStyleIdx="0" presStyleCnt="3"/>
      <dgm:spPr/>
      <dgm:t>
        <a:bodyPr/>
        <a:lstStyle/>
        <a:p>
          <a:endParaRPr lang="zh-CN" altLang="en-US"/>
        </a:p>
      </dgm:t>
    </dgm:pt>
    <dgm:pt modelId="{7A3D0E72-0B9D-4AC5-A12B-51D45903BFF8}" type="pres">
      <dgm:prSet presAssocID="{82DE47BF-775E-4523-91D4-4DED2F8CD2CC}" presName="arrow" presStyleLbl="node1" presStyleIdx="1" presStyleCnt="3"/>
      <dgm:spPr/>
      <dgm:t>
        <a:bodyPr/>
        <a:lstStyle/>
        <a:p>
          <a:endParaRPr lang="zh-CN" altLang="en-US"/>
        </a:p>
      </dgm:t>
    </dgm:pt>
    <dgm:pt modelId="{4772DBE0-6AE9-4B35-BA20-21D997CE3066}" type="pres">
      <dgm:prSet presAssocID="{82DE47BF-775E-4523-91D4-4DED2F8CD2CC}" presName="descendantArrow" presStyleCnt="0"/>
      <dgm:spPr/>
    </dgm:pt>
    <dgm:pt modelId="{FA1FE3A4-B28B-4653-88D3-EDD9D1EC3E2A}" type="pres">
      <dgm:prSet presAssocID="{E0812513-86F1-449C-9DA4-D45AE821F1D4}" presName="childTextArrow" presStyleLbl="fgAccFollowNode1" presStyleIdx="0" presStyleCnt="2">
        <dgm:presLayoutVars>
          <dgm:bulletEnabled val="1"/>
        </dgm:presLayoutVars>
      </dgm:prSet>
      <dgm:spPr/>
      <dgm:t>
        <a:bodyPr/>
        <a:lstStyle/>
        <a:p>
          <a:endParaRPr lang="zh-CN" altLang="en-US"/>
        </a:p>
      </dgm:t>
    </dgm:pt>
    <dgm:pt modelId="{7202914A-9F87-4FDE-94A7-1CFC7488219B}" type="pres">
      <dgm:prSet presAssocID="{DA8771B7-C11D-4F74-90FD-787E40C16513}" presName="sp" presStyleCnt="0"/>
      <dgm:spPr/>
    </dgm:pt>
    <dgm:pt modelId="{053643E5-7DA3-492C-A781-3333F250619E}" type="pres">
      <dgm:prSet presAssocID="{121A116D-931B-4B2E-AF1F-B31F7D1871B9}" presName="arrowAndChildren" presStyleCnt="0"/>
      <dgm:spPr/>
    </dgm:pt>
    <dgm:pt modelId="{2C6DE81F-7BDF-4970-B98F-7865791A02EA}" type="pres">
      <dgm:prSet presAssocID="{121A116D-931B-4B2E-AF1F-B31F7D1871B9}" presName="parentTextArrow" presStyleLbl="node1" presStyleIdx="1" presStyleCnt="3"/>
      <dgm:spPr/>
      <dgm:t>
        <a:bodyPr/>
        <a:lstStyle/>
        <a:p>
          <a:endParaRPr lang="zh-CN" altLang="en-US"/>
        </a:p>
      </dgm:t>
    </dgm:pt>
    <dgm:pt modelId="{9BC42F30-9E09-4E71-8B86-9C012035D175}" type="pres">
      <dgm:prSet presAssocID="{121A116D-931B-4B2E-AF1F-B31F7D1871B9}" presName="arrow" presStyleLbl="node1" presStyleIdx="2" presStyleCnt="3" custLinFactNeighborX="1188" custLinFactNeighborY="575"/>
      <dgm:spPr/>
      <dgm:t>
        <a:bodyPr/>
        <a:lstStyle/>
        <a:p>
          <a:endParaRPr lang="zh-CN" altLang="en-US"/>
        </a:p>
      </dgm:t>
    </dgm:pt>
    <dgm:pt modelId="{54446BD7-D4BE-4B25-8AC7-6781213F6F3C}" type="pres">
      <dgm:prSet presAssocID="{121A116D-931B-4B2E-AF1F-B31F7D1871B9}" presName="descendantArrow" presStyleCnt="0"/>
      <dgm:spPr/>
    </dgm:pt>
    <dgm:pt modelId="{0173F3BF-DC14-4955-97F3-0ED813C1BCEE}" type="pres">
      <dgm:prSet presAssocID="{FF06E11E-6630-4B14-8DE9-BC92D1F9F473}" presName="childTextArrow" presStyleLbl="fgAccFollowNode1" presStyleIdx="1" presStyleCnt="2">
        <dgm:presLayoutVars>
          <dgm:bulletEnabled val="1"/>
        </dgm:presLayoutVars>
      </dgm:prSet>
      <dgm:spPr/>
      <dgm:t>
        <a:bodyPr/>
        <a:lstStyle/>
        <a:p>
          <a:endParaRPr lang="zh-CN" altLang="en-US"/>
        </a:p>
      </dgm:t>
    </dgm:pt>
  </dgm:ptLst>
  <dgm:cxnLst>
    <dgm:cxn modelId="{4C31B8B3-45C7-4C05-A155-069B1D252313}" type="presOf" srcId="{82DE47BF-775E-4523-91D4-4DED2F8CD2CC}" destId="{5770A583-8491-44FA-901E-4029D54BDF6B}" srcOrd="0" destOrd="0" presId="urn:microsoft.com/office/officeart/2005/8/layout/process4"/>
    <dgm:cxn modelId="{D5D90723-5F35-446D-A676-23620D7ED763}" srcId="{BE71D7B1-EECB-45DD-8517-9CA0F074D1D7}" destId="{121A116D-931B-4B2E-AF1F-B31F7D1871B9}" srcOrd="0" destOrd="0" parTransId="{C6C0233A-8C0C-4C79-B615-DBF65EF94264}" sibTransId="{DA8771B7-C11D-4F74-90FD-787E40C16513}"/>
    <dgm:cxn modelId="{C34C2D3C-C846-402D-8403-28DE80494D32}" type="presOf" srcId="{82DE47BF-775E-4523-91D4-4DED2F8CD2CC}" destId="{7A3D0E72-0B9D-4AC5-A12B-51D45903BFF8}" srcOrd="1" destOrd="0" presId="urn:microsoft.com/office/officeart/2005/8/layout/process4"/>
    <dgm:cxn modelId="{04EA682C-413A-4948-84E6-E6FB8957D850}" srcId="{BE71D7B1-EECB-45DD-8517-9CA0F074D1D7}" destId="{82DE47BF-775E-4523-91D4-4DED2F8CD2CC}" srcOrd="1" destOrd="0" parTransId="{E990D036-052E-44B3-AFBD-152FBA09E681}" sibTransId="{483F708B-881E-42B3-B43F-6C380A9A44B0}"/>
    <dgm:cxn modelId="{06DD98FB-3275-4EAA-A863-35D6371BEDE3}" type="presOf" srcId="{121A116D-931B-4B2E-AF1F-B31F7D1871B9}" destId="{2C6DE81F-7BDF-4970-B98F-7865791A02EA}" srcOrd="0" destOrd="0" presId="urn:microsoft.com/office/officeart/2005/8/layout/process4"/>
    <dgm:cxn modelId="{B29C6BCF-6DDD-43FE-A06A-82F2CB1D0BAD}" type="presOf" srcId="{E0812513-86F1-449C-9DA4-D45AE821F1D4}" destId="{FA1FE3A4-B28B-4653-88D3-EDD9D1EC3E2A}" srcOrd="0" destOrd="0" presId="urn:microsoft.com/office/officeart/2005/8/layout/process4"/>
    <dgm:cxn modelId="{7098FA73-732E-40C6-8E22-4ED5EF9F3952}" type="presOf" srcId="{FF06E11E-6630-4B14-8DE9-BC92D1F9F473}" destId="{0173F3BF-DC14-4955-97F3-0ED813C1BCEE}" srcOrd="0" destOrd="0" presId="urn:microsoft.com/office/officeart/2005/8/layout/process4"/>
    <dgm:cxn modelId="{7DD581D0-68C1-4B49-AAD2-A2ADFB62722B}" srcId="{82DE47BF-775E-4523-91D4-4DED2F8CD2CC}" destId="{E0812513-86F1-449C-9DA4-D45AE821F1D4}" srcOrd="0" destOrd="0" parTransId="{0FD260DB-3A02-41E4-8DAA-0704E7952A2B}" sibTransId="{AC5F89EA-E420-4542-9614-1C8D32EB3E02}"/>
    <dgm:cxn modelId="{FAAA8AC2-2F8D-48F6-AB9E-E1511689B575}" type="presOf" srcId="{BE71D7B1-EECB-45DD-8517-9CA0F074D1D7}" destId="{C778D34C-AE74-4E1B-9AA0-1C1BB6BDB65A}" srcOrd="0" destOrd="0" presId="urn:microsoft.com/office/officeart/2005/8/layout/process4"/>
    <dgm:cxn modelId="{6304ADF9-219D-4E89-B0F2-E733C76E6A21}" srcId="{121A116D-931B-4B2E-AF1F-B31F7D1871B9}" destId="{FF06E11E-6630-4B14-8DE9-BC92D1F9F473}" srcOrd="0" destOrd="0" parTransId="{E4FBC271-4416-4119-9981-292FF1430295}" sibTransId="{D5DC9B53-C93E-41AF-8BF2-58188CF8EF93}"/>
    <dgm:cxn modelId="{A00D34CA-4A48-4007-8159-D39408B91C41}" type="presOf" srcId="{6F73FC2C-4678-45AF-8FFD-D5D544D50894}" destId="{73C8DD30-AFCE-40D7-B48C-6DE3896A807F}" srcOrd="0" destOrd="0" presId="urn:microsoft.com/office/officeart/2005/8/layout/process4"/>
    <dgm:cxn modelId="{90069905-0756-4B38-90EC-B3341C1941F0}" type="presOf" srcId="{121A116D-931B-4B2E-AF1F-B31F7D1871B9}" destId="{9BC42F30-9E09-4E71-8B86-9C012035D175}" srcOrd="1" destOrd="0" presId="urn:microsoft.com/office/officeart/2005/8/layout/process4"/>
    <dgm:cxn modelId="{2106AA66-515F-4E60-A07E-B3D8033CF1BA}" srcId="{BE71D7B1-EECB-45DD-8517-9CA0F074D1D7}" destId="{6F73FC2C-4678-45AF-8FFD-D5D544D50894}" srcOrd="2" destOrd="0" parTransId="{3636FA0E-F3EF-4174-BA01-7A0FBCCDBA7B}" sibTransId="{A3E08568-D5AB-4346-9EF2-D1DC01DD4AF9}"/>
    <dgm:cxn modelId="{6822EFBA-5047-42C4-8AF0-BC62122FD0FA}" type="presParOf" srcId="{C778D34C-AE74-4E1B-9AA0-1C1BB6BDB65A}" destId="{0B7391F5-9094-4D0E-AD6C-330DB34BD4EC}" srcOrd="0" destOrd="0" presId="urn:microsoft.com/office/officeart/2005/8/layout/process4"/>
    <dgm:cxn modelId="{C83428A0-C25A-4E62-BF2A-7E15A89F6C9D}" type="presParOf" srcId="{0B7391F5-9094-4D0E-AD6C-330DB34BD4EC}" destId="{73C8DD30-AFCE-40D7-B48C-6DE3896A807F}" srcOrd="0" destOrd="0" presId="urn:microsoft.com/office/officeart/2005/8/layout/process4"/>
    <dgm:cxn modelId="{0B012EBF-CFA0-4F12-9744-09D767810B4E}" type="presParOf" srcId="{C778D34C-AE74-4E1B-9AA0-1C1BB6BDB65A}" destId="{4756F1CC-6262-4F62-B311-FD87B9A754BE}" srcOrd="1" destOrd="0" presId="urn:microsoft.com/office/officeart/2005/8/layout/process4"/>
    <dgm:cxn modelId="{B98DBFF2-5E32-4299-A1FB-50DDC4D1C299}" type="presParOf" srcId="{C778D34C-AE74-4E1B-9AA0-1C1BB6BDB65A}" destId="{6A812984-FD20-42E7-9C68-2A42257C617B}" srcOrd="2" destOrd="0" presId="urn:microsoft.com/office/officeart/2005/8/layout/process4"/>
    <dgm:cxn modelId="{421EB25E-FF70-4E60-9308-5CA54F0B2890}" type="presParOf" srcId="{6A812984-FD20-42E7-9C68-2A42257C617B}" destId="{5770A583-8491-44FA-901E-4029D54BDF6B}" srcOrd="0" destOrd="0" presId="urn:microsoft.com/office/officeart/2005/8/layout/process4"/>
    <dgm:cxn modelId="{6A0A9B0D-703A-4424-BE67-551DEFCBCDA8}" type="presParOf" srcId="{6A812984-FD20-42E7-9C68-2A42257C617B}" destId="{7A3D0E72-0B9D-4AC5-A12B-51D45903BFF8}" srcOrd="1" destOrd="0" presId="urn:microsoft.com/office/officeart/2005/8/layout/process4"/>
    <dgm:cxn modelId="{65B6EDED-12E6-4E56-A4FF-6911D360466F}" type="presParOf" srcId="{6A812984-FD20-42E7-9C68-2A42257C617B}" destId="{4772DBE0-6AE9-4B35-BA20-21D997CE3066}" srcOrd="2" destOrd="0" presId="urn:microsoft.com/office/officeart/2005/8/layout/process4"/>
    <dgm:cxn modelId="{460C5A7B-602C-4EA0-AB91-46A9F28AF2C3}" type="presParOf" srcId="{4772DBE0-6AE9-4B35-BA20-21D997CE3066}" destId="{FA1FE3A4-B28B-4653-88D3-EDD9D1EC3E2A}" srcOrd="0" destOrd="0" presId="urn:microsoft.com/office/officeart/2005/8/layout/process4"/>
    <dgm:cxn modelId="{AB4C6267-E22A-4145-9A80-027E094D74A1}" type="presParOf" srcId="{C778D34C-AE74-4E1B-9AA0-1C1BB6BDB65A}" destId="{7202914A-9F87-4FDE-94A7-1CFC7488219B}" srcOrd="3" destOrd="0" presId="urn:microsoft.com/office/officeart/2005/8/layout/process4"/>
    <dgm:cxn modelId="{18E77CA7-6912-4D2B-9381-41BF9A00CC93}" type="presParOf" srcId="{C778D34C-AE74-4E1B-9AA0-1C1BB6BDB65A}" destId="{053643E5-7DA3-492C-A781-3333F250619E}" srcOrd="4" destOrd="0" presId="urn:microsoft.com/office/officeart/2005/8/layout/process4"/>
    <dgm:cxn modelId="{B2386D2B-484D-4012-8E4B-8256C95E8292}" type="presParOf" srcId="{053643E5-7DA3-492C-A781-3333F250619E}" destId="{2C6DE81F-7BDF-4970-B98F-7865791A02EA}" srcOrd="0" destOrd="0" presId="urn:microsoft.com/office/officeart/2005/8/layout/process4"/>
    <dgm:cxn modelId="{C44D0B3E-2889-408E-BC3E-69D0EA5ECD5D}" type="presParOf" srcId="{053643E5-7DA3-492C-A781-3333F250619E}" destId="{9BC42F30-9E09-4E71-8B86-9C012035D175}" srcOrd="1" destOrd="0" presId="urn:microsoft.com/office/officeart/2005/8/layout/process4"/>
    <dgm:cxn modelId="{C8EDDE0F-3720-46C9-B54A-5432AD305B7E}" type="presParOf" srcId="{053643E5-7DA3-492C-A781-3333F250619E}" destId="{54446BD7-D4BE-4B25-8AC7-6781213F6F3C}" srcOrd="2" destOrd="0" presId="urn:microsoft.com/office/officeart/2005/8/layout/process4"/>
    <dgm:cxn modelId="{A4377FEC-2386-4433-8D15-D8411194BD16}" type="presParOf" srcId="{54446BD7-D4BE-4B25-8AC7-6781213F6F3C}" destId="{0173F3BF-DC14-4955-97F3-0ED813C1BCE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3AD048-C11D-4079-8CBE-153038C316C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CN" altLang="en-US"/>
        </a:p>
      </dgm:t>
    </dgm:pt>
    <dgm:pt modelId="{DDBB9575-CFDC-419F-B86C-C56046AF1731}">
      <dgm:prSet phldrT="[文本]" custT="1"/>
      <dgm:spPr/>
      <dgm:t>
        <a:bodyPr/>
        <a:lstStyle/>
        <a:p>
          <a:r>
            <a:rPr lang="zh-CN" altLang="en-US" sz="1800" b="1" dirty="0">
              <a:latin typeface="微软雅黑" pitchFamily="34" charset="-122"/>
              <a:ea typeface="微软雅黑" pitchFamily="34" charset="-122"/>
            </a:rPr>
            <a:t>成像模式可变</a:t>
          </a:r>
          <a:endParaRPr lang="en-US" altLang="zh-CN" sz="1800" b="1" dirty="0">
            <a:latin typeface="微软雅黑" pitchFamily="34" charset="-122"/>
            <a:ea typeface="微软雅黑" pitchFamily="34" charset="-122"/>
          </a:endParaRPr>
        </a:p>
        <a:p>
          <a:r>
            <a:rPr lang="zh-CN" altLang="en-US" sz="1800" b="1" dirty="0">
              <a:solidFill>
                <a:srgbClr val="FFFF00"/>
              </a:solidFill>
              <a:latin typeface="微软雅黑" pitchFamily="34" charset="-122"/>
              <a:ea typeface="微软雅黑" pitchFamily="34" charset="-122"/>
            </a:rPr>
            <a:t>多种模式切换</a:t>
          </a:r>
        </a:p>
      </dgm:t>
    </dgm:pt>
    <dgm:pt modelId="{260B0B6A-B064-431C-B9E8-E084D1BD06F7}" type="parTrans" cxnId="{5F79D5A3-047D-4976-AF51-F032E168E12E}">
      <dgm:prSet/>
      <dgm:spPr/>
      <dgm:t>
        <a:bodyPr/>
        <a:lstStyle/>
        <a:p>
          <a:endParaRPr lang="zh-CN" altLang="en-US" sz="1800" b="1">
            <a:latin typeface="微软雅黑" pitchFamily="34" charset="-122"/>
            <a:ea typeface="微软雅黑" pitchFamily="34" charset="-122"/>
          </a:endParaRPr>
        </a:p>
      </dgm:t>
    </dgm:pt>
    <dgm:pt modelId="{D498DA4B-12EF-4E8E-9A9C-BD5A28D17B31}" type="sibTrans" cxnId="{5F79D5A3-047D-4976-AF51-F032E168E12E}">
      <dgm:prSet/>
      <dgm:spPr/>
      <dgm:t>
        <a:bodyPr/>
        <a:lstStyle/>
        <a:p>
          <a:endParaRPr lang="zh-CN" altLang="en-US" sz="1800" b="1">
            <a:latin typeface="微软雅黑" pitchFamily="34" charset="-122"/>
            <a:ea typeface="微软雅黑" pitchFamily="34" charset="-122"/>
          </a:endParaRPr>
        </a:p>
      </dgm:t>
    </dgm:pt>
    <dgm:pt modelId="{B1B26063-4F55-4936-97C3-13636BB8C4AD}">
      <dgm:prSet custT="1"/>
      <dgm:spPr/>
      <dgm:t>
        <a:bodyPr/>
        <a:lstStyle/>
        <a:p>
          <a:r>
            <a:rPr lang="zh-CN" altLang="en-US" sz="1800" b="1" dirty="0">
              <a:latin typeface="微软雅黑" pitchFamily="34" charset="-122"/>
              <a:ea typeface="微软雅黑" pitchFamily="34" charset="-122"/>
            </a:rPr>
            <a:t>超分辨率</a:t>
          </a:r>
          <a:endParaRPr lang="en-US" altLang="zh-CN" sz="1800" b="1" dirty="0">
            <a:latin typeface="微软雅黑" pitchFamily="34" charset="-122"/>
            <a:ea typeface="微软雅黑" pitchFamily="34" charset="-122"/>
          </a:endParaRPr>
        </a:p>
        <a:p>
          <a:r>
            <a:rPr lang="zh-CN" altLang="en-US" sz="1800" b="1" dirty="0">
              <a:solidFill>
                <a:srgbClr val="FFFF00"/>
              </a:solidFill>
              <a:latin typeface="微软雅黑" pitchFamily="34" charset="-122"/>
              <a:ea typeface="微软雅黑" pitchFamily="34" charset="-122"/>
            </a:rPr>
            <a:t>提高分辨率</a:t>
          </a:r>
        </a:p>
      </dgm:t>
    </dgm:pt>
    <dgm:pt modelId="{1C5DB7FC-2B8A-4455-B938-D94D11E91648}" type="parTrans" cxnId="{6694344A-E9B2-4DC7-A222-4E023B60D35C}">
      <dgm:prSet/>
      <dgm:spPr/>
      <dgm:t>
        <a:bodyPr/>
        <a:lstStyle/>
        <a:p>
          <a:endParaRPr lang="zh-CN" altLang="en-US" sz="1800" b="1">
            <a:latin typeface="微软雅黑" pitchFamily="34" charset="-122"/>
            <a:ea typeface="微软雅黑" pitchFamily="34" charset="-122"/>
          </a:endParaRPr>
        </a:p>
      </dgm:t>
    </dgm:pt>
    <dgm:pt modelId="{660A4E96-842C-4C5D-B03A-920C8FF5A723}" type="sibTrans" cxnId="{6694344A-E9B2-4DC7-A222-4E023B60D35C}">
      <dgm:prSet/>
      <dgm:spPr/>
      <dgm:t>
        <a:bodyPr/>
        <a:lstStyle/>
        <a:p>
          <a:endParaRPr lang="zh-CN" altLang="en-US" sz="1800" b="1">
            <a:latin typeface="微软雅黑" pitchFamily="34" charset="-122"/>
            <a:ea typeface="微软雅黑" pitchFamily="34" charset="-122"/>
          </a:endParaRPr>
        </a:p>
      </dgm:t>
    </dgm:pt>
    <dgm:pt modelId="{8CD38413-BDFA-492F-8DEE-2DDB40A6B2F7}">
      <dgm:prSet custT="1"/>
      <dgm:spPr/>
      <dgm:t>
        <a:bodyPr/>
        <a:lstStyle/>
        <a:p>
          <a:r>
            <a:rPr lang="zh-CN" sz="1800" b="1" dirty="0">
              <a:latin typeface="微软雅黑" pitchFamily="34" charset="-122"/>
              <a:ea typeface="微软雅黑" pitchFamily="34" charset="-122"/>
            </a:rPr>
            <a:t>数字</a:t>
          </a:r>
          <a:r>
            <a:rPr lang="en-US" sz="1800" b="1" dirty="0">
              <a:latin typeface="微软雅黑" pitchFamily="34" charset="-122"/>
              <a:ea typeface="微软雅黑" pitchFamily="34" charset="-122"/>
            </a:rPr>
            <a:t>TDI</a:t>
          </a:r>
        </a:p>
        <a:p>
          <a:r>
            <a:rPr lang="zh-CN" altLang="en-US" sz="1800" b="1" dirty="0">
              <a:solidFill>
                <a:srgbClr val="FFFF00"/>
              </a:solidFill>
              <a:latin typeface="微软雅黑" pitchFamily="34" charset="-122"/>
              <a:ea typeface="微软雅黑" pitchFamily="34" charset="-122"/>
            </a:rPr>
            <a:t>提高信噪比</a:t>
          </a:r>
          <a:endParaRPr lang="zh-CN" sz="1800" b="1" dirty="0">
            <a:solidFill>
              <a:srgbClr val="FFFF00"/>
            </a:solidFill>
            <a:latin typeface="微软雅黑" pitchFamily="34" charset="-122"/>
            <a:ea typeface="微软雅黑" pitchFamily="34" charset="-122"/>
          </a:endParaRPr>
        </a:p>
      </dgm:t>
    </dgm:pt>
    <dgm:pt modelId="{EE925B8D-5104-48FE-B326-B510EE4328D4}" type="parTrans" cxnId="{74C25DF5-E290-4CE6-8B3F-B41A8B77B60C}">
      <dgm:prSet/>
      <dgm:spPr/>
      <dgm:t>
        <a:bodyPr/>
        <a:lstStyle/>
        <a:p>
          <a:endParaRPr lang="zh-CN" altLang="en-US" sz="1800" b="1">
            <a:latin typeface="微软雅黑" pitchFamily="34" charset="-122"/>
            <a:ea typeface="微软雅黑" pitchFamily="34" charset="-122"/>
          </a:endParaRPr>
        </a:p>
      </dgm:t>
    </dgm:pt>
    <dgm:pt modelId="{F25FD1EC-FE8C-4C6A-8F5E-5ADD3298C32E}" type="sibTrans" cxnId="{74C25DF5-E290-4CE6-8B3F-B41A8B77B60C}">
      <dgm:prSet/>
      <dgm:spPr/>
      <dgm:t>
        <a:bodyPr/>
        <a:lstStyle/>
        <a:p>
          <a:endParaRPr lang="zh-CN" altLang="en-US" sz="1800" b="1">
            <a:latin typeface="微软雅黑" pitchFamily="34" charset="-122"/>
            <a:ea typeface="微软雅黑" pitchFamily="34" charset="-122"/>
          </a:endParaRPr>
        </a:p>
      </dgm:t>
    </dgm:pt>
    <dgm:pt modelId="{11360C6A-39B8-4FDB-8CA7-3067DEB4CC36}">
      <dgm:prSet custT="1"/>
      <dgm:spPr/>
      <dgm:t>
        <a:bodyPr/>
        <a:lstStyle/>
        <a:p>
          <a:r>
            <a:rPr lang="zh-CN" altLang="en-US" sz="1800" b="1" dirty="0">
              <a:latin typeface="微软雅黑" pitchFamily="34" charset="-122"/>
              <a:ea typeface="微软雅黑" pitchFamily="34" charset="-122"/>
            </a:rPr>
            <a:t>动目标检测</a:t>
          </a:r>
          <a:endParaRPr lang="en-US" altLang="zh-CN" sz="1800" b="1" dirty="0">
            <a:latin typeface="微软雅黑" pitchFamily="34" charset="-122"/>
            <a:ea typeface="微软雅黑" pitchFamily="34" charset="-122"/>
          </a:endParaRPr>
        </a:p>
        <a:p>
          <a:r>
            <a:rPr lang="zh-CN" altLang="en-US" sz="1800" b="1" dirty="0">
              <a:solidFill>
                <a:srgbClr val="FFFF00"/>
              </a:solidFill>
              <a:latin typeface="微软雅黑" pitchFamily="34" charset="-122"/>
              <a:ea typeface="微软雅黑" pitchFamily="34" charset="-122"/>
            </a:rPr>
            <a:t>目标移动状态</a:t>
          </a:r>
        </a:p>
      </dgm:t>
    </dgm:pt>
    <dgm:pt modelId="{70232DDC-2F2A-4A43-B2A6-119C339F35E2}" type="parTrans" cxnId="{5311A777-6027-45FC-AADA-6D8A138F8943}">
      <dgm:prSet/>
      <dgm:spPr/>
      <dgm:t>
        <a:bodyPr/>
        <a:lstStyle/>
        <a:p>
          <a:endParaRPr lang="zh-CN" altLang="en-US" sz="1800" b="1">
            <a:latin typeface="微软雅黑" pitchFamily="34" charset="-122"/>
            <a:ea typeface="微软雅黑" pitchFamily="34" charset="-122"/>
          </a:endParaRPr>
        </a:p>
      </dgm:t>
    </dgm:pt>
    <dgm:pt modelId="{977A54CB-280E-4E7D-91C0-3E1ED27BD3B5}" type="sibTrans" cxnId="{5311A777-6027-45FC-AADA-6D8A138F8943}">
      <dgm:prSet/>
      <dgm:spPr/>
      <dgm:t>
        <a:bodyPr/>
        <a:lstStyle/>
        <a:p>
          <a:endParaRPr lang="zh-CN" altLang="en-US" sz="1800" b="1">
            <a:latin typeface="微软雅黑" pitchFamily="34" charset="-122"/>
            <a:ea typeface="微软雅黑" pitchFamily="34" charset="-122"/>
          </a:endParaRPr>
        </a:p>
      </dgm:t>
    </dgm:pt>
    <dgm:pt modelId="{2380ABAE-1F10-42F0-8BF9-CE268A59B365}" type="pres">
      <dgm:prSet presAssocID="{3A3AD048-C11D-4079-8CBE-153038C316CB}" presName="diagram" presStyleCnt="0">
        <dgm:presLayoutVars>
          <dgm:dir/>
          <dgm:resizeHandles val="exact"/>
        </dgm:presLayoutVars>
      </dgm:prSet>
      <dgm:spPr/>
      <dgm:t>
        <a:bodyPr/>
        <a:lstStyle/>
        <a:p>
          <a:endParaRPr lang="zh-CN" altLang="en-US"/>
        </a:p>
      </dgm:t>
    </dgm:pt>
    <dgm:pt modelId="{9F6A3F32-880C-45FA-B1E2-95155281EE46}" type="pres">
      <dgm:prSet presAssocID="{DDBB9575-CFDC-419F-B86C-C56046AF1731}" presName="node" presStyleLbl="node1" presStyleIdx="0" presStyleCnt="4" custAng="0" custScaleY="136646" custLinFactNeighborX="0">
        <dgm:presLayoutVars>
          <dgm:bulletEnabled val="1"/>
        </dgm:presLayoutVars>
      </dgm:prSet>
      <dgm:spPr/>
      <dgm:t>
        <a:bodyPr/>
        <a:lstStyle/>
        <a:p>
          <a:endParaRPr lang="zh-CN" altLang="en-US"/>
        </a:p>
      </dgm:t>
    </dgm:pt>
    <dgm:pt modelId="{A44C14F8-0FC7-4CEF-BE5D-45C156865C4A}" type="pres">
      <dgm:prSet presAssocID="{D498DA4B-12EF-4E8E-9A9C-BD5A28D17B31}" presName="sibTrans" presStyleCnt="0"/>
      <dgm:spPr/>
    </dgm:pt>
    <dgm:pt modelId="{45DB5727-BB10-4AFC-A325-36C04BA24698}" type="pres">
      <dgm:prSet presAssocID="{B1B26063-4F55-4936-97C3-13636BB8C4AD}" presName="node" presStyleLbl="node1" presStyleIdx="1" presStyleCnt="4" custScaleY="134917" custLinFactNeighborX="-2365">
        <dgm:presLayoutVars>
          <dgm:bulletEnabled val="1"/>
        </dgm:presLayoutVars>
      </dgm:prSet>
      <dgm:spPr/>
      <dgm:t>
        <a:bodyPr/>
        <a:lstStyle/>
        <a:p>
          <a:endParaRPr lang="zh-CN" altLang="en-US"/>
        </a:p>
      </dgm:t>
    </dgm:pt>
    <dgm:pt modelId="{DC89BEBA-AA88-41E7-8633-878B2EA1B565}" type="pres">
      <dgm:prSet presAssocID="{660A4E96-842C-4C5D-B03A-920C8FF5A723}" presName="sibTrans" presStyleCnt="0"/>
      <dgm:spPr/>
    </dgm:pt>
    <dgm:pt modelId="{4E661F8A-272D-4EB3-8FE3-335271011481}" type="pres">
      <dgm:prSet presAssocID="{8CD38413-BDFA-492F-8DEE-2DDB40A6B2F7}" presName="node" presStyleLbl="node1" presStyleIdx="2" presStyleCnt="4" custScaleY="129304" custLinFactNeighborX="-26" custLinFactNeighborY="3990">
        <dgm:presLayoutVars>
          <dgm:bulletEnabled val="1"/>
        </dgm:presLayoutVars>
      </dgm:prSet>
      <dgm:spPr/>
      <dgm:t>
        <a:bodyPr/>
        <a:lstStyle/>
        <a:p>
          <a:endParaRPr lang="zh-CN" altLang="en-US"/>
        </a:p>
      </dgm:t>
    </dgm:pt>
    <dgm:pt modelId="{280B0B4B-F888-42EB-98E2-E386603A170B}" type="pres">
      <dgm:prSet presAssocID="{F25FD1EC-FE8C-4C6A-8F5E-5ADD3298C32E}" presName="sibTrans" presStyleCnt="0"/>
      <dgm:spPr/>
    </dgm:pt>
    <dgm:pt modelId="{1EBF2419-627E-4ACB-BFB9-AAF060AD82F1}" type="pres">
      <dgm:prSet presAssocID="{11360C6A-39B8-4FDB-8CA7-3067DEB4CC36}" presName="node" presStyleLbl="node1" presStyleIdx="3" presStyleCnt="4" custScaleY="132853" custLinFactNeighborX="-2365">
        <dgm:presLayoutVars>
          <dgm:bulletEnabled val="1"/>
        </dgm:presLayoutVars>
      </dgm:prSet>
      <dgm:spPr/>
      <dgm:t>
        <a:bodyPr/>
        <a:lstStyle/>
        <a:p>
          <a:endParaRPr lang="zh-CN" altLang="en-US"/>
        </a:p>
      </dgm:t>
    </dgm:pt>
  </dgm:ptLst>
  <dgm:cxnLst>
    <dgm:cxn modelId="{6694344A-E9B2-4DC7-A222-4E023B60D35C}" srcId="{3A3AD048-C11D-4079-8CBE-153038C316CB}" destId="{B1B26063-4F55-4936-97C3-13636BB8C4AD}" srcOrd="1" destOrd="0" parTransId="{1C5DB7FC-2B8A-4455-B938-D94D11E91648}" sibTransId="{660A4E96-842C-4C5D-B03A-920C8FF5A723}"/>
    <dgm:cxn modelId="{5311A777-6027-45FC-AADA-6D8A138F8943}" srcId="{3A3AD048-C11D-4079-8CBE-153038C316CB}" destId="{11360C6A-39B8-4FDB-8CA7-3067DEB4CC36}" srcOrd="3" destOrd="0" parTransId="{70232DDC-2F2A-4A43-B2A6-119C339F35E2}" sibTransId="{977A54CB-280E-4E7D-91C0-3E1ED27BD3B5}"/>
    <dgm:cxn modelId="{6DB257A8-186D-412C-B670-4C3C1F96574E}" type="presOf" srcId="{3A3AD048-C11D-4079-8CBE-153038C316CB}" destId="{2380ABAE-1F10-42F0-8BF9-CE268A59B365}" srcOrd="0" destOrd="0" presId="urn:microsoft.com/office/officeart/2005/8/layout/default"/>
    <dgm:cxn modelId="{F57ECD9E-1A28-4FA8-A657-1D36B1F8876B}" type="presOf" srcId="{11360C6A-39B8-4FDB-8CA7-3067DEB4CC36}" destId="{1EBF2419-627E-4ACB-BFB9-AAF060AD82F1}" srcOrd="0" destOrd="0" presId="urn:microsoft.com/office/officeart/2005/8/layout/default"/>
    <dgm:cxn modelId="{5F79D5A3-047D-4976-AF51-F032E168E12E}" srcId="{3A3AD048-C11D-4079-8CBE-153038C316CB}" destId="{DDBB9575-CFDC-419F-B86C-C56046AF1731}" srcOrd="0" destOrd="0" parTransId="{260B0B6A-B064-431C-B9E8-E084D1BD06F7}" sibTransId="{D498DA4B-12EF-4E8E-9A9C-BD5A28D17B31}"/>
    <dgm:cxn modelId="{3085C101-8521-4CDE-804A-823C41F07889}" type="presOf" srcId="{DDBB9575-CFDC-419F-B86C-C56046AF1731}" destId="{9F6A3F32-880C-45FA-B1E2-95155281EE46}" srcOrd="0" destOrd="0" presId="urn:microsoft.com/office/officeart/2005/8/layout/default"/>
    <dgm:cxn modelId="{A4D456E4-14E1-4FD3-9713-39C94B71CE31}" type="presOf" srcId="{B1B26063-4F55-4936-97C3-13636BB8C4AD}" destId="{45DB5727-BB10-4AFC-A325-36C04BA24698}" srcOrd="0" destOrd="0" presId="urn:microsoft.com/office/officeart/2005/8/layout/default"/>
    <dgm:cxn modelId="{86C5C036-C2FB-426D-95B0-EBB535748EBF}" type="presOf" srcId="{8CD38413-BDFA-492F-8DEE-2DDB40A6B2F7}" destId="{4E661F8A-272D-4EB3-8FE3-335271011481}" srcOrd="0" destOrd="0" presId="urn:microsoft.com/office/officeart/2005/8/layout/default"/>
    <dgm:cxn modelId="{74C25DF5-E290-4CE6-8B3F-B41A8B77B60C}" srcId="{3A3AD048-C11D-4079-8CBE-153038C316CB}" destId="{8CD38413-BDFA-492F-8DEE-2DDB40A6B2F7}" srcOrd="2" destOrd="0" parTransId="{EE925B8D-5104-48FE-B326-B510EE4328D4}" sibTransId="{F25FD1EC-FE8C-4C6A-8F5E-5ADD3298C32E}"/>
    <dgm:cxn modelId="{F12B5BEF-6973-4852-B049-B5079EBA8E2E}" type="presParOf" srcId="{2380ABAE-1F10-42F0-8BF9-CE268A59B365}" destId="{9F6A3F32-880C-45FA-B1E2-95155281EE46}" srcOrd="0" destOrd="0" presId="urn:microsoft.com/office/officeart/2005/8/layout/default"/>
    <dgm:cxn modelId="{F32478FD-25A0-4A70-A8BE-3583ABE2AB82}" type="presParOf" srcId="{2380ABAE-1F10-42F0-8BF9-CE268A59B365}" destId="{A44C14F8-0FC7-4CEF-BE5D-45C156865C4A}" srcOrd="1" destOrd="0" presId="urn:microsoft.com/office/officeart/2005/8/layout/default"/>
    <dgm:cxn modelId="{F888D6C6-19B8-4AAB-90A2-2D31B9CDAA30}" type="presParOf" srcId="{2380ABAE-1F10-42F0-8BF9-CE268A59B365}" destId="{45DB5727-BB10-4AFC-A325-36C04BA24698}" srcOrd="2" destOrd="0" presId="urn:microsoft.com/office/officeart/2005/8/layout/default"/>
    <dgm:cxn modelId="{A1AB050D-FEB7-4588-9231-662BBD05288E}" type="presParOf" srcId="{2380ABAE-1F10-42F0-8BF9-CE268A59B365}" destId="{DC89BEBA-AA88-41E7-8633-878B2EA1B565}" srcOrd="3" destOrd="0" presId="urn:microsoft.com/office/officeart/2005/8/layout/default"/>
    <dgm:cxn modelId="{83CCAA98-B55E-40C0-B0EA-2EC9E1F9DF98}" type="presParOf" srcId="{2380ABAE-1F10-42F0-8BF9-CE268A59B365}" destId="{4E661F8A-272D-4EB3-8FE3-335271011481}" srcOrd="4" destOrd="0" presId="urn:microsoft.com/office/officeart/2005/8/layout/default"/>
    <dgm:cxn modelId="{4F44398D-9751-416A-A579-023DB6D4691D}" type="presParOf" srcId="{2380ABAE-1F10-42F0-8BF9-CE268A59B365}" destId="{280B0B4B-F888-42EB-98E2-E386603A170B}" srcOrd="5" destOrd="0" presId="urn:microsoft.com/office/officeart/2005/8/layout/default"/>
    <dgm:cxn modelId="{641D86FE-2272-40B2-912E-FE2194297D78}" type="presParOf" srcId="{2380ABAE-1F10-42F0-8BF9-CE268A59B365}" destId="{1EBF2419-627E-4ACB-BFB9-AAF060AD82F1}"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ea typeface="宋体" pitchFamily="2" charset="-122"/>
              </a:defRPr>
            </a:lvl1pPr>
          </a:lstStyle>
          <a:p>
            <a:pPr>
              <a:defRPr/>
            </a:pPr>
            <a:endParaRPr lang="zh-CN" altLang="en-US"/>
          </a:p>
        </p:txBody>
      </p:sp>
      <p:sp>
        <p:nvSpPr>
          <p:cNvPr id="3" name="日期占位符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ea typeface="宋体" pitchFamily="2" charset="-122"/>
              </a:defRPr>
            </a:lvl1pPr>
          </a:lstStyle>
          <a:p>
            <a:pPr>
              <a:defRPr/>
            </a:pPr>
            <a:fld id="{8928FB47-D65F-4CAA-B50A-1BCA49A9CBA2}" type="datetimeFigureOut">
              <a:rPr lang="zh-CN" altLang="en-US"/>
              <a:pPr>
                <a:defRPr/>
              </a:pPr>
              <a:t>2017-9-14</a:t>
            </a:fld>
            <a:endParaRPr lang="zh-CN" altLang="en-US"/>
          </a:p>
        </p:txBody>
      </p:sp>
      <p:sp>
        <p:nvSpPr>
          <p:cNvPr id="4" name="页脚占位符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ea typeface="宋体" pitchFamily="2" charset="-122"/>
              </a:defRPr>
            </a:lvl1pPr>
          </a:lstStyle>
          <a:p>
            <a:pPr>
              <a:defRPr/>
            </a:pPr>
            <a:endParaRPr lang="zh-CN" altLang="en-US"/>
          </a:p>
        </p:txBody>
      </p:sp>
      <p:sp>
        <p:nvSpPr>
          <p:cNvPr id="5" name="灯片编号占位符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ea typeface="宋体" pitchFamily="2" charset="-122"/>
              </a:defRPr>
            </a:lvl1pPr>
          </a:lstStyle>
          <a:p>
            <a:pPr>
              <a:defRPr/>
            </a:pPr>
            <a:fld id="{A88387EE-7893-4067-A0FE-8F4193AB2895}" type="slidenum">
              <a:rPr lang="zh-CN" altLang="en-US"/>
              <a:pPr>
                <a:defRPr/>
              </a:pPr>
              <a:t>‹#›</a:t>
            </a:fld>
            <a:endParaRPr lang="zh-CN" altLang="en-US"/>
          </a:p>
        </p:txBody>
      </p:sp>
    </p:spTree>
    <p:extLst>
      <p:ext uri="{BB962C8B-B14F-4D97-AF65-F5344CB8AC3E}">
        <p14:creationId xmlns:p14="http://schemas.microsoft.com/office/powerpoint/2010/main" val="2736852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ea typeface="宋体" pitchFamily="2" charset="-122"/>
              </a:defRPr>
            </a:lvl1pPr>
          </a:lstStyle>
          <a:p>
            <a:pPr>
              <a:defRPr/>
            </a:pPr>
            <a:endParaRPr lang="zh-CN" altLang="en-US"/>
          </a:p>
        </p:txBody>
      </p:sp>
      <p:sp>
        <p:nvSpPr>
          <p:cNvPr id="3" name="日期占位符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smtClean="0">
                <a:ea typeface="宋体" pitchFamily="2" charset="-122"/>
              </a:defRPr>
            </a:lvl1pPr>
          </a:lstStyle>
          <a:p>
            <a:pPr>
              <a:defRPr/>
            </a:pPr>
            <a:fld id="{C307E0C2-DFE7-47DE-B7B0-2327B3053FB4}" type="datetimeFigureOut">
              <a:rPr lang="zh-CN" altLang="en-US"/>
              <a:pPr>
                <a:defRPr/>
              </a:pPr>
              <a:t>2017-9-14</a:t>
            </a:fld>
            <a:endParaRPr lang="zh-CN" altLang="en-US"/>
          </a:p>
        </p:txBody>
      </p:sp>
      <p:sp>
        <p:nvSpPr>
          <p:cNvPr id="4" name="幻灯片图像占位符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smtClean="0">
                <a:ea typeface="宋体" pitchFamily="2" charset="-122"/>
              </a:defRPr>
            </a:lvl1pPr>
          </a:lstStyle>
          <a:p>
            <a:pPr>
              <a:defRPr/>
            </a:pPr>
            <a:fld id="{705C35CB-7B23-4E89-AF38-11DD59674B08}" type="slidenum">
              <a:rPr lang="zh-CN" altLang="en-US"/>
              <a:pPr>
                <a:defRPr/>
              </a:pPr>
              <a:t>‹#›</a:t>
            </a:fld>
            <a:endParaRPr lang="zh-CN" altLang="en-US"/>
          </a:p>
        </p:txBody>
      </p:sp>
    </p:spTree>
    <p:extLst>
      <p:ext uri="{BB962C8B-B14F-4D97-AF65-F5344CB8AC3E}">
        <p14:creationId xmlns:p14="http://schemas.microsoft.com/office/powerpoint/2010/main" val="19964592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0.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05C35CB-7B23-4E89-AF38-11DD59674B08}" type="slidenum">
              <a:rPr lang="zh-CN" altLang="en-US" smtClean="0"/>
              <a:pPr>
                <a:defRPr/>
              </a:pPr>
              <a:t>30</a:t>
            </a:fld>
            <a:endParaRPr lang="zh-CN" altLang="en-US"/>
          </a:p>
        </p:txBody>
      </p:sp>
    </p:spTree>
    <p:extLst>
      <p:ext uri="{BB962C8B-B14F-4D97-AF65-F5344CB8AC3E}">
        <p14:creationId xmlns:p14="http://schemas.microsoft.com/office/powerpoint/2010/main" val="354100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zh-CN" b="1" dirty="0" smtClean="0">
                <a:solidFill>
                  <a:srgbClr val="FFFFFF"/>
                </a:solidFill>
                <a:effectLst>
                  <a:outerShdw blurRad="38100" dist="38100" dir="2700000" algn="tl">
                    <a:srgbClr val="000000"/>
                  </a:outerShdw>
                </a:effectLst>
                <a:latin typeface="Arial" charset="0"/>
              </a:rPr>
              <a:t>70%</a:t>
            </a:r>
            <a:r>
              <a:rPr lang="zh-CN" altLang="en-US" b="1" dirty="0" smtClean="0">
                <a:solidFill>
                  <a:srgbClr val="FFFFFF"/>
                </a:solidFill>
                <a:effectLst>
                  <a:outerShdw blurRad="38100" dist="38100" dir="2700000" algn="tl">
                    <a:srgbClr val="000000"/>
                  </a:outerShdw>
                </a:effectLst>
                <a:latin typeface="Arial" charset="0"/>
              </a:rPr>
              <a:t>的移动电话使用在室内，</a:t>
            </a:r>
            <a:r>
              <a:rPr lang="en-US" altLang="zh-CN" b="1" dirty="0" smtClean="0">
                <a:solidFill>
                  <a:srgbClr val="FFFFFF"/>
                </a:solidFill>
                <a:effectLst>
                  <a:outerShdw blurRad="38100" dist="38100" dir="2700000" algn="tl">
                    <a:srgbClr val="000000"/>
                  </a:outerShdw>
                </a:effectLst>
                <a:latin typeface="Arial" charset="0"/>
              </a:rPr>
              <a:t>80%</a:t>
            </a:r>
            <a:r>
              <a:rPr lang="zh-CN" altLang="en-US" b="1" dirty="0" smtClean="0">
                <a:solidFill>
                  <a:srgbClr val="FFFFFF"/>
                </a:solidFill>
                <a:effectLst>
                  <a:outerShdw blurRad="38100" dist="38100" dir="2700000" algn="tl">
                    <a:srgbClr val="000000"/>
                  </a:outerShdw>
                </a:effectLst>
                <a:latin typeface="Arial" charset="0"/>
              </a:rPr>
              <a:t>的数据连接使用在室内。</a:t>
            </a:r>
            <a:endParaRPr lang="en-US" altLang="zh-CN" b="1" dirty="0" smtClean="0">
              <a:solidFill>
                <a:srgbClr val="FFFFFF"/>
              </a:solidFill>
              <a:effectLst>
                <a:outerShdw blurRad="38100" dist="38100" dir="2700000" algn="tl">
                  <a:srgbClr val="000000"/>
                </a:outerShdw>
              </a:effectLst>
              <a:latin typeface="Arial" charset="0"/>
            </a:endParaRPr>
          </a:p>
          <a:p>
            <a:pPr>
              <a:defRPr/>
            </a:pPr>
            <a:endParaRPr lang="zh-CN"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CB9BE5F-EF71-4D6C-8C55-41C09FC15F2A}" type="slidenum">
              <a:rPr lang="zh-CN" altLang="en-US" smtClean="0"/>
              <a:pPr/>
              <a:t>132</a:t>
            </a:fld>
            <a:endParaRPr lang="zh-CN" altLang="en-US" smtClean="0"/>
          </a:p>
        </p:txBody>
      </p:sp>
    </p:spTree>
    <p:extLst>
      <p:ext uri="{BB962C8B-B14F-4D97-AF65-F5344CB8AC3E}">
        <p14:creationId xmlns:p14="http://schemas.microsoft.com/office/powerpoint/2010/main" val="305372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33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A7D0987-5186-4DD0-AD32-24EB26E2FCB0}" type="slidenum">
              <a:rPr lang="zh-CN" altLang="en-US" smtClean="0"/>
              <a:pPr/>
              <a:t>133</a:t>
            </a:fld>
            <a:endParaRPr lang="zh-CN" altLang="en-US" smtClean="0"/>
          </a:p>
        </p:txBody>
      </p:sp>
    </p:spTree>
    <p:extLst>
      <p:ext uri="{BB962C8B-B14F-4D97-AF65-F5344CB8AC3E}">
        <p14:creationId xmlns:p14="http://schemas.microsoft.com/office/powerpoint/2010/main" val="1062270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1D8A57E-D34D-4332-B0D3-2FBD7C3DD071}" type="slidenum">
              <a:rPr lang="zh-CN" altLang="en-US" smtClean="0"/>
              <a:pPr/>
              <a:t>134</a:t>
            </a:fld>
            <a:endParaRPr lang="zh-CN" altLang="en-US" smtClean="0"/>
          </a:p>
        </p:txBody>
      </p:sp>
    </p:spTree>
    <p:extLst>
      <p:ext uri="{BB962C8B-B14F-4D97-AF65-F5344CB8AC3E}">
        <p14:creationId xmlns:p14="http://schemas.microsoft.com/office/powerpoint/2010/main" val="2038209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C7DDD1BF-0C73-4EE1-A2A9-7AEF3B7DC60F}" type="slidenum">
              <a:rPr lang="zh-CN" altLang="en-US" smtClean="0"/>
              <a:t>138</a:t>
            </a:fld>
            <a:endParaRPr lang="zh-CN" altLang="en-US"/>
          </a:p>
        </p:txBody>
      </p:sp>
    </p:spTree>
    <p:extLst>
      <p:ext uri="{BB962C8B-B14F-4D97-AF65-F5344CB8AC3E}">
        <p14:creationId xmlns:p14="http://schemas.microsoft.com/office/powerpoint/2010/main" val="20175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C7DDD1BF-0C73-4EE1-A2A9-7AEF3B7DC60F}" type="slidenum">
              <a:rPr lang="zh-CN" altLang="en-US" smtClean="0"/>
              <a:t>139</a:t>
            </a:fld>
            <a:endParaRPr lang="zh-CN" altLang="en-US"/>
          </a:p>
        </p:txBody>
      </p:sp>
    </p:spTree>
    <p:extLst>
      <p:ext uri="{BB962C8B-B14F-4D97-AF65-F5344CB8AC3E}">
        <p14:creationId xmlns:p14="http://schemas.microsoft.com/office/powerpoint/2010/main" val="201753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05C35CB-7B23-4E89-AF38-11DD59674B08}" type="slidenum">
              <a:rPr lang="zh-CN" altLang="en-US" smtClean="0"/>
              <a:pPr>
                <a:defRPr/>
              </a:pPr>
              <a:t>153</a:t>
            </a:fld>
            <a:endParaRPr lang="zh-CN" altLang="en-US"/>
          </a:p>
        </p:txBody>
      </p:sp>
    </p:spTree>
    <p:extLst>
      <p:ext uri="{BB962C8B-B14F-4D97-AF65-F5344CB8AC3E}">
        <p14:creationId xmlns:p14="http://schemas.microsoft.com/office/powerpoint/2010/main" val="921993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p:cNvSpPr>
          <p:nvPr>
            <p:ph type="sldNum" sz="quarter"/>
          </p:nvPr>
        </p:nvSpPr>
        <p:spPr>
          <a:xfrm>
            <a:off x="5181600" y="6515100"/>
            <a:ext cx="3962400" cy="342900"/>
          </a:xfrm>
          <a:prstGeom prst="rect">
            <a:avLst/>
          </a:prstGeom>
          <a:noFill/>
          <a:ln w="9525">
            <a:noFill/>
          </a:ln>
        </p:spPr>
        <p:txBody>
          <a:bodyPr wrap="square" lIns="91440" tIns="45720" rIns="91440" bIns="45720" anchor="b"/>
          <a:lstStyle/>
          <a:p>
            <a:pPr lvl="0" indent="0" algn="r"/>
            <a:fld id="{9A0DB2DC-4C9A-4742-B13C-FB6460FD3503}" type="slidenum">
              <a:rPr lang="en-US" altLang="x-none" sz="1200" dirty="0"/>
              <a:t>160</a:t>
            </a:fld>
            <a:endParaRPr lang="en-US" altLang="x-none" sz="1200" dirty="0"/>
          </a:p>
        </p:txBody>
      </p:sp>
      <p:sp>
        <p:nvSpPr>
          <p:cNvPr id="29698" name="Rectangle 2"/>
          <p:cNvSpPr>
            <a:spLocks noGrp="1" noRot="1" noChangeAspect="1" noTextEdit="1"/>
          </p:cNvSpPr>
          <p:nvPr>
            <p:ph type="sldImg"/>
          </p:nvPr>
        </p:nvSpPr>
        <p:spPr>
          <a:xfrm>
            <a:off x="2286000" y="514350"/>
            <a:ext cx="4572000" cy="2571750"/>
          </a:xfrm>
          <a:ln/>
        </p:spPr>
      </p:sp>
      <p:sp>
        <p:nvSpPr>
          <p:cNvPr id="29699" name="Rectangle 3"/>
          <p:cNvSpPr>
            <a:spLocks noGrp="1"/>
          </p:cNvSpPr>
          <p:nvPr>
            <p:ph type="body"/>
          </p:nvPr>
        </p:nvSpPr>
        <p:spPr>
          <a:ln/>
        </p:spPr>
        <p:txBody>
          <a:bodyPr wrap="square" lIns="91440" tIns="45720" rIns="91440" bIns="45720" anchor="t"/>
          <a:lstStyle/>
          <a:p>
            <a:pPr lvl="0" eaLnBrk="1" hangingPunct="1"/>
            <a:endParaRPr lang="en-US" altLang="x-non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p:cNvSpPr>
          <p:nvPr>
            <p:ph type="sldNum" sz="quarter"/>
          </p:nvPr>
        </p:nvSpPr>
        <p:spPr>
          <a:xfrm>
            <a:off x="5181600" y="6515100"/>
            <a:ext cx="3962400" cy="342900"/>
          </a:xfrm>
          <a:prstGeom prst="rect">
            <a:avLst/>
          </a:prstGeom>
          <a:noFill/>
          <a:ln w="9525">
            <a:noFill/>
          </a:ln>
        </p:spPr>
        <p:txBody>
          <a:bodyPr wrap="square" lIns="91440" tIns="45720" rIns="91440" bIns="45720" anchor="b"/>
          <a:lstStyle/>
          <a:p>
            <a:pPr lvl="0" indent="0" algn="r"/>
            <a:fld id="{9A0DB2DC-4C9A-4742-B13C-FB6460FD3503}" type="slidenum">
              <a:rPr lang="en-US" altLang="x-none" sz="1200" dirty="0"/>
              <a:t>161</a:t>
            </a:fld>
            <a:endParaRPr lang="en-US" altLang="x-none" sz="1200" dirty="0"/>
          </a:p>
        </p:txBody>
      </p:sp>
      <p:sp>
        <p:nvSpPr>
          <p:cNvPr id="31746" name="Rectangle 2"/>
          <p:cNvSpPr>
            <a:spLocks noGrp="1" noRot="1" noChangeAspect="1" noTextEdit="1"/>
          </p:cNvSpPr>
          <p:nvPr>
            <p:ph type="sldImg"/>
          </p:nvPr>
        </p:nvSpPr>
        <p:spPr>
          <a:xfrm>
            <a:off x="2286000" y="514350"/>
            <a:ext cx="4572000" cy="2571750"/>
          </a:xfrm>
          <a:ln/>
        </p:spPr>
      </p:sp>
      <p:sp>
        <p:nvSpPr>
          <p:cNvPr id="31747" name="Rectangle 3"/>
          <p:cNvSpPr>
            <a:spLocks noGrp="1"/>
          </p:cNvSpPr>
          <p:nvPr>
            <p:ph type="body"/>
          </p:nvPr>
        </p:nvSpPr>
        <p:spPr>
          <a:ln/>
        </p:spPr>
        <p:txBody>
          <a:bodyPr wrap="square" lIns="91440" tIns="45720" rIns="91440" bIns="45720" anchor="t"/>
          <a:lstStyle/>
          <a:p>
            <a:pPr lvl="0" eaLnBrk="1" hangingPunct="1"/>
            <a:endParaRPr lang="en-US" altLang="x-non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5263FF9-FD45-4D04-907D-28F32FDD8A1D}" type="slidenum">
              <a:rPr lang="zh-CN" altLang="en-US" smtClean="0">
                <a:solidFill>
                  <a:prstClr val="black"/>
                </a:solidFill>
              </a:rPr>
              <a:pPr/>
              <a:t>164</a:t>
            </a:fld>
            <a:endParaRPr lang="zh-CN" altLang="en-US">
              <a:solidFill>
                <a:prstClr val="black"/>
              </a:solidFill>
            </a:endParaRPr>
          </a:p>
        </p:txBody>
      </p:sp>
    </p:spTree>
    <p:extLst>
      <p:ext uri="{BB962C8B-B14F-4D97-AF65-F5344CB8AC3E}">
        <p14:creationId xmlns:p14="http://schemas.microsoft.com/office/powerpoint/2010/main" val="1815577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5263FF9-FD45-4D04-907D-28F32FDD8A1D}" type="slidenum">
              <a:rPr lang="zh-CN" altLang="en-US" smtClean="0"/>
              <a:t>165</a:t>
            </a:fld>
            <a:endParaRPr lang="zh-CN" altLang="en-US"/>
          </a:p>
        </p:txBody>
      </p:sp>
    </p:spTree>
    <p:extLst>
      <p:ext uri="{BB962C8B-B14F-4D97-AF65-F5344CB8AC3E}">
        <p14:creationId xmlns:p14="http://schemas.microsoft.com/office/powerpoint/2010/main" val="310721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3970" name="幻灯片图像占位符 1"/>
          <p:cNvSpPr>
            <a:spLocks noGrp="1" noRot="1" noChangeAspect="1" noChangeArrowheads="1" noTextEdit="1"/>
          </p:cNvSpPr>
          <p:nvPr>
            <p:ph type="sldImg" idx="4294967295"/>
          </p:nvPr>
        </p:nvSpPr>
        <p:spPr>
          <a:xfrm>
            <a:off x="2514600" y="855663"/>
            <a:ext cx="4113213" cy="2314575"/>
          </a:xfrm>
          <a:ln>
            <a:solidFill>
              <a:srgbClr val="000000"/>
            </a:solidFill>
          </a:ln>
        </p:spPr>
      </p:sp>
      <p:sp>
        <p:nvSpPr>
          <p:cNvPr id="83971" name="备注占位符 2"/>
          <p:cNvSpPr>
            <a:spLocks noGrp="1" noChangeArrowheads="1"/>
          </p:cNvSpPr>
          <p:nvPr>
            <p:ph type="body" idx="4294967295"/>
          </p:nvPr>
        </p:nvSpPr>
        <p:spPr bwMode="auto">
          <a:xfrm>
            <a:off x="912284" y="3299222"/>
            <a:ext cx="7315200" cy="2700338"/>
          </a:xfrm>
          <a:prstGeom prst="rect">
            <a:avLst/>
          </a:prstGeom>
          <a:noFill/>
          <a:ln>
            <a:miter lim="800000"/>
            <a:headEnd/>
            <a:tailEnd/>
          </a:ln>
        </p:spPr>
        <p:txBody>
          <a:bodyPr/>
          <a:lstStyle/>
          <a:p>
            <a:pPr eaLnBrk="1" hangingPunct="1">
              <a:spcBef>
                <a:spcPct val="0"/>
              </a:spcBef>
            </a:pPr>
            <a:endParaRPr lang="zh-CN" altLang="zh-CN" b="1" smtClean="0">
              <a:latin typeface="微软雅黑" pitchFamily="34" charset="-122"/>
            </a:endParaRPr>
          </a:p>
        </p:txBody>
      </p:sp>
      <p:sp>
        <p:nvSpPr>
          <p:cNvPr id="83972" name="灯片编号占位符 3"/>
          <p:cNvSpPr txBox="1">
            <a:spLocks noGrp="1" noChangeArrowheads="1"/>
          </p:cNvSpPr>
          <p:nvPr/>
        </p:nvSpPr>
        <p:spPr bwMode="auto">
          <a:xfrm>
            <a:off x="5177367" y="6512719"/>
            <a:ext cx="3962400" cy="344091"/>
          </a:xfrm>
          <a:prstGeom prst="rect">
            <a:avLst/>
          </a:prstGeom>
          <a:noFill/>
          <a:ln w="9525">
            <a:noFill/>
            <a:miter lim="800000"/>
            <a:headEnd/>
            <a:tailEnd/>
          </a:ln>
        </p:spPr>
        <p:txBody>
          <a:bodyPr anchor="b"/>
          <a:lstStyle/>
          <a:p>
            <a:pPr algn="r"/>
            <a:fld id="{5D8F081B-5497-4D37-808E-C3674071ABC0}" type="slidenum">
              <a:rPr lang="zh-CN" altLang="en-US" sz="1200">
                <a:latin typeface="Calibri" pitchFamily="34" charset="0"/>
                <a:ea typeface="宋体" charset="-122"/>
              </a:rPr>
              <a:pPr algn="r"/>
              <a:t>58</a:t>
            </a:fld>
            <a:endParaRPr lang="en-US" altLang="zh-CN" sz="1200">
              <a:latin typeface="Calibri" pitchFamily="34" charset="0"/>
              <a:ea typeface="宋体"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5263FF9-FD45-4D04-907D-28F32FDD8A1D}" type="slidenum">
              <a:rPr lang="zh-CN" altLang="en-US" smtClean="0"/>
              <a:t>166</a:t>
            </a:fld>
            <a:endParaRPr lang="zh-CN" altLang="en-US"/>
          </a:p>
        </p:txBody>
      </p:sp>
    </p:spTree>
    <p:extLst>
      <p:ext uri="{BB962C8B-B14F-4D97-AF65-F5344CB8AC3E}">
        <p14:creationId xmlns:p14="http://schemas.microsoft.com/office/powerpoint/2010/main" val="3107212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3970" name="幻灯片图像占位符 1"/>
          <p:cNvSpPr>
            <a:spLocks noGrp="1" noRot="1" noChangeAspect="1" noChangeArrowheads="1" noTextEdit="1"/>
          </p:cNvSpPr>
          <p:nvPr>
            <p:ph type="sldImg" idx="4294967295"/>
          </p:nvPr>
        </p:nvSpPr>
        <p:spPr>
          <a:xfrm>
            <a:off x="2514600" y="855663"/>
            <a:ext cx="4113213" cy="2314575"/>
          </a:xfrm>
          <a:ln>
            <a:solidFill>
              <a:srgbClr val="000000"/>
            </a:solidFill>
          </a:ln>
        </p:spPr>
      </p:sp>
      <p:sp>
        <p:nvSpPr>
          <p:cNvPr id="83971" name="备注占位符 2"/>
          <p:cNvSpPr>
            <a:spLocks noGrp="1" noChangeArrowheads="1"/>
          </p:cNvSpPr>
          <p:nvPr>
            <p:ph type="body" idx="4294967295"/>
          </p:nvPr>
        </p:nvSpPr>
        <p:spPr bwMode="auto">
          <a:xfrm>
            <a:off x="912284" y="3299222"/>
            <a:ext cx="7315200" cy="2700338"/>
          </a:xfrm>
          <a:prstGeom prst="rect">
            <a:avLst/>
          </a:prstGeom>
          <a:noFill/>
          <a:ln>
            <a:miter lim="800000"/>
            <a:headEnd/>
            <a:tailEnd/>
          </a:ln>
        </p:spPr>
        <p:txBody>
          <a:bodyPr/>
          <a:lstStyle/>
          <a:p>
            <a:pPr eaLnBrk="1" hangingPunct="1">
              <a:spcBef>
                <a:spcPct val="0"/>
              </a:spcBef>
            </a:pPr>
            <a:endParaRPr lang="zh-CN" altLang="zh-CN" b="1" smtClean="0">
              <a:latin typeface="微软雅黑" pitchFamily="34" charset="-122"/>
            </a:endParaRPr>
          </a:p>
        </p:txBody>
      </p:sp>
      <p:sp>
        <p:nvSpPr>
          <p:cNvPr id="83972" name="灯片编号占位符 3"/>
          <p:cNvSpPr txBox="1">
            <a:spLocks noGrp="1" noChangeArrowheads="1"/>
          </p:cNvSpPr>
          <p:nvPr/>
        </p:nvSpPr>
        <p:spPr bwMode="auto">
          <a:xfrm>
            <a:off x="5177367" y="6512719"/>
            <a:ext cx="3962400" cy="344091"/>
          </a:xfrm>
          <a:prstGeom prst="rect">
            <a:avLst/>
          </a:prstGeom>
          <a:noFill/>
          <a:ln w="9525">
            <a:noFill/>
            <a:miter lim="800000"/>
            <a:headEnd/>
            <a:tailEnd/>
          </a:ln>
        </p:spPr>
        <p:txBody>
          <a:bodyPr anchor="b"/>
          <a:lstStyle/>
          <a:p>
            <a:pPr algn="r"/>
            <a:fld id="{5D8F081B-5497-4D37-808E-C3674071ABC0}" type="slidenum">
              <a:rPr lang="zh-CN" altLang="en-US" sz="1200">
                <a:latin typeface="Calibri" pitchFamily="34" charset="0"/>
                <a:ea typeface="宋体" charset="-122"/>
              </a:rPr>
              <a:pPr algn="r"/>
              <a:t>220</a:t>
            </a:fld>
            <a:endParaRPr lang="en-US" altLang="zh-CN" sz="1200">
              <a:latin typeface="Calibri" pitchFamily="34" charset="0"/>
              <a:ea typeface="宋体"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EEE747-3DEE-4EEA-A72D-B816267EF67A}" type="slidenum">
              <a:rPr lang="zh-CN" altLang="en-US" smtClean="0"/>
              <a:t>252</a:t>
            </a:fld>
            <a:endParaRPr lang="zh-CN" altLang="en-US"/>
          </a:p>
        </p:txBody>
      </p:sp>
    </p:spTree>
    <p:extLst>
      <p:ext uri="{BB962C8B-B14F-4D97-AF65-F5344CB8AC3E}">
        <p14:creationId xmlns:p14="http://schemas.microsoft.com/office/powerpoint/2010/main" val="1955889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05C35CB-7B23-4E89-AF38-11DD59674B08}" type="slidenum">
              <a:rPr lang="zh-CN" altLang="en-US" smtClean="0"/>
              <a:pPr>
                <a:defRPr/>
              </a:pPr>
              <a:t>253</a:t>
            </a:fld>
            <a:endParaRPr lang="zh-CN" altLang="en-US"/>
          </a:p>
        </p:txBody>
      </p:sp>
    </p:spTree>
    <p:extLst>
      <p:ext uri="{BB962C8B-B14F-4D97-AF65-F5344CB8AC3E}">
        <p14:creationId xmlns:p14="http://schemas.microsoft.com/office/powerpoint/2010/main" val="833246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05C35CB-7B23-4E89-AF38-11DD59674B08}" type="slidenum">
              <a:rPr lang="zh-CN" altLang="en-US" smtClean="0"/>
              <a:pPr>
                <a:defRPr/>
              </a:pPr>
              <a:t>254</a:t>
            </a:fld>
            <a:endParaRPr lang="zh-CN" altLang="en-US"/>
          </a:p>
        </p:txBody>
      </p:sp>
    </p:spTree>
    <p:extLst>
      <p:ext uri="{BB962C8B-B14F-4D97-AF65-F5344CB8AC3E}">
        <p14:creationId xmlns:p14="http://schemas.microsoft.com/office/powerpoint/2010/main" val="845067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9421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2390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D05B8DEA-9425-443F-BEA6-A2A5E0B7FCC5}" type="slidenum">
              <a:rPr lang="zh-CN" altLang="en-US" smtClean="0"/>
              <a:pPr defTabSz="912813" fontAlgn="base">
                <a:spcBef>
                  <a:spcPct val="0"/>
                </a:spcBef>
                <a:spcAft>
                  <a:spcPct val="0"/>
                </a:spcAft>
                <a:defRPr/>
              </a:pPr>
              <a:t>280</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9421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2390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D05B8DEA-9425-443F-BEA6-A2A5E0B7FCC5}" type="slidenum">
              <a:rPr lang="zh-CN" altLang="en-US" smtClean="0"/>
              <a:pPr defTabSz="912813" fontAlgn="base">
                <a:spcBef>
                  <a:spcPct val="0"/>
                </a:spcBef>
                <a:spcAft>
                  <a:spcPct val="0"/>
                </a:spcAft>
                <a:defRPr/>
              </a:pPr>
              <a:t>281</a:t>
            </a:fld>
            <a:endParaRPr lang="en-US" altLang="zh-CN"/>
          </a:p>
        </p:txBody>
      </p:sp>
    </p:spTree>
    <p:extLst>
      <p:ext uri="{BB962C8B-B14F-4D97-AF65-F5344CB8AC3E}">
        <p14:creationId xmlns:p14="http://schemas.microsoft.com/office/powerpoint/2010/main" val="475567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9421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2390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D05B8DEA-9425-443F-BEA6-A2A5E0B7FCC5}" type="slidenum">
              <a:rPr lang="zh-CN" altLang="en-US" smtClean="0"/>
              <a:pPr defTabSz="912813" fontAlgn="base">
                <a:spcBef>
                  <a:spcPct val="0"/>
                </a:spcBef>
                <a:spcAft>
                  <a:spcPct val="0"/>
                </a:spcAft>
                <a:defRPr/>
              </a:pPr>
              <a:t>282</a:t>
            </a:fld>
            <a:endParaRPr lang="en-US" altLang="zh-CN"/>
          </a:p>
        </p:txBody>
      </p:sp>
    </p:spTree>
    <p:extLst>
      <p:ext uri="{BB962C8B-B14F-4D97-AF65-F5344CB8AC3E}">
        <p14:creationId xmlns:p14="http://schemas.microsoft.com/office/powerpoint/2010/main" val="3467881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9728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3005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7BBB99E0-A08C-45F0-9F60-B302907AA3E0}" type="slidenum">
              <a:rPr lang="zh-CN" altLang="en-US" smtClean="0"/>
              <a:pPr defTabSz="912813" fontAlgn="base">
                <a:spcBef>
                  <a:spcPct val="0"/>
                </a:spcBef>
                <a:spcAft>
                  <a:spcPct val="0"/>
                </a:spcAft>
                <a:defRPr/>
              </a:pPr>
              <a:t>283</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9728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3005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7BBB99E0-A08C-45F0-9F60-B302907AA3E0}" type="slidenum">
              <a:rPr lang="zh-CN" altLang="en-US" smtClean="0"/>
              <a:pPr defTabSz="912813" fontAlgn="base">
                <a:spcBef>
                  <a:spcPct val="0"/>
                </a:spcBef>
                <a:spcAft>
                  <a:spcPct val="0"/>
                </a:spcAft>
                <a:defRPr/>
              </a:pPr>
              <a:t>284</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noTextEdit="1"/>
          </p:cNvSpPr>
          <p:nvPr>
            <p:ph type="sldImg"/>
          </p:nvPr>
        </p:nvSpPr>
        <p:spPr>
          <a:xfrm>
            <a:off x="2286000" y="514350"/>
            <a:ext cx="4572000" cy="2571750"/>
          </a:xfrm>
          <a:ln/>
        </p:spPr>
      </p:sp>
      <p:sp>
        <p:nvSpPr>
          <p:cNvPr id="9218"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CN" altLang="en-US" smtClean="0">
              <a:latin typeface="Times New Roman" pitchFamily="18" charset="0"/>
            </a:endParaRPr>
          </a:p>
        </p:txBody>
      </p:sp>
      <p:sp>
        <p:nvSpPr>
          <p:cNvPr id="9219" name="幻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fld id="{C45BC25D-F6D4-4C48-B6A2-A40E7F9415D3}" type="slidenum">
              <a:rPr lang="en-GB" altLang="zh-CN" sz="1200">
                <a:latin typeface="Times New Roman" pitchFamily="18" charset="0"/>
              </a:rPr>
              <a:pPr/>
              <a:t>93</a:t>
            </a:fld>
            <a:endParaRPr lang="en-GB" altLang="zh-CN" sz="120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9728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3005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7BBB99E0-A08C-45F0-9F60-B302907AA3E0}" type="slidenum">
              <a:rPr lang="zh-CN" altLang="en-US" smtClean="0"/>
              <a:pPr defTabSz="912813" fontAlgn="base">
                <a:spcBef>
                  <a:spcPct val="0"/>
                </a:spcBef>
                <a:spcAft>
                  <a:spcPct val="0"/>
                </a:spcAft>
                <a:defRPr/>
              </a:pPr>
              <a:t>285</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9728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13005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7BBB99E0-A08C-45F0-9F60-B302907AA3E0}" type="slidenum">
              <a:rPr lang="zh-CN" altLang="en-US" smtClean="0"/>
              <a:pPr defTabSz="912813" fontAlgn="base">
                <a:spcBef>
                  <a:spcPct val="0"/>
                </a:spcBef>
                <a:spcAft>
                  <a:spcPct val="0"/>
                </a:spcAft>
                <a:defRPr/>
              </a:pPr>
              <a:t>286</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TextEdit="1"/>
          </p:cNvSpPr>
          <p:nvPr>
            <p:ph type="sldImg"/>
          </p:nvPr>
        </p:nvSpPr>
        <p:spPr>
          <a:xfrm>
            <a:off x="2286000" y="514350"/>
            <a:ext cx="4572000" cy="2571750"/>
          </a:xfrm>
          <a:ln/>
        </p:spPr>
      </p:sp>
      <p:sp>
        <p:nvSpPr>
          <p:cNvPr id="11266"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Times New Roman" pitchFamily="18" charset="0"/>
            </a:endParaRPr>
          </a:p>
          <a:p>
            <a:r>
              <a:rPr lang="en-US" altLang="zh-CN" smtClean="0">
                <a:latin typeface="Times New Roman" pitchFamily="18" charset="0"/>
              </a:rPr>
              <a:t>Everyone</a:t>
            </a:r>
            <a:r>
              <a:rPr lang="zh-CN" altLang="en-US" smtClean="0">
                <a:latin typeface="Times New Roman" pitchFamily="18" charset="0"/>
              </a:rPr>
              <a:t>， 手机行为学，手机心理学的分析。把手机上升到智慧手机思维引擎研究</a:t>
            </a:r>
          </a:p>
          <a:p>
            <a:r>
              <a:rPr lang="zh-CN" altLang="en-US" smtClean="0">
                <a:latin typeface="Times New Roman" pitchFamily="18" charset="0"/>
              </a:rPr>
              <a:t>对多花钱的，也可以兼容，有一些重要环节加的方法，也可以兼容。我的方法可以涵盖别的方法。云端的自动化软件都可以。</a:t>
            </a:r>
          </a:p>
          <a:p>
            <a:r>
              <a:rPr lang="zh-CN" altLang="en-US" smtClean="0">
                <a:latin typeface="Times New Roman" pitchFamily="18" charset="0"/>
              </a:rPr>
              <a:t>作战，民用</a:t>
            </a:r>
          </a:p>
          <a:p>
            <a:endParaRPr lang="zh-CN" altLang="en-US" smtClean="0">
              <a:latin typeface="Times New Roman" pitchFamily="18" charset="0"/>
            </a:endParaRPr>
          </a:p>
          <a:p>
            <a:r>
              <a:rPr lang="zh-CN" altLang="en-US" smtClean="0">
                <a:latin typeface="Times New Roman" pitchFamily="18" charset="0"/>
              </a:rPr>
              <a:t>智能手机已经内置了很多传感器，卫星定位接收机，和支持各种射频信号。</a:t>
            </a:r>
          </a:p>
          <a:p>
            <a:endParaRPr lang="zh-CN" altLang="en-US" smtClean="0">
              <a:latin typeface="Times New Roman" pitchFamily="18" charset="0"/>
            </a:endParaRPr>
          </a:p>
          <a:p>
            <a:r>
              <a:rPr lang="zh-CN" altLang="en-US" smtClean="0">
                <a:latin typeface="Times New Roman" pitchFamily="18" charset="0"/>
              </a:rPr>
              <a:t>低成本的</a:t>
            </a:r>
            <a:r>
              <a:rPr lang="en-US" altLang="zh-CN" smtClean="0">
                <a:latin typeface="Times New Roman" pitchFamily="18" charset="0"/>
              </a:rPr>
              <a:t>GNSS</a:t>
            </a:r>
            <a:r>
              <a:rPr lang="zh-CN" altLang="en-US" smtClean="0">
                <a:latin typeface="Times New Roman" pitchFamily="18" charset="0"/>
              </a:rPr>
              <a:t>接收机在室内环境不工作。不在我们的考虑范围。</a:t>
            </a:r>
          </a:p>
          <a:p>
            <a:endParaRPr lang="zh-CN" altLang="en-US" smtClean="0">
              <a:latin typeface="Times New Roman" pitchFamily="18" charset="0"/>
            </a:endParaRPr>
          </a:p>
          <a:p>
            <a:r>
              <a:rPr lang="zh-CN" altLang="en-US" smtClean="0">
                <a:latin typeface="Times New Roman" pitchFamily="18" charset="0"/>
              </a:rPr>
              <a:t>目前用的最多的传感器是加速度器、陀螺和磁力计组合， 与</a:t>
            </a:r>
            <a:r>
              <a:rPr lang="en-US" altLang="zh-CN" smtClean="0">
                <a:latin typeface="Times New Roman" pitchFamily="18" charset="0"/>
              </a:rPr>
              <a:t>WI-FI</a:t>
            </a:r>
            <a:r>
              <a:rPr lang="zh-CN" altLang="en-US" smtClean="0">
                <a:latin typeface="Times New Roman" pitchFamily="18" charset="0"/>
              </a:rPr>
              <a:t>融合，可以达到</a:t>
            </a:r>
            <a:r>
              <a:rPr lang="en-US" altLang="zh-CN" smtClean="0">
                <a:latin typeface="Times New Roman" pitchFamily="18" charset="0"/>
              </a:rPr>
              <a:t>2-5</a:t>
            </a:r>
            <a:r>
              <a:rPr lang="zh-CN" altLang="en-US" smtClean="0">
                <a:latin typeface="Times New Roman" pitchFamily="18" charset="0"/>
              </a:rPr>
              <a:t>米的定位精度。</a:t>
            </a:r>
          </a:p>
          <a:p>
            <a:endParaRPr lang="zh-CN" altLang="en-US" smtClean="0">
              <a:latin typeface="Times New Roman" pitchFamily="18" charset="0"/>
            </a:endParaRPr>
          </a:p>
          <a:p>
            <a:r>
              <a:rPr kumimoji="1" lang="zh-CN" altLang="en-US" smtClean="0">
                <a:latin typeface="Times New Roman" pitchFamily="18" charset="0"/>
              </a:rPr>
              <a:t>要想实现从</a:t>
            </a:r>
            <a:r>
              <a:rPr kumimoji="1" lang="en-US" altLang="zh-CN" smtClean="0">
                <a:latin typeface="Times New Roman" pitchFamily="18" charset="0"/>
              </a:rPr>
              <a:t>2-5</a:t>
            </a:r>
            <a:r>
              <a:rPr kumimoji="1" lang="zh-CN" altLang="en-US" smtClean="0">
                <a:latin typeface="Times New Roman" pitchFamily="18" charset="0"/>
              </a:rPr>
              <a:t>米到</a:t>
            </a:r>
            <a:r>
              <a:rPr kumimoji="1" lang="en-US" altLang="zh-CN" smtClean="0">
                <a:latin typeface="Times New Roman" pitchFamily="18" charset="0"/>
              </a:rPr>
              <a:t>1</a:t>
            </a:r>
            <a:r>
              <a:rPr kumimoji="1" lang="zh-CN" altLang="en-US" smtClean="0">
                <a:latin typeface="Times New Roman" pitchFamily="18" charset="0"/>
              </a:rPr>
              <a:t>米的飞跃，光靠这五种定位源是不够的。它们的观测精度不足以提供广域覆盖的优于</a:t>
            </a:r>
            <a:r>
              <a:rPr kumimoji="1" lang="en-US" altLang="zh-CN" smtClean="0">
                <a:latin typeface="Times New Roman" pitchFamily="18" charset="0"/>
              </a:rPr>
              <a:t>1</a:t>
            </a:r>
            <a:r>
              <a:rPr kumimoji="1" lang="zh-CN" altLang="en-US" smtClean="0">
                <a:latin typeface="Times New Roman" pitchFamily="18" charset="0"/>
              </a:rPr>
              <a:t>米的精度定位技术</a:t>
            </a:r>
            <a:r>
              <a:rPr lang="zh-CN" altLang="en-US" smtClean="0">
                <a:latin typeface="Times New Roman" pitchFamily="18" charset="0"/>
              </a:rPr>
              <a:t>。光线传感器，相机和音频传感器在室内定位中用的不多，如何开发它们的潜力，攻克高精度定位技术，实现优于</a:t>
            </a:r>
            <a:r>
              <a:rPr lang="en-US" altLang="zh-CN" smtClean="0">
                <a:latin typeface="Times New Roman" pitchFamily="18" charset="0"/>
              </a:rPr>
              <a:t>1</a:t>
            </a:r>
            <a:r>
              <a:rPr lang="zh-CN" altLang="en-US" smtClean="0">
                <a:latin typeface="Times New Roman" pitchFamily="18" charset="0"/>
              </a:rPr>
              <a:t>米的定位精度，是我们的主要研究内容之一。</a:t>
            </a:r>
          </a:p>
        </p:txBody>
      </p:sp>
      <p:sp>
        <p:nvSpPr>
          <p:cNvPr id="11267"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fld id="{321D25FA-08CA-4421-A489-99DE97C9573F}" type="slidenum">
              <a:rPr lang="en-GB" altLang="zh-CN" sz="1200">
                <a:latin typeface="Times New Roman" pitchFamily="18" charset="0"/>
              </a:rPr>
              <a:pPr/>
              <a:t>94</a:t>
            </a:fld>
            <a:endParaRPr lang="en-GB" altLang="zh-CN" sz="120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2286000" y="514350"/>
            <a:ext cx="4572000" cy="2571750"/>
          </a:xfrm>
          <a:ln/>
        </p:spPr>
      </p:sp>
      <p:sp>
        <p:nvSpPr>
          <p:cNvPr id="14338"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CN" altLang="en-US" smtClean="0">
              <a:latin typeface="Times New Roman" pitchFamily="18" charset="0"/>
            </a:endParaRPr>
          </a:p>
        </p:txBody>
      </p:sp>
      <p:sp>
        <p:nvSpPr>
          <p:cNvPr id="14339" name="幻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fld id="{2E984568-5ABE-4497-B1BF-EA60DDE1AD87}" type="slidenum">
              <a:rPr lang="en-GB" altLang="zh-CN" sz="1200">
                <a:latin typeface="Times New Roman" pitchFamily="18" charset="0"/>
              </a:rPr>
              <a:pPr/>
              <a:t>96</a:t>
            </a:fld>
            <a:endParaRPr lang="en-GB" altLang="zh-CN" sz="120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a:xfrm>
            <a:off x="2286000" y="514350"/>
            <a:ext cx="4572000" cy="2571750"/>
          </a:xfrm>
          <a:ln/>
        </p:spPr>
      </p:sp>
      <p:sp>
        <p:nvSpPr>
          <p:cNvPr id="24578"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CN" altLang="en-US" smtClean="0">
              <a:latin typeface="Times New Roman" pitchFamily="18" charset="0"/>
            </a:endParaRPr>
          </a:p>
        </p:txBody>
      </p:sp>
      <p:sp>
        <p:nvSpPr>
          <p:cNvPr id="24579" name="幻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fld id="{671C53D1-2D7B-4DAC-8811-83D0CDF474C0}" type="slidenum">
              <a:rPr lang="en-GB" altLang="zh-CN" sz="1200">
                <a:latin typeface="Times New Roman" pitchFamily="18" charset="0"/>
              </a:rPr>
              <a:pPr/>
              <a:t>97</a:t>
            </a:fld>
            <a:endParaRPr lang="en-GB" altLang="zh-CN" sz="120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2286000" y="514350"/>
            <a:ext cx="4572000" cy="2571750"/>
          </a:xfrm>
          <a:ln/>
        </p:spPr>
      </p:sp>
      <p:sp>
        <p:nvSpPr>
          <p:cNvPr id="16386"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CN" altLang="en-US" smtClean="0">
              <a:latin typeface="Times New Roman" pitchFamily="18" charset="0"/>
            </a:endParaRPr>
          </a:p>
        </p:txBody>
      </p:sp>
      <p:sp>
        <p:nvSpPr>
          <p:cNvPr id="16387" name="幻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fld id="{6B6C26DF-6316-45F3-AA7F-45C8FDE9FF32}" type="slidenum">
              <a:rPr lang="en-GB" altLang="zh-CN" sz="1200">
                <a:latin typeface="Times New Roman" pitchFamily="18" charset="0"/>
              </a:rPr>
              <a:pPr/>
              <a:t>98</a:t>
            </a:fld>
            <a:endParaRPr lang="en-GB" altLang="zh-CN" sz="120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TextEdit="1"/>
          </p:cNvSpPr>
          <p:nvPr>
            <p:ph type="sldImg"/>
          </p:nvPr>
        </p:nvSpPr>
        <p:spPr>
          <a:xfrm>
            <a:off x="2286000" y="514350"/>
            <a:ext cx="4572000" cy="2571750"/>
          </a:xfrm>
          <a:ln/>
        </p:spPr>
      </p:sp>
      <p:sp>
        <p:nvSpPr>
          <p:cNvPr id="18434"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CN" altLang="en-US" smtClean="0">
              <a:latin typeface="Times New Roman" pitchFamily="18" charset="0"/>
            </a:endParaRPr>
          </a:p>
        </p:txBody>
      </p:sp>
      <p:sp>
        <p:nvSpPr>
          <p:cNvPr id="18435" name="幻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fld id="{A160FDAC-DFB5-49C0-8D32-8FD3E07DECC5}" type="slidenum">
              <a:rPr lang="en-GB" altLang="zh-CN" sz="1200">
                <a:latin typeface="Times New Roman" pitchFamily="18" charset="0"/>
              </a:rPr>
              <a:pPr/>
              <a:t>99</a:t>
            </a:fld>
            <a:endParaRPr lang="en-GB" altLang="zh-CN" sz="120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a:xfrm>
            <a:off x="2286000" y="514350"/>
            <a:ext cx="4572000" cy="2571750"/>
          </a:xfrm>
          <a:ln/>
        </p:spPr>
      </p:sp>
      <p:sp>
        <p:nvSpPr>
          <p:cNvPr id="20482"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黑体" pitchFamily="49" charset="-122"/>
                <a:ea typeface="黑体" pitchFamily="49" charset="-122"/>
              </a:rPr>
              <a:t>多源观测量紧耦合联合解算。</a:t>
            </a:r>
            <a:r>
              <a:rPr kumimoji="1" lang="zh-CN" altLang="en-US" smtClean="0">
                <a:latin typeface="Heiti SC Light"/>
                <a:ea typeface="Heiti SC Light"/>
                <a:cs typeface="Heiti SC Light"/>
              </a:rPr>
              <a:t>支持</a:t>
            </a:r>
            <a:r>
              <a:rPr kumimoji="1" lang="en-US" altLang="zh-CN" smtClean="0">
                <a:latin typeface="Heiti SC Light"/>
                <a:ea typeface="Heiti SC Light"/>
                <a:cs typeface="Heiti SC Light"/>
              </a:rPr>
              <a:t>12</a:t>
            </a:r>
            <a:r>
              <a:rPr kumimoji="1" lang="zh-CN" altLang="en-US" smtClean="0">
                <a:latin typeface="Heiti SC Light"/>
                <a:ea typeface="Heiti SC Light"/>
                <a:cs typeface="Heiti SC Light"/>
              </a:rPr>
              <a:t>种定位源的任意组合</a:t>
            </a:r>
          </a:p>
        </p:txBody>
      </p:sp>
      <p:sp>
        <p:nvSpPr>
          <p:cNvPr id="20483"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fld id="{493A0B56-3AB4-4982-8224-1FD2DC8DF04D}" type="slidenum">
              <a:rPr lang="en-GB" altLang="zh-CN" sz="1200">
                <a:latin typeface="Times New Roman" pitchFamily="18" charset="0"/>
              </a:rPr>
              <a:pPr/>
              <a:t>100</a:t>
            </a:fld>
            <a:endParaRPr lang="en-GB" altLang="zh-CN" sz="120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3">
        <a:schemeClr val="bg2"/>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879871"/>
            <a:ext cx="7772400" cy="1102519"/>
          </a:xfrm>
        </p:spPr>
        <p:txBody>
          <a:bodyPr anchor="b"/>
          <a:lstStyle>
            <a:lvl1pPr algn="l">
              <a:defRPr sz="4800"/>
            </a:lvl1pPr>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687716" y="1982387"/>
            <a:ext cx="6670366" cy="131445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FE7E795A-92CF-4CD0-AFCD-318F494FD987}" type="slidenum">
              <a:rPr lang="zh-CN" altLang="en-US" smtClean="0"/>
              <a:pPr>
                <a:defRPr/>
              </a:pPr>
              <a:t>‹#›</a:t>
            </a:fld>
            <a:endParaRPr lang="en-US" altLang="zh-CN"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D8EF45A0-14E3-49BC-9A09-E28DA7171CF2}" type="slidenum">
              <a:rPr lang="zh-CN" altLang="en-US" smtClean="0"/>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43768" y="205980"/>
            <a:ext cx="1543032" cy="4388644"/>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05980"/>
            <a:ext cx="6615130" cy="4388644"/>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1159D5EB-B219-4FFB-8C22-D607ADFDA315}" type="slidenum">
              <a:rPr lang="zh-CN" altLang="en-US" smtClean="0"/>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日期占位符 9"/>
          <p:cNvSpPr>
            <a:spLocks noGrp="1"/>
          </p:cNvSpPr>
          <p:nvPr>
            <p:ph type="dt" sz="half" idx="10"/>
          </p:nvPr>
        </p:nvSpPr>
        <p:spPr/>
        <p:txBody>
          <a:bodyPr/>
          <a:lstStyle>
            <a:lvl1pPr>
              <a:defRPr/>
            </a:lvl1pPr>
          </a:lstStyle>
          <a:p>
            <a:pPr>
              <a:defRPr/>
            </a:pPr>
            <a:endParaRPr lang="en-US" altLang="zh-CN"/>
          </a:p>
        </p:txBody>
      </p:sp>
      <p:sp>
        <p:nvSpPr>
          <p:cNvPr id="4" name="页脚占位符 21"/>
          <p:cNvSpPr>
            <a:spLocks noGrp="1"/>
          </p:cNvSpPr>
          <p:nvPr>
            <p:ph type="ftr" sz="quarter" idx="11"/>
          </p:nvPr>
        </p:nvSpPr>
        <p:spPr/>
        <p:txBody>
          <a:bodyPr/>
          <a:lstStyle>
            <a:lvl1pPr>
              <a:defRPr/>
            </a:lvl1pPr>
          </a:lstStyle>
          <a:p>
            <a:pPr>
              <a:defRPr/>
            </a:pPr>
            <a:endParaRPr lang="en-US" altLang="zh-CN"/>
          </a:p>
        </p:txBody>
      </p:sp>
      <p:sp>
        <p:nvSpPr>
          <p:cNvPr id="5" name="灯片编号占位符 17"/>
          <p:cNvSpPr>
            <a:spLocks noGrp="1"/>
          </p:cNvSpPr>
          <p:nvPr>
            <p:ph type="sldNum" sz="quarter" idx="12"/>
          </p:nvPr>
        </p:nvSpPr>
        <p:spPr/>
        <p:txBody>
          <a:bodyPr/>
          <a:lstStyle>
            <a:lvl1pPr>
              <a:defRPr/>
            </a:lvl1pPr>
          </a:lstStyle>
          <a:p>
            <a:pPr>
              <a:defRPr/>
            </a:pPr>
            <a:fld id="{87322564-EC68-4D77-93D0-837A97035434}" type="slidenum">
              <a:rPr lang="zh-CN" altLang="en-US"/>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1679"/>
            <a:ext cx="7543800" cy="971550"/>
          </a:xfrm>
        </p:spPr>
        <p:txBody>
          <a:bodyPr/>
          <a:lstStyle/>
          <a:p>
            <a:pPr fontAlgn="base"/>
            <a:r>
              <a:rPr lang="ru-RU" strike="noStrike" noProof="1" smtClean="0"/>
              <a:t>Образец заголовка</a:t>
            </a:r>
            <a:endParaRPr lang="uk-UA" strike="noStrike" noProof="1"/>
          </a:p>
        </p:txBody>
      </p:sp>
      <p:sp>
        <p:nvSpPr>
          <p:cNvPr id="3" name="Таблица 2"/>
          <p:cNvSpPr>
            <a:spLocks noGrp="1"/>
          </p:cNvSpPr>
          <p:nvPr>
            <p:ph type="tbl" idx="1"/>
          </p:nvPr>
        </p:nvSpPr>
        <p:spPr>
          <a:xfrm>
            <a:off x="457200" y="1289447"/>
            <a:ext cx="8229600" cy="3308747"/>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a:pPr>
            <a:endParaRPr kumimoji="0" lang="uk-UA" sz="30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lvl="0" fontAlgn="base"/>
            <a:endParaRPr lang="uk-UA"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uk-UA"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uk-UA" altLang="en-US" strike="noStrike" noProof="1" dirty="0">
                <a:latin typeface="Arial" panose="020B0604020202020204" pitchFamily="34" charset="0"/>
                <a:ea typeface="Arial" panose="020B0604020202020204" pitchFamily="34" charset="0"/>
                <a:cs typeface="+mn-cs"/>
              </a:rPr>
              <a:t>‹#›</a:t>
            </a:fld>
            <a:endParaRPr lang="uk-UA" altLang="en-US" strike="noStrike" noProof="1">
              <a:latin typeface="Arial" panose="020B0604020202020204" pitchFamily="34" charset="0"/>
            </a:endParaRPr>
          </a:p>
        </p:txBody>
      </p:sp>
    </p:spTree>
    <p:extLst>
      <p:ext uri="{BB962C8B-B14F-4D97-AF65-F5344CB8AC3E}">
        <p14:creationId xmlns:p14="http://schemas.microsoft.com/office/powerpoint/2010/main" val="77241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457200"/>
            <a:ext cx="8540750" cy="85725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6" y="1428751"/>
            <a:ext cx="4194175" cy="314563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1" y="1428751"/>
            <a:ext cx="4194175" cy="314563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301626" y="4683919"/>
            <a:ext cx="2289175" cy="357188"/>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4683919"/>
            <a:ext cx="2895600" cy="357188"/>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1" y="4683919"/>
            <a:ext cx="2289175" cy="357188"/>
          </a:xfrm>
        </p:spPr>
        <p:txBody>
          <a:bodyPr/>
          <a:lstStyle>
            <a:lvl1pPr>
              <a:defRPr/>
            </a:lvl1pPr>
          </a:lstStyle>
          <a:p>
            <a:fld id="{10771503-8BA4-4473-8572-9F35361ED2AA}" type="slidenum">
              <a:rPr lang="en-US" altLang="zh-CN"/>
              <a:pPr/>
              <a:t>‹#›</a:t>
            </a:fld>
            <a:endParaRPr lang="en-US" altLang="zh-CN"/>
          </a:p>
        </p:txBody>
      </p:sp>
    </p:spTree>
    <p:extLst>
      <p:ext uri="{BB962C8B-B14F-4D97-AF65-F5344CB8AC3E}">
        <p14:creationId xmlns:p14="http://schemas.microsoft.com/office/powerpoint/2010/main" val="2514456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757" y="945357"/>
            <a:ext cx="8638683" cy="4198143"/>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6" name="标题占位符 4"/>
          <p:cNvSpPr>
            <a:spLocks noGrp="1"/>
          </p:cNvSpPr>
          <p:nvPr>
            <p:ph type="title"/>
          </p:nvPr>
        </p:nvSpPr>
        <p:spPr>
          <a:xfrm>
            <a:off x="0" y="129025"/>
            <a:ext cx="9144000" cy="523322"/>
          </a:xfrm>
          <a:prstGeom prst="rect">
            <a:avLst/>
          </a:prstGeom>
          <a:noFill/>
        </p:spPr>
        <p:txBody>
          <a:bodyPr rtlCol="0">
            <a:normAutofit/>
          </a:bodyPr>
          <a:lstStyle>
            <a:lvl1pPr algn="ctr">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2298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3948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表格">
    <p:spTree>
      <p:nvGrpSpPr>
        <p:cNvPr id="1" name=""/>
        <p:cNvGrpSpPr/>
        <p:nvPr/>
      </p:nvGrpSpPr>
      <p:grpSpPr>
        <a:xfrm>
          <a:off x="0" y="0"/>
          <a:ext cx="0" cy="0"/>
          <a:chOff x="0" y="0"/>
          <a:chExt cx="0" cy="0"/>
        </a:xfrm>
      </p:grpSpPr>
      <p:sp>
        <p:nvSpPr>
          <p:cNvPr id="5" name="Rectangle 9"/>
          <p:cNvSpPr>
            <a:spLocks noGrp="1" noChangeArrowheads="1"/>
          </p:cNvSpPr>
          <p:nvPr>
            <p:ph type="ftr" sz="quarter" idx="11"/>
          </p:nvPr>
        </p:nvSpPr>
        <p:spPr>
          <a:ln/>
        </p:spPr>
        <p:txBody>
          <a:bodyPr/>
          <a:lstStyle>
            <a:lvl1pPr>
              <a:defRPr/>
            </a:lvl1pPr>
          </a:lstStyle>
          <a:p>
            <a:pPr>
              <a:defRPr/>
            </a:pPr>
            <a:r>
              <a:rPr lang="zh-CN" altLang="en-US" dirty="0" smtClean="0"/>
              <a:t>总参谋部测绘研究所</a:t>
            </a:r>
            <a:endParaRPr lang="en-US" altLang="ko-KR" dirty="0"/>
          </a:p>
        </p:txBody>
      </p:sp>
    </p:spTree>
    <p:extLst>
      <p:ext uri="{BB962C8B-B14F-4D97-AF65-F5344CB8AC3E}">
        <p14:creationId xmlns:p14="http://schemas.microsoft.com/office/powerpoint/2010/main" val="30416681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39488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3948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605D131C-7CFF-421C-B3CE-0D667F424E82}" type="slidenum">
              <a:rPr lang="zh-CN" altLang="en-US" smtClean="0"/>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39488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39488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3948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3948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685800" y="2193136"/>
            <a:ext cx="7772400" cy="1021556"/>
          </a:xfrm>
        </p:spPr>
        <p:txBody>
          <a:bodyPr anchor="t"/>
          <a:lstStyle>
            <a:lvl1pPr algn="l">
              <a:defRPr sz="4400" b="0"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85800" y="1071562"/>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28695FB1-67F7-44D8-BC07-88F7BD1BBA51}" type="slidenum">
              <a:rPr lang="zh-CN" altLang="en-US" smtClean="0"/>
              <a:pPr>
                <a:defRPr/>
              </a:pPr>
              <a:t>‹#›</a:t>
            </a:fld>
            <a:endParaRPr lang="en-US" altLang="zh-CN"/>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52255C18-7397-47BA-8031-DF62B8F8E7D7}" type="slidenum">
              <a:rPr lang="zh-CN" altLang="en-US" smtClean="0"/>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6" name="内容占位符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pPr>
              <a:defRPr/>
            </a:pPr>
            <a:endParaRPr lang="en-US" altLang="zh-CN"/>
          </a:p>
        </p:txBody>
      </p:sp>
      <p:sp>
        <p:nvSpPr>
          <p:cNvPr id="8" name="页脚占位符 7"/>
          <p:cNvSpPr>
            <a:spLocks noGrp="1"/>
          </p:cNvSpPr>
          <p:nvPr>
            <p:ph type="ftr" sz="quarter" idx="11"/>
          </p:nvPr>
        </p:nvSpPr>
        <p:spPr/>
        <p:txBody>
          <a:bodyPr/>
          <a:lstStyle/>
          <a:p>
            <a:pPr>
              <a:defRPr/>
            </a:pPr>
            <a:endParaRPr lang="en-US" altLang="zh-CN"/>
          </a:p>
        </p:txBody>
      </p:sp>
      <p:sp>
        <p:nvSpPr>
          <p:cNvPr id="9" name="灯片编号占位符 8"/>
          <p:cNvSpPr>
            <a:spLocks noGrp="1"/>
          </p:cNvSpPr>
          <p:nvPr>
            <p:ph type="sldNum" sz="quarter" idx="12"/>
          </p:nvPr>
        </p:nvSpPr>
        <p:spPr/>
        <p:txBody>
          <a:bodyPr/>
          <a:lstStyle/>
          <a:p>
            <a:pPr>
              <a:defRPr/>
            </a:pPr>
            <a:fld id="{7014BAF0-68C0-466F-972B-8D6572EA4F28}" type="slidenum">
              <a:rPr lang="zh-CN" altLang="en-US" smtClean="0"/>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A1F36BEB-3F1A-4E62-ABAC-7A6481E96477}" type="slidenum">
              <a:rPr lang="zh-CN" altLang="en-US" smtClean="0"/>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ltLang="zh-CN"/>
          </a:p>
        </p:txBody>
      </p:sp>
      <p:sp>
        <p:nvSpPr>
          <p:cNvPr id="3" name="页脚占位符 2"/>
          <p:cNvSpPr>
            <a:spLocks noGrp="1"/>
          </p:cNvSpPr>
          <p:nvPr>
            <p:ph type="ftr" sz="quarter" idx="11"/>
          </p:nvPr>
        </p:nvSpPr>
        <p:spPr/>
        <p:txBody>
          <a:bodyPr/>
          <a:lstStyle/>
          <a:p>
            <a:pPr>
              <a:defRPr/>
            </a:pPr>
            <a:endParaRPr lang="en-US" altLang="zh-CN"/>
          </a:p>
        </p:txBody>
      </p:sp>
      <p:sp>
        <p:nvSpPr>
          <p:cNvPr id="4" name="灯片编号占位符 3"/>
          <p:cNvSpPr>
            <a:spLocks noGrp="1"/>
          </p:cNvSpPr>
          <p:nvPr>
            <p:ph type="sldNum" sz="quarter" idx="12"/>
          </p:nvPr>
        </p:nvSpPr>
        <p:spPr/>
        <p:txBody>
          <a:bodyPr/>
          <a:lstStyle/>
          <a:p>
            <a:pPr>
              <a:defRPr/>
            </a:pPr>
            <a:fld id="{634A9B6B-5B03-4736-B460-0046EDE4A6D2}" type="slidenum">
              <a:rPr lang="zh-CN" altLang="en-US" smtClean="0"/>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460382" y="803660"/>
            <a:ext cx="5111750" cy="37873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5679090" y="803663"/>
            <a:ext cx="3008313" cy="25717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7F1D3063-98FC-4903-8C82-E85C607A94DA}" type="slidenum">
              <a:rPr lang="zh-CN" altLang="en-US" smtClean="0"/>
              <a:pPr>
                <a:defRPr/>
              </a:pPr>
              <a:t>‹#›</a:t>
            </a:fld>
            <a:endParaRPr lang="en-US" altLang="zh-CN"/>
          </a:p>
        </p:txBody>
      </p:sp>
      <p:sp>
        <p:nvSpPr>
          <p:cNvPr id="2" name="标题 1"/>
          <p:cNvSpPr>
            <a:spLocks noGrp="1"/>
          </p:cNvSpPr>
          <p:nvPr>
            <p:ph type="title"/>
          </p:nvPr>
        </p:nvSpPr>
        <p:spPr>
          <a:xfrm>
            <a:off x="457211" y="214296"/>
            <a:ext cx="8230993" cy="522470"/>
          </a:xfrm>
        </p:spPr>
        <p:txBody>
          <a:bodyPr anchor="ctr"/>
          <a:lstStyle>
            <a:lvl1pPr algn="ctr">
              <a:defRPr sz="3600" b="0"/>
            </a:lvl1pPr>
          </a:lstStyle>
          <a:p>
            <a:r>
              <a:rPr kumimoji="0" lang="zh-CN" altLang="en-US" smtClean="0"/>
              <a:t>单击此处编辑母版标题样式</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001024" y="482189"/>
            <a:ext cx="785818" cy="3429024"/>
          </a:xfrm>
        </p:spPr>
        <p:txBody>
          <a:bodyPr vert="eaVert" anchor="ctr"/>
          <a:lstStyle>
            <a:lvl1pPr algn="l">
              <a:defRPr sz="2400" b="0"/>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42922" y="406007"/>
            <a:ext cx="6415094" cy="4094571"/>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7072330" y="750082"/>
            <a:ext cx="914368" cy="316113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E9BE3B75-E364-42A4-8E8B-EC65A9EA96D1}" type="slidenum">
              <a:rPr lang="zh-CN" altLang="en-US" smtClean="0"/>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25" cstate="print">
            <a:duotone>
              <a:schemeClr val="accent1"/>
              <a:srgbClr val="FFFFFF"/>
            </a:duotone>
            <a:lum bright="12000" contrast="40000"/>
          </a:blip>
          <a:stretch>
            <a:fillRect/>
          </a:stretch>
        </p:blipFill>
        <p:spPr>
          <a:xfrm>
            <a:off x="6667816" y="3686361"/>
            <a:ext cx="2476191" cy="1457143"/>
          </a:xfrm>
          <a:prstGeom prst="rect">
            <a:avLst/>
          </a:prstGeom>
          <a:noFill/>
          <a:ln>
            <a:noFill/>
          </a:ln>
        </p:spPr>
      </p:pic>
      <p:sp>
        <p:nvSpPr>
          <p:cNvPr id="10" name="矩形 9"/>
          <p:cNvSpPr/>
          <p:nvPr/>
        </p:nvSpPr>
        <p:spPr>
          <a:xfrm>
            <a:off x="0" y="3"/>
            <a:ext cx="9144000" cy="53579"/>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sp>
        <p:nvSpPr>
          <p:cNvPr id="11" name="矩形 10"/>
          <p:cNvSpPr/>
          <p:nvPr/>
        </p:nvSpPr>
        <p:spPr>
          <a:xfrm>
            <a:off x="0" y="30716"/>
            <a:ext cx="4572000" cy="53579"/>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pic>
        <p:nvPicPr>
          <p:cNvPr id="9" name="图片 8"/>
          <p:cNvPicPr>
            <a:picLocks noChangeAspect="1"/>
          </p:cNvPicPr>
          <p:nvPr/>
        </p:nvPicPr>
        <p:blipFill>
          <a:blip r:embed="rId26" cstate="print">
            <a:duotone>
              <a:schemeClr val="accent1"/>
              <a:srgbClr val="FFFFFF"/>
            </a:duotone>
            <a:lum bright="35000" contrast="40000"/>
          </a:blip>
          <a:stretch>
            <a:fillRect/>
          </a:stretch>
        </p:blipFill>
        <p:spPr>
          <a:xfrm>
            <a:off x="0" y="4815334"/>
            <a:ext cx="9144000" cy="328166"/>
          </a:xfrm>
          <a:prstGeom prst="rect">
            <a:avLst/>
          </a:prstGeom>
          <a:noFill/>
          <a:ln>
            <a:noFill/>
          </a:ln>
          <a:effectLst/>
        </p:spPr>
      </p:pic>
      <p:sp>
        <p:nvSpPr>
          <p:cNvPr id="2" name="标题占位符 1"/>
          <p:cNvSpPr>
            <a:spLocks noGrp="1"/>
          </p:cNvSpPr>
          <p:nvPr>
            <p:ph type="title"/>
          </p:nvPr>
        </p:nvSpPr>
        <p:spPr>
          <a:xfrm>
            <a:off x="457200" y="205979"/>
            <a:ext cx="8229600" cy="857250"/>
          </a:xfrm>
          <a:prstGeom prst="rect">
            <a:avLst/>
          </a:prstGeom>
        </p:spPr>
        <p:txBody>
          <a:bodyPr vert="horz" rtlCol="0" anchor="ctr">
            <a:normAutofit/>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200151"/>
            <a:ext cx="8229600" cy="3394472"/>
          </a:xfrm>
          <a:prstGeom prst="rect">
            <a:avLst/>
          </a:prstGeom>
        </p:spPr>
        <p:txBody>
          <a:bodyPr vert="horz"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457200" y="4767264"/>
            <a:ext cx="2133600" cy="273844"/>
          </a:xfrm>
          <a:prstGeom prst="rect">
            <a:avLst/>
          </a:prstGeom>
        </p:spPr>
        <p:txBody>
          <a:bodyPr vert="horz" rtlCol="0" anchor="ctr"/>
          <a:lstStyle>
            <a:lvl1pPr algn="l" eaLnBrk="1" latinLnBrk="0" hangingPunct="1">
              <a:defRPr kumimoji="0" sz="1200">
                <a:solidFill>
                  <a:schemeClr val="tx1">
                    <a:tint val="75000"/>
                  </a:schemeClr>
                </a:solidFill>
              </a:defRPr>
            </a:lvl1pPr>
          </a:lstStyle>
          <a:p>
            <a:pPr>
              <a:defRPr/>
            </a:pPr>
            <a:endParaRPr lang="en-US" altLang="zh-CN"/>
          </a:p>
        </p:txBody>
      </p:sp>
      <p:sp>
        <p:nvSpPr>
          <p:cNvPr id="5" name="页脚占位符 4"/>
          <p:cNvSpPr>
            <a:spLocks noGrp="1"/>
          </p:cNvSpPr>
          <p:nvPr>
            <p:ph type="ftr" sz="quarter" idx="3"/>
          </p:nvPr>
        </p:nvSpPr>
        <p:spPr>
          <a:xfrm>
            <a:off x="3124200" y="4767264"/>
            <a:ext cx="2895600" cy="273844"/>
          </a:xfrm>
          <a:prstGeom prst="rect">
            <a:avLst/>
          </a:prstGeom>
        </p:spPr>
        <p:txBody>
          <a:bodyPr vert="horz" rtlCol="0" anchor="ctr"/>
          <a:lstStyle>
            <a:lvl1pPr algn="ctr" eaLnBrk="1" latinLnBrk="0" hangingPunct="1">
              <a:defRPr kumimoji="0" sz="1200">
                <a:solidFill>
                  <a:schemeClr val="tx1">
                    <a:tint val="75000"/>
                  </a:schemeClr>
                </a:solidFill>
              </a:defRPr>
            </a:lvl1pPr>
          </a:lstStyle>
          <a:p>
            <a:pPr>
              <a:defRPr/>
            </a:pPr>
            <a:endParaRPr lang="en-US" altLang="zh-CN"/>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rtlCol="0" anchor="ctr"/>
          <a:lstStyle>
            <a:lvl1pPr algn="r" eaLnBrk="1" latinLnBrk="0" hangingPunct="1">
              <a:defRPr kumimoji="0" sz="1200">
                <a:solidFill>
                  <a:schemeClr val="tx1">
                    <a:tint val="75000"/>
                  </a:schemeClr>
                </a:solidFill>
              </a:defRPr>
            </a:lvl1pPr>
          </a:lstStyle>
          <a:p>
            <a:pPr>
              <a:defRPr/>
            </a:pPr>
            <a:fld id="{774233F1-E964-449A-AB08-D322D2C10847}" type="slidenum">
              <a:rPr lang="zh-CN" altLang="en-US"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67"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hyperlink" Target="http://www.wxc.edu.cn/"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mediasoc.com/home.html"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photo.blog.sina.com.cn/showpic.html#blogid=16bccdb260102wjlb&amp;url=http://album.sina.com.cn/pic/006F3Tr8zy78vTpR5aO7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www.casm.ac.cn/"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gpscenter.whu.edu.cn/"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Rainy\Desktop\&#12304;2017&#12305;&#24403;&#20195;&#22269;&#20135;&#27979;&#32472;&#35013;&#22791;&#30340;&#25216;&#26415;&#36827;&#23637;&#12304;20170908_&#36149;&#38451;&#12305;\&#12304;13&#12305;&#20840;&#24687;&#19977;&#32500;&#25353;&#31867;&#26174;&#31034;.wmv" TargetMode="External"/><Relationship Id="rId1" Type="http://schemas.microsoft.com/office/2007/relationships/media" Target="file:///C:\Users\Rainy\Desktop\&#12304;2017&#12305;&#24403;&#20195;&#22269;&#20135;&#27979;&#32472;&#35013;&#22791;&#30340;&#25216;&#26415;&#36827;&#23637;&#12304;20170908_&#36149;&#38451;&#12305;\&#12304;13&#12305;&#20840;&#24687;&#19977;&#32500;&#25353;&#31867;&#26174;&#31034;.wmv" TargetMode="Externa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www.bupt.edu.cn/"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2.jpeg"/><Relationship Id="rId11" Type="http://schemas.openxmlformats.org/officeDocument/2006/relationships/image" Target="../media/image97.pn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png"/></Relationships>
</file>

<file path=ppt/slides/_rels/slide1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notesSlide" Target="../notesSlides/notesSlide12.xml"/><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jpeg"/><Relationship Id="rId2" Type="http://schemas.openxmlformats.org/officeDocument/2006/relationships/slideLayout" Target="../slideLayouts/slideLayout6.xml"/><Relationship Id="rId16" Type="http://schemas.openxmlformats.org/officeDocument/2006/relationships/image" Target="../media/image111.png"/><Relationship Id="rId1" Type="http://schemas.openxmlformats.org/officeDocument/2006/relationships/tags" Target="../tags/tag1.xml"/><Relationship Id="rId6" Type="http://schemas.openxmlformats.org/officeDocument/2006/relationships/image" Target="../media/image101.wmf"/><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3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eg"/><Relationship Id="rId18" Type="http://schemas.openxmlformats.org/officeDocument/2006/relationships/image" Target="../media/image130.png"/><Relationship Id="rId3" Type="http://schemas.openxmlformats.org/officeDocument/2006/relationships/image" Target="../media/image115.png"/><Relationship Id="rId7" Type="http://schemas.openxmlformats.org/officeDocument/2006/relationships/image" Target="../media/image119.emf"/><Relationship Id="rId12" Type="http://schemas.openxmlformats.org/officeDocument/2006/relationships/image" Target="../media/image124.png"/><Relationship Id="rId17" Type="http://schemas.openxmlformats.org/officeDocument/2006/relationships/image" Target="../media/image129.jpeg"/><Relationship Id="rId2" Type="http://schemas.openxmlformats.org/officeDocument/2006/relationships/image" Target="../media/image114.png"/><Relationship Id="rId16"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png"/><Relationship Id="rId15" Type="http://schemas.openxmlformats.org/officeDocument/2006/relationships/image" Target="../media/image127.jpe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jpeg"/></Relationships>
</file>

<file path=ppt/slides/_rels/slide13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slideLayout" Target="../slideLayouts/slideLayout7.xml"/><Relationship Id="rId7" Type="http://schemas.openxmlformats.org/officeDocument/2006/relationships/image" Target="../media/image13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32.png"/><Relationship Id="rId10" Type="http://schemas.openxmlformats.org/officeDocument/2006/relationships/image" Target="../media/image135.png"/><Relationship Id="rId4" Type="http://schemas.openxmlformats.org/officeDocument/2006/relationships/notesSlide" Target="../notesSlides/notesSlide13.xml"/><Relationship Id="rId9" Type="http://schemas.openxmlformats.org/officeDocument/2006/relationships/image" Target="../media/image134.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Rainy\Desktop\&#12304;2017&#12305;&#24403;&#20195;&#22269;&#20135;&#27979;&#32472;&#35013;&#22791;&#30340;&#25216;&#26415;&#36827;&#23637;&#12304;20170908_&#36149;&#38451;&#12305;\&#12304;14&#12305;&#26641;&#36880;&#26869;&#25300;&#38500;.wmv" TargetMode="External"/><Relationship Id="rId1" Type="http://schemas.microsoft.com/office/2007/relationships/media" Target="file:///C:\Users\Rainy\Desktop\&#12304;2017&#12305;&#24403;&#20195;&#22269;&#20135;&#27979;&#32472;&#35013;&#22791;&#30340;&#25216;&#26415;&#36827;&#23637;&#12304;20170908_&#36149;&#38451;&#12305;\&#12304;14&#12305;&#26641;&#36880;&#26869;&#25300;&#38500;.wmv" TargetMode="External"/><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C:\Users\Rainy\Desktop\&#12304;2017&#12305;&#24403;&#20195;&#22269;&#20135;&#27979;&#32472;&#35013;&#22791;&#30340;&#25216;&#26415;&#36827;&#23637;&#12304;20170908_&#36149;&#38451;&#12305;\&#12304;16&#12305;&#20016;&#23500;&#30340;&#23646;&#24615;.wmv" TargetMode="External"/><Relationship Id="rId1" Type="http://schemas.openxmlformats.org/officeDocument/2006/relationships/video" Target="NULL" TargetMode="Externa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Rainy\Desktop\&#12304;2017&#12305;&#24403;&#20195;&#22269;&#20135;&#27979;&#32472;&#35013;&#22791;&#30340;&#25216;&#26415;&#36827;&#23637;&#12304;20170908_&#36149;&#38451;&#12305;\&#27801;&#28393;&#36710;.wmv" TargetMode="External"/><Relationship Id="rId1" Type="http://schemas.microsoft.com/office/2007/relationships/media" Target="file:///C:\Users\Rainy\Desktop\&#12304;2017&#12305;&#24403;&#20195;&#22269;&#20135;&#27979;&#32472;&#35013;&#22791;&#30340;&#25216;&#26415;&#36827;&#23637;&#12304;20170908_&#36149;&#38451;&#12305;\&#27801;&#28393;&#36710;.wmv" TargetMode="External"/><Relationship Id="rId5" Type="http://schemas.openxmlformats.org/officeDocument/2006/relationships/image" Target="../media/image140.png"/><Relationship Id="rId4" Type="http://schemas.openxmlformats.org/officeDocument/2006/relationships/notesSlide" Target="../notesSlides/notesSlide15.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65.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jx4.com/"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video" Target="file:///C:\Users\Rainy\Desktop\&#12304;2017&#12305;&#24403;&#20195;&#22269;&#20135;&#27979;&#32472;&#35013;&#22791;&#30340;&#25216;&#26415;&#36827;&#23637;&#12304;20170908_&#36149;&#38451;&#12305;\P17__&#19978;&#28023;&#22320;&#38081;&#25195;&#25551;.wmv" TargetMode="External"/><Relationship Id="rId13" Type="http://schemas.openxmlformats.org/officeDocument/2006/relationships/slideLayout" Target="../slideLayouts/slideLayout2.xml"/><Relationship Id="rId18" Type="http://schemas.openxmlformats.org/officeDocument/2006/relationships/image" Target="../media/image157.jpeg"/><Relationship Id="rId3" Type="http://schemas.microsoft.com/office/2007/relationships/media" Target="file:///C:\Users\Rainy\Desktop\&#24403;&#20195;&#22269;&#20135;&#27979;&#32472;&#35013;&#22791;&#30340;&#25216;&#26415;&#36827;&#23637;\P13__&#23567;&#22411;&#19977;&#36718;&#36710;&#35270;&#39057;.wmv" TargetMode="External"/><Relationship Id="rId21" Type="http://schemas.openxmlformats.org/officeDocument/2006/relationships/image" Target="../media/image160.png"/><Relationship Id="rId7" Type="http://schemas.microsoft.com/office/2007/relationships/media" Target="file:///C:\Users\Rainy\Desktop\&#12304;2017&#12305;&#24403;&#20195;&#22269;&#20135;&#27979;&#32472;&#35013;&#22791;&#30340;&#25216;&#26415;&#36827;&#23637;&#12304;20170908_&#36149;&#38451;&#12305;\P17__&#19978;&#28023;&#22320;&#38081;&#25195;&#25551;.wmv" TargetMode="External"/><Relationship Id="rId12" Type="http://schemas.openxmlformats.org/officeDocument/2006/relationships/video" Target="file:///C:\Users\Rainy\Desktop\&#24403;&#20195;&#22269;&#20135;&#27979;&#32472;&#35013;&#22791;&#30340;&#25216;&#26415;&#36827;&#23637;\P5__&#23653;&#24102;.wmv" TargetMode="External"/><Relationship Id="rId17" Type="http://schemas.openxmlformats.org/officeDocument/2006/relationships/image" Target="../media/image156.jpeg"/><Relationship Id="rId2" Type="http://schemas.openxmlformats.org/officeDocument/2006/relationships/video" Target="file:///C:\Users\Rainy\Desktop\&#24403;&#20195;&#22269;&#20135;&#27979;&#32472;&#35013;&#22791;&#30340;&#25216;&#26415;&#36827;&#23637;\P12__&#39640;&#21488;&#36716;&#25195;.wmv" TargetMode="External"/><Relationship Id="rId16" Type="http://schemas.openxmlformats.org/officeDocument/2006/relationships/image" Target="../media/image155.png"/><Relationship Id="rId20" Type="http://schemas.openxmlformats.org/officeDocument/2006/relationships/image" Target="../media/image159.png"/><Relationship Id="rId1" Type="http://schemas.microsoft.com/office/2007/relationships/media" Target="file:///C:\Users\Rainy\Desktop\&#24403;&#20195;&#22269;&#20135;&#27979;&#32472;&#35013;&#22791;&#30340;&#25216;&#26415;&#36827;&#23637;\P12__&#39640;&#21488;&#36716;&#25195;.wmv" TargetMode="External"/><Relationship Id="rId6" Type="http://schemas.openxmlformats.org/officeDocument/2006/relationships/video" Target="file:///C:\Users\Rainy\Desktop\&#24403;&#20195;&#22269;&#20135;&#27979;&#32472;&#35013;&#22791;&#30340;&#25216;&#26415;&#36827;&#23637;\P14__&#24494;&#22411;&#19977;&#36718;&#36710;&#35270;&#39057;.wmv" TargetMode="External"/><Relationship Id="rId11" Type="http://schemas.microsoft.com/office/2007/relationships/media" Target="file:///C:\Users\Rainy\Desktop\&#24403;&#20195;&#22269;&#20135;&#27979;&#32472;&#35013;&#22791;&#30340;&#25216;&#26415;&#36827;&#23637;\P5__&#23653;&#24102;.wmv" TargetMode="External"/><Relationship Id="rId24" Type="http://schemas.openxmlformats.org/officeDocument/2006/relationships/image" Target="../media/image163.png"/><Relationship Id="rId5" Type="http://schemas.microsoft.com/office/2007/relationships/media" Target="file:///C:\Users\Rainy\Desktop\&#24403;&#20195;&#22269;&#20135;&#27979;&#32472;&#35013;&#22791;&#30340;&#25216;&#26415;&#36827;&#23637;\P14__&#24494;&#22411;&#19977;&#36718;&#36710;&#35270;&#39057;.wmv" TargetMode="External"/><Relationship Id="rId15" Type="http://schemas.openxmlformats.org/officeDocument/2006/relationships/image" Target="../media/image154.jpeg"/><Relationship Id="rId23" Type="http://schemas.openxmlformats.org/officeDocument/2006/relationships/image" Target="../media/image162.png"/><Relationship Id="rId10" Type="http://schemas.openxmlformats.org/officeDocument/2006/relationships/video" Target="file:///C:\Users\Rainy\Desktop\&#12304;2017&#12305;&#24403;&#20195;&#22269;&#20135;&#27979;&#32472;&#35013;&#22791;&#30340;&#25216;&#26415;&#36827;&#23637;&#12304;20170908_&#36149;&#38451;&#12305;\P5__&#27801;&#28393;&#36710;.wmv" TargetMode="External"/><Relationship Id="rId19" Type="http://schemas.openxmlformats.org/officeDocument/2006/relationships/image" Target="../media/image158.jpeg"/><Relationship Id="rId4" Type="http://schemas.openxmlformats.org/officeDocument/2006/relationships/video" Target="file:///C:\Users\Rainy\Desktop\&#24403;&#20195;&#22269;&#20135;&#27979;&#32472;&#35013;&#22791;&#30340;&#25216;&#26415;&#36827;&#23637;\P13__&#23567;&#22411;&#19977;&#36718;&#36710;&#35270;&#39057;.wmv" TargetMode="External"/><Relationship Id="rId9" Type="http://schemas.microsoft.com/office/2007/relationships/media" Target="file:///C:\Users\Rainy\Desktop\&#12304;2017&#12305;&#24403;&#20195;&#22269;&#20135;&#27979;&#32472;&#35013;&#22791;&#30340;&#25216;&#26415;&#36827;&#23637;&#12304;20170908_&#36149;&#38451;&#12305;\P5__&#27801;&#28393;&#36710;.wmv" TargetMode="External"/><Relationship Id="rId14" Type="http://schemas.openxmlformats.org/officeDocument/2006/relationships/image" Target="../media/image153.jpeg"/><Relationship Id="rId22" Type="http://schemas.openxmlformats.org/officeDocument/2006/relationships/image" Target="../media/image161.png"/></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hyperlink" Target="http://www.jx4.com/" TargetMode="External"/><Relationship Id="rId2" Type="http://schemas.openxmlformats.org/officeDocument/2006/relationships/hyperlink" Target="http://www.isurestar.com/"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hinabdnav.com/"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emf"/><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C:\Users\Rainy\Desktop\&#12304;2017&#12305;&#24403;&#20195;&#22269;&#20135;&#27979;&#32472;&#35013;&#22791;&#30340;&#25216;&#26415;&#36827;&#23637;&#12304;20170908_&#36149;&#38451;&#12305;\&#30456;&#25511;&#38647;&#36798;&#38567;&#36947;&#36710;&#36742;&#26816;&#27979;.mp4" TargetMode="External"/><Relationship Id="rId1" Type="http://schemas.microsoft.com/office/2007/relationships/media" Target="file:///C:\Users\Rainy\Desktop\&#12304;2017&#12305;&#24403;&#20195;&#22269;&#20135;&#27979;&#32472;&#35013;&#22791;&#30340;&#25216;&#26415;&#36827;&#23637;&#12304;20170908_&#36149;&#38451;&#12305;\&#30456;&#25511;&#38647;&#36798;&#38567;&#36947;&#36710;&#36742;&#26816;&#27979;.mp4" TargetMode="External"/><Relationship Id="rId4" Type="http://schemas.openxmlformats.org/officeDocument/2006/relationships/image" Target="../media/image17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jx4.com/"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Rainy\Desktop\&#12304;2017&#12305;&#24403;&#20195;&#22269;&#20135;&#27979;&#32472;&#35013;&#22791;&#30340;&#25216;&#26415;&#36827;&#23637;&#12304;20170823__&#29682;&#26149;&#12305;\P140__&#31354;&#20013;&#20840;&#26223;&#28459;&#28216;.wmv" TargetMode="External"/><Relationship Id="rId1" Type="http://schemas.microsoft.com/office/2007/relationships/media" Target="file:///C:\Users\Rainy\Desktop\&#12304;2017&#12305;&#24403;&#20195;&#22269;&#20135;&#27979;&#32472;&#35013;&#22791;&#30340;&#25216;&#26415;&#36827;&#23637;&#12304;20170823__&#29682;&#26149;&#12305;\P140__&#31354;&#20013;&#20840;&#26223;&#28459;&#28216;.wmv" TargetMode="External"/><Relationship Id="rId4" Type="http://schemas.openxmlformats.org/officeDocument/2006/relationships/image" Target="../media/image175.png"/></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Rainy\Desktop\&#12304;2017&#12305;&#24403;&#20195;&#22269;&#20135;&#27979;&#32472;&#35013;&#22791;&#30340;&#25216;&#26415;&#36827;&#23637;&#12304;20170908_&#36149;&#38451;&#12305;\P141__&#31354;&#20013;&#31435;&#20307;&#24405;&#20687;.wmv" TargetMode="External"/><Relationship Id="rId1" Type="http://schemas.microsoft.com/office/2007/relationships/media" Target="file:///C:\Users\Rainy\Desktop\&#12304;2017&#12305;&#24403;&#20195;&#22269;&#20135;&#27979;&#32472;&#35013;&#22791;&#30340;&#25216;&#26415;&#36827;&#23637;&#12304;20170908_&#36149;&#38451;&#12305;\P141__&#31354;&#20013;&#31435;&#20307;&#24405;&#20687;.wmv" TargetMode="External"/><Relationship Id="rId4" Type="http://schemas.openxmlformats.org/officeDocument/2006/relationships/image" Target="../media/image176.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hyperlink" Target="http://www.jx4.com/" TargetMode="External"/><Relationship Id="rId2" Type="http://schemas.openxmlformats.org/officeDocument/2006/relationships/hyperlink" Target="http://www.geodo.cn/index.php"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hyperlink" Target="http://www.ie.ac.cn/" TargetMode="Externa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emf"/><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92.emf"/><Relationship Id="rId7" Type="http://schemas.openxmlformats.org/officeDocument/2006/relationships/image" Target="../media/image196.emf"/><Relationship Id="rId2" Type="http://schemas.openxmlformats.org/officeDocument/2006/relationships/image" Target="../media/image191.emf"/><Relationship Id="rId1" Type="http://schemas.openxmlformats.org/officeDocument/2006/relationships/slideLayout" Target="../slideLayouts/slideLayout2.xml"/><Relationship Id="rId6" Type="http://schemas.openxmlformats.org/officeDocument/2006/relationships/image" Target="../media/image195.emf"/><Relationship Id="rId5" Type="http://schemas.openxmlformats.org/officeDocument/2006/relationships/image" Target="../media/image194.emf"/><Relationship Id="rId4" Type="http://schemas.openxmlformats.org/officeDocument/2006/relationships/image" Target="../media/image193.emf"/></Relationships>
</file>

<file path=ppt/slides/_rels/slide212.xml.rels><?xml version="1.0" encoding="UTF-8" standalone="yes"?>
<Relationships xmlns="http://schemas.openxmlformats.org/package/2006/relationships"><Relationship Id="rId3" Type="http://schemas.openxmlformats.org/officeDocument/2006/relationships/hyperlink" Target="http://www.jx4.com/" TargetMode="External"/><Relationship Id="rId2" Type="http://schemas.openxmlformats.org/officeDocument/2006/relationships/hyperlink" Target="http://www.isurestar.com/"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emf"/></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jx4.com/"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22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xml"/><Relationship Id="rId4" Type="http://schemas.openxmlformats.org/officeDocument/2006/relationships/hyperlink" Target="http://www.uav4s.com/" TargetMode="Externa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hyperlink" Target="http://www.terra-it.cn/" TargetMode="Externa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17.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wmf"/></Relationships>
</file>

<file path=ppt/slides/_rels/slide23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18.wmf"/><Relationship Id="rId4" Type="http://schemas.openxmlformats.org/officeDocument/2006/relationships/oleObject" Target="../embeddings/oleObject4.bin"/></Relationships>
</file>

<file path=ppt/slides/_rels/slide23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2.xml"/><Relationship Id="rId4" Type="http://schemas.openxmlformats.org/officeDocument/2006/relationships/image" Target="../media/image223.jpeg"/></Relationships>
</file>

<file path=ppt/slides/_rels/slide23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23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0.png"/></Relationships>
</file>

<file path=ppt/slides/_rels/slide23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239.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24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7.xml"/><Relationship Id="rId1" Type="http://schemas.openxmlformats.org/officeDocument/2006/relationships/vmlDrawing" Target="../drawings/vmlDrawing5.vml"/><Relationship Id="rId5" Type="http://schemas.openxmlformats.org/officeDocument/2006/relationships/image" Target="../media/image236.emf"/><Relationship Id="rId4" Type="http://schemas.openxmlformats.org/officeDocument/2006/relationships/oleObject" Target="../embeddings/Microsoft_Visio_2003-2010___133311111.vsd"/></Relationships>
</file>

<file path=ppt/slides/_rels/slide2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7.xml"/><Relationship Id="rId1" Type="http://schemas.openxmlformats.org/officeDocument/2006/relationships/vmlDrawing" Target="../drawings/vmlDrawing6.vml"/><Relationship Id="rId4" Type="http://schemas.openxmlformats.org/officeDocument/2006/relationships/image" Target="../media/image237.emf"/></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43.jpeg"/><Relationship Id="rId2" Type="http://schemas.openxmlformats.org/officeDocument/2006/relationships/image" Target="../media/image238.jpeg"/><Relationship Id="rId1" Type="http://schemas.openxmlformats.org/officeDocument/2006/relationships/slideLayout" Target="../slideLayouts/slideLayout19.xml"/><Relationship Id="rId6" Type="http://schemas.openxmlformats.org/officeDocument/2006/relationships/image" Target="../media/image242.jpeg"/><Relationship Id="rId5" Type="http://schemas.openxmlformats.org/officeDocument/2006/relationships/image" Target="../media/image241.png"/><Relationship Id="rId4" Type="http://schemas.openxmlformats.org/officeDocument/2006/relationships/image" Target="../media/image240.png"/></Relationships>
</file>

<file path=ppt/slides/_rels/slide247.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4.jpeg"/><Relationship Id="rId7" Type="http://schemas.openxmlformats.org/officeDocument/2006/relationships/image" Target="../media/image248.jpeg"/><Relationship Id="rId2" Type="http://schemas.openxmlformats.org/officeDocument/2006/relationships/slideLayout" Target="../slideLayouts/slideLayout20.xml"/><Relationship Id="rId1" Type="http://schemas.openxmlformats.org/officeDocument/2006/relationships/tags" Target="../tags/tag6.xml"/><Relationship Id="rId6" Type="http://schemas.openxmlformats.org/officeDocument/2006/relationships/image" Target="../media/image247.png"/><Relationship Id="rId5" Type="http://schemas.openxmlformats.org/officeDocument/2006/relationships/image" Target="../media/image246.jpeg"/><Relationship Id="rId4" Type="http://schemas.openxmlformats.org/officeDocument/2006/relationships/image" Target="../media/image245.png"/></Relationships>
</file>

<file path=ppt/slides/_rels/slide248.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image" Target="../media/image250.png"/><Relationship Id="rId1" Type="http://schemas.openxmlformats.org/officeDocument/2006/relationships/slideLayout" Target="../slideLayouts/slideLayout21.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24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emf"/><Relationship Id="rId1" Type="http://schemas.openxmlformats.org/officeDocument/2006/relationships/slideLayout" Target="../slideLayouts/slideLayout22.xml"/><Relationship Id="rId4" Type="http://schemas.openxmlformats.org/officeDocument/2006/relationships/image" Target="../media/image2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1.xml.rels><?xml version="1.0" encoding="UTF-8" standalone="yes"?>
<Relationships xmlns="http://schemas.openxmlformats.org/package/2006/relationships"><Relationship Id="rId2" Type="http://schemas.openxmlformats.org/officeDocument/2006/relationships/hyperlink" Target="http://www.dipper3d.com/" TargetMode="Externa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59.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58.emf"/><Relationship Id="rId5" Type="http://schemas.openxmlformats.org/officeDocument/2006/relationships/oleObject" Target="../embeddings/Microsoft_Visio_2003-2010___1144422222.vsd"/><Relationship Id="rId4" Type="http://schemas.openxmlformats.org/officeDocument/2006/relationships/oleObject" Target="../embeddings/oleObject7.bin"/></Relationships>
</file>

<file path=ppt/slides/_rels/slide25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25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xml"/><Relationship Id="rId5" Type="http://schemas.openxmlformats.org/officeDocument/2006/relationships/image" Target="../media/image268.png"/><Relationship Id="rId4" Type="http://schemas.openxmlformats.org/officeDocument/2006/relationships/image" Target="../media/image267.png"/></Relationships>
</file>

<file path=ppt/slides/_rels/slide2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jx4.com/" TargetMode="Externa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hyperlink" Target="http://www.jx4.com/" TargetMode="External"/><Relationship Id="rId2" Type="http://schemas.openxmlformats.org/officeDocument/2006/relationships/hyperlink" Target="http://www.cnu.edu.cn/" TargetMode="Externa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8.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8.xml"/></Relationships>
</file>

<file path=ppt/slides/_rels/slide269.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8.xml"/></Relationships>
</file>

<file path=ppt/slides/_rels/slide27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8.xml"/><Relationship Id="rId1" Type="http://schemas.openxmlformats.org/officeDocument/2006/relationships/vmlDrawing" Target="../drawings/vmlDrawing8.vml"/><Relationship Id="rId4" Type="http://schemas.openxmlformats.org/officeDocument/2006/relationships/image" Target="../media/image282.emf"/></Relationships>
</file>

<file path=ppt/slides/_rels/slide27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xml"/><Relationship Id="rId1" Type="http://schemas.openxmlformats.org/officeDocument/2006/relationships/vmlDrawing" Target="../drawings/vmlDrawing9.vml"/><Relationship Id="rId4" Type="http://schemas.openxmlformats.org/officeDocument/2006/relationships/image" Target="../media/image283.emf"/></Relationships>
</file>

<file path=ppt/slides/_rels/slide27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77.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9.xml.rels><?xml version="1.0" encoding="UTF-8" standalone="yes"?>
<Relationships xmlns="http://schemas.openxmlformats.org/package/2006/relationships"><Relationship Id="rId2" Type="http://schemas.openxmlformats.org/officeDocument/2006/relationships/hyperlink" Target="http://eis.whu.edu.cn/index.s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notesSlide" Target="../notesSlides/notesSlide26.xml"/><Relationship Id="rId7" Type="http://schemas.openxmlformats.org/officeDocument/2006/relationships/image" Target="../media/image286.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image" Target="../media/image288.png"/><Relationship Id="rId4" Type="http://schemas.openxmlformats.org/officeDocument/2006/relationships/image" Target="../media/image287.png"/></Relationships>
</file>

<file path=ppt/slides/_rels/slide28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2.png"/><Relationship Id="rId4" Type="http://schemas.openxmlformats.org/officeDocument/2006/relationships/image" Target="../media/image291.png"/></Relationships>
</file>

<file path=ppt/slides/_rels/slide283.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4.jpeg"/></Relationships>
</file>

<file path=ppt/slides/_rels/slide284.xml.rels><?xml version="1.0" encoding="UTF-8" standalone="yes"?>
<Relationships xmlns="http://schemas.openxmlformats.org/package/2006/relationships"><Relationship Id="rId8" Type="http://schemas.openxmlformats.org/officeDocument/2006/relationships/image" Target="../media/image300.jpeg"/><Relationship Id="rId3" Type="http://schemas.openxmlformats.org/officeDocument/2006/relationships/image" Target="../media/image295.png"/><Relationship Id="rId7" Type="http://schemas.openxmlformats.org/officeDocument/2006/relationships/image" Target="../media/image29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8.jpeg"/><Relationship Id="rId11" Type="http://schemas.openxmlformats.org/officeDocument/2006/relationships/image" Target="../media/image303.png"/><Relationship Id="rId5" Type="http://schemas.openxmlformats.org/officeDocument/2006/relationships/image" Target="../media/image297.jpeg"/><Relationship Id="rId10" Type="http://schemas.openxmlformats.org/officeDocument/2006/relationships/image" Target="../media/image302.png"/><Relationship Id="rId4" Type="http://schemas.openxmlformats.org/officeDocument/2006/relationships/image" Target="../media/image296.jpeg"/><Relationship Id="rId9" Type="http://schemas.openxmlformats.org/officeDocument/2006/relationships/image" Target="../media/image301.jpeg"/></Relationships>
</file>

<file path=ppt/slides/_rels/slide285.xml.rels><?xml version="1.0" encoding="UTF-8" standalone="yes"?>
<Relationships xmlns="http://schemas.openxmlformats.org/package/2006/relationships"><Relationship Id="rId8" Type="http://schemas.openxmlformats.org/officeDocument/2006/relationships/image" Target="../media/image309.jpeg"/><Relationship Id="rId3" Type="http://schemas.openxmlformats.org/officeDocument/2006/relationships/image" Target="../media/image304.png"/><Relationship Id="rId7" Type="http://schemas.openxmlformats.org/officeDocument/2006/relationships/image" Target="../media/image30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7.jpeg"/><Relationship Id="rId5" Type="http://schemas.openxmlformats.org/officeDocument/2006/relationships/image" Target="../media/image306.jpeg"/><Relationship Id="rId4" Type="http://schemas.openxmlformats.org/officeDocument/2006/relationships/image" Target="../media/image305.jpe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jx4.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C:\Users\Rainy\Desktop\&#24403;&#20195;&#22269;&#20135;&#27979;&#32472;&#35013;&#22791;&#30340;&#25216;&#26415;&#36827;&#23637;\P126__&#24213;&#21830;.wmv" TargetMode="External"/><Relationship Id="rId1" Type="http://schemas.openxmlformats.org/officeDocument/2006/relationships/video" Target="NULL" TargetMode="Externa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jx4.com/" TargetMode="External"/><Relationship Id="rId2" Type="http://schemas.openxmlformats.org/officeDocument/2006/relationships/hyperlink" Target="http://www.isurestar.com/"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hinabdnav.co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jx4.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jx4.com/" TargetMode="External"/><Relationship Id="rId2" Type="http://schemas.openxmlformats.org/officeDocument/2006/relationships/hyperlink" Target="http://www.geodo.cn/index.php"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ie.ac.cn/"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jx4.com/" TargetMode="External"/><Relationship Id="rId2" Type="http://schemas.openxmlformats.org/officeDocument/2006/relationships/hyperlink" Target="http://www.isurestar.com/"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jx4.co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jx4.com/" TargetMode="External"/><Relationship Id="rId2" Type="http://schemas.openxmlformats.org/officeDocument/2006/relationships/hyperlink" Target="http://www.cnu.edu.cn/"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eis.whu.edu.cn/index.s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wmf"/><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wmf"/><Relationship Id="rId9" Type="http://schemas.openxmlformats.org/officeDocument/2006/relationships/image" Target="../media/image25.png"/><Relationship Id="rId14" Type="http://schemas.openxmlformats.org/officeDocument/2006/relationships/image" Target="../media/image30.png"/></Relationships>
</file>

<file path=ppt/slides/_rels/slide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0.emf"/><Relationship Id="rId4" Type="http://schemas.openxmlformats.org/officeDocument/2006/relationships/image" Target="../media/image39.png"/></Relationships>
</file>

<file path=ppt/slides/_rels/slide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9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3.jpeg"/><Relationship Id="rId2" Type="http://schemas.openxmlformats.org/officeDocument/2006/relationships/notesSlide" Target="../notesSlides/notesSlide8.xml"/><Relationship Id="rId16" Type="http://schemas.openxmlformats.org/officeDocument/2006/relationships/image" Target="../media/image57.png"/><Relationship Id="rId1" Type="http://schemas.openxmlformats.org/officeDocument/2006/relationships/slideLayout" Target="../slideLayouts/slideLayout15.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28.wmf"/><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12" y="987574"/>
            <a:ext cx="9144032" cy="2376264"/>
          </a:xfrm>
          <a:prstGeom prst="rect">
            <a:avLst/>
          </a:prstGeom>
        </p:spPr>
        <p:txBody>
          <a:bodyPr vert="horz" anchor="t">
            <a:noAutofit/>
            <a:scene3d>
              <a:camera prst="orthographicFront"/>
              <a:lightRig rig="soft" dir="t"/>
            </a:scene3d>
            <a:sp3d prstMaterial="softEdge">
              <a:bevelT w="0" h="0"/>
            </a:sp3d>
          </a:bodyPr>
          <a:lstStyle/>
          <a:p>
            <a:pPr lvl="0" algn="ctr" eaLnBrk="0" hangingPunct="0">
              <a:lnSpc>
                <a:spcPct val="150000"/>
              </a:lnSpc>
              <a:defRPr/>
            </a:pPr>
            <a:r>
              <a:rPr lang="zh-CN" altLang="en-US" sz="4500" dirty="0" smtClean="0">
                <a:latin typeface="Times New Roman" pitchFamily="18" charset="0"/>
                <a:ea typeface="楷体" pitchFamily="49" charset="-122"/>
                <a:cs typeface="Times New Roman" pitchFamily="18" charset="0"/>
              </a:rPr>
              <a:t>当代国产测绘</a:t>
            </a:r>
            <a:r>
              <a:rPr lang="zh-CN" altLang="en-US" sz="4500" dirty="0">
                <a:latin typeface="Times New Roman" pitchFamily="18" charset="0"/>
                <a:ea typeface="楷体" pitchFamily="49" charset="-122"/>
                <a:cs typeface="Times New Roman" pitchFamily="18" charset="0"/>
              </a:rPr>
              <a:t>装备的技术</a:t>
            </a:r>
            <a:r>
              <a:rPr lang="zh-CN" altLang="en-US" sz="4500" dirty="0" smtClean="0">
                <a:latin typeface="Times New Roman" pitchFamily="18" charset="0"/>
                <a:ea typeface="楷体" pitchFamily="49" charset="-122"/>
                <a:cs typeface="Times New Roman" pitchFamily="18" charset="0"/>
              </a:rPr>
              <a:t>进展</a:t>
            </a:r>
            <a:endParaRPr lang="en-US" altLang="zh-CN" sz="4500" dirty="0" smtClean="0">
              <a:latin typeface="Times New Roman" pitchFamily="18" charset="0"/>
              <a:ea typeface="楷体" pitchFamily="49" charset="-122"/>
              <a:cs typeface="Times New Roman" pitchFamily="18" charset="0"/>
            </a:endParaRPr>
          </a:p>
          <a:p>
            <a:pPr lvl="0" algn="ctr" eaLnBrk="0" hangingPunct="0">
              <a:lnSpc>
                <a:spcPct val="150000"/>
              </a:lnSpc>
              <a:defRPr/>
            </a:pPr>
            <a:r>
              <a:rPr lang="zh-CN" altLang="en-US" sz="4500" dirty="0" smtClean="0">
                <a:latin typeface="Times New Roman" pitchFamily="18" charset="0"/>
                <a:ea typeface="楷体" pitchFamily="49" charset="-122"/>
                <a:cs typeface="Times New Roman" pitchFamily="18" charset="0"/>
              </a:rPr>
              <a:t>（新硬件）</a:t>
            </a:r>
            <a:endParaRPr lang="zh-CN" altLang="en-US" sz="4500" dirty="0">
              <a:latin typeface="Times New Roman" pitchFamily="18" charset="0"/>
              <a:ea typeface="楷体" pitchFamily="49" charset="-122"/>
              <a:cs typeface="Times New Roman" pitchFamily="18" charset="0"/>
            </a:endParaRPr>
          </a:p>
        </p:txBody>
      </p:sp>
      <p:sp>
        <p:nvSpPr>
          <p:cNvPr id="4" name="Rectangle 2"/>
          <p:cNvSpPr txBox="1">
            <a:spLocks noChangeArrowheads="1"/>
          </p:cNvSpPr>
          <p:nvPr/>
        </p:nvSpPr>
        <p:spPr>
          <a:xfrm>
            <a:off x="0" y="3961562"/>
            <a:ext cx="9144000" cy="770428"/>
          </a:xfrm>
          <a:prstGeom prst="rect">
            <a:avLst/>
          </a:prstGeom>
        </p:spPr>
        <p:txBody>
          <a:bodyPr vert="horz" anchor="t">
            <a:noAutofit/>
            <a:scene3d>
              <a:camera prst="orthographicFront"/>
              <a:lightRig rig="soft" dir="t"/>
            </a:scene3d>
            <a:sp3d prstMaterial="softEdge">
              <a:bevelT w="0" h="0"/>
            </a:sp3d>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zh-CN" altLang="en-US" sz="3800" i="0" u="none" strike="noStrike" kern="1200" cap="none" spc="0" normalizeH="0" baseline="0" noProof="0" dirty="0" smtClean="0">
                <a:ln>
                  <a:noFill/>
                </a:ln>
                <a:effectLst/>
                <a:uLnTx/>
                <a:uFillTx/>
                <a:latin typeface="楷体" pitchFamily="49" charset="-122"/>
                <a:ea typeface="楷体" pitchFamily="49" charset="-122"/>
                <a:cs typeface="+mj-cs"/>
              </a:rPr>
              <a:t>刘先林</a:t>
            </a:r>
            <a:endParaRPr kumimoji="0" lang="zh-CN" altLang="en-US" sz="3800" i="0" u="none" strike="noStrike" kern="1200" cap="none" spc="0" normalizeH="0" baseline="0" noProof="0" dirty="0">
              <a:ln>
                <a:noFill/>
              </a:ln>
              <a:effectLst/>
              <a:uLnTx/>
              <a:uFillTx/>
              <a:latin typeface="楷体" pitchFamily="49" charset="-122"/>
              <a:ea typeface="楷体" pitchFamily="49" charset="-122"/>
              <a:cs typeface="+mj-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472" y="311626"/>
            <a:ext cx="8064896" cy="738664"/>
          </a:xfrm>
          <a:prstGeom prst="rect">
            <a:avLst/>
          </a:prstGeom>
          <a:noFill/>
        </p:spPr>
        <p:txBody>
          <a:bodyPr wrap="square" rtlCol="0">
            <a:spAutoFit/>
          </a:bodyPr>
          <a:lstStyle/>
          <a:p>
            <a:pPr algn="ctr">
              <a:lnSpc>
                <a:spcPct val="150000"/>
              </a:lnSpc>
            </a:pPr>
            <a:r>
              <a:rPr lang="en-US" altLang="zh-CN" sz="2800" b="1" dirty="0" smtClean="0">
                <a:latin typeface="Times New Roman" pitchFamily="18" charset="0"/>
                <a:ea typeface="楷体" pitchFamily="49" charset="-122"/>
                <a:cs typeface="Times New Roman" pitchFamily="18" charset="0"/>
              </a:rPr>
              <a:t>2. </a:t>
            </a:r>
            <a:r>
              <a:rPr lang="zh-CN" altLang="en-US" sz="2800" b="1" dirty="0" smtClean="0">
                <a:latin typeface="Times New Roman" pitchFamily="18" charset="0"/>
                <a:ea typeface="楷体" pitchFamily="49" charset="-122"/>
                <a:cs typeface="Times New Roman" pitchFamily="18" charset="0"/>
              </a:rPr>
              <a:t>新时代的</a:t>
            </a:r>
            <a:r>
              <a:rPr lang="en-US" altLang="zh-CN" sz="2800" b="1" dirty="0" smtClean="0">
                <a:latin typeface="Times New Roman" pitchFamily="18" charset="0"/>
                <a:ea typeface="楷体" pitchFamily="49" charset="-122"/>
                <a:cs typeface="Times New Roman" pitchFamily="18" charset="0"/>
              </a:rPr>
              <a:t>GIS</a:t>
            </a:r>
            <a:r>
              <a:rPr lang="zh-CN" altLang="en-US" sz="2800" b="1" dirty="0">
                <a:latin typeface="Times New Roman" pitchFamily="18" charset="0"/>
                <a:ea typeface="楷体" pitchFamily="49" charset="-122"/>
                <a:cs typeface="Times New Roman" pitchFamily="18" charset="0"/>
              </a:rPr>
              <a:t>采集装备应该是</a:t>
            </a:r>
            <a:r>
              <a:rPr lang="zh-CN" altLang="en-US" sz="2800" b="1" dirty="0">
                <a:solidFill>
                  <a:srgbClr val="FF0000"/>
                </a:solidFill>
                <a:latin typeface="Times New Roman" pitchFamily="18" charset="0"/>
                <a:ea typeface="楷体" pitchFamily="49" charset="-122"/>
                <a:cs typeface="Times New Roman" pitchFamily="18" charset="0"/>
              </a:rPr>
              <a:t>一机多用</a:t>
            </a:r>
          </a:p>
        </p:txBody>
      </p:sp>
      <p:sp>
        <p:nvSpPr>
          <p:cNvPr id="5" name="TextBox 4"/>
          <p:cNvSpPr txBox="1"/>
          <p:nvPr/>
        </p:nvSpPr>
        <p:spPr>
          <a:xfrm>
            <a:off x="395536" y="1103714"/>
            <a:ext cx="8352928" cy="2631490"/>
          </a:xfrm>
          <a:prstGeom prst="rect">
            <a:avLst/>
          </a:prstGeom>
          <a:noFill/>
        </p:spPr>
        <p:txBody>
          <a:bodyPr wrap="square" rtlCol="0">
            <a:spAutoFit/>
          </a:bodyPr>
          <a:lstStyle/>
          <a:p>
            <a:pPr algn="just">
              <a:lnSpc>
                <a:spcPct val="150000"/>
              </a:lnSpc>
            </a:pPr>
            <a:r>
              <a:rPr lang="en-US" altLang="zh-CN" sz="2200" dirty="0" smtClean="0">
                <a:latin typeface="Times New Roman" pitchFamily="18" charset="0"/>
                <a:ea typeface="楷体" pitchFamily="49" charset="-122"/>
                <a:cs typeface="Times New Roman" pitchFamily="18" charset="0"/>
              </a:rPr>
              <a:t>1</a:t>
            </a:r>
            <a:r>
              <a:rPr lang="zh-CN" altLang="en-US" sz="2200" dirty="0" smtClean="0">
                <a:latin typeface="Times New Roman" pitchFamily="18" charset="0"/>
                <a:ea typeface="楷体" pitchFamily="49" charset="-122"/>
                <a:cs typeface="Times New Roman" pitchFamily="18" charset="0"/>
              </a:rPr>
              <a:t>）互联网</a:t>
            </a:r>
            <a:r>
              <a:rPr lang="en-US" altLang="zh-CN" sz="2200" dirty="0">
                <a:latin typeface="Times New Roman" pitchFamily="18" charset="0"/>
                <a:ea typeface="楷体" pitchFamily="49" charset="-122"/>
                <a:cs typeface="Times New Roman" pitchFamily="18" charset="0"/>
              </a:rPr>
              <a:t>+</a:t>
            </a:r>
            <a:r>
              <a:rPr lang="zh-CN" altLang="en-US" sz="2200" dirty="0">
                <a:latin typeface="Times New Roman" pitchFamily="18" charset="0"/>
                <a:ea typeface="楷体" pitchFamily="49" charset="-122"/>
                <a:cs typeface="Times New Roman" pitchFamily="18" charset="0"/>
              </a:rPr>
              <a:t>时代的卫星应该是</a:t>
            </a:r>
            <a:r>
              <a:rPr lang="zh-CN" altLang="en-US" sz="2200" dirty="0">
                <a:solidFill>
                  <a:srgbClr val="FF0000"/>
                </a:solidFill>
                <a:latin typeface="Times New Roman" pitchFamily="18" charset="0"/>
                <a:ea typeface="楷体" pitchFamily="49" charset="-122"/>
                <a:cs typeface="Times New Roman" pitchFamily="18" charset="0"/>
              </a:rPr>
              <a:t>一星多用</a:t>
            </a:r>
            <a:r>
              <a:rPr lang="zh-CN" altLang="en-US" sz="2200" dirty="0">
                <a:latin typeface="Times New Roman" pitchFamily="18" charset="0"/>
                <a:ea typeface="楷体" pitchFamily="49" charset="-122"/>
                <a:cs typeface="Times New Roman" pitchFamily="18" charset="0"/>
              </a:rPr>
              <a:t>，可以节省大量经费；</a:t>
            </a:r>
            <a:endParaRPr lang="en-US" altLang="zh-CN" sz="2200" dirty="0">
              <a:latin typeface="Times New Roman" pitchFamily="18" charset="0"/>
              <a:ea typeface="楷体" pitchFamily="49" charset="-122"/>
              <a:cs typeface="Times New Roman" pitchFamily="18" charset="0"/>
            </a:endParaRPr>
          </a:p>
          <a:p>
            <a:pPr algn="just">
              <a:lnSpc>
                <a:spcPct val="150000"/>
              </a:lnSpc>
            </a:pPr>
            <a:r>
              <a:rPr lang="en-US" altLang="zh-CN" sz="2200" dirty="0" smtClean="0">
                <a:latin typeface="Times New Roman" pitchFamily="18" charset="0"/>
                <a:ea typeface="楷体" pitchFamily="49" charset="-122"/>
                <a:cs typeface="Times New Roman" pitchFamily="18" charset="0"/>
              </a:rPr>
              <a:t>2</a:t>
            </a:r>
            <a:r>
              <a:rPr lang="zh-CN" altLang="en-US" sz="2200" dirty="0" smtClean="0">
                <a:latin typeface="Times New Roman" pitchFamily="18" charset="0"/>
                <a:ea typeface="楷体" pitchFamily="49" charset="-122"/>
                <a:cs typeface="Times New Roman" pitchFamily="18" charset="0"/>
              </a:rPr>
              <a:t>）集成化</a:t>
            </a:r>
            <a:r>
              <a:rPr lang="zh-CN" altLang="en-US" sz="2200" dirty="0">
                <a:latin typeface="Times New Roman" pitchFamily="18" charset="0"/>
                <a:ea typeface="楷体" pitchFamily="49" charset="-122"/>
                <a:cs typeface="Times New Roman" pitchFamily="18" charset="0"/>
              </a:rPr>
              <a:t>的移动测量机头，可以方便的放在十多种载体上进行数据采集（例如</a:t>
            </a:r>
            <a:r>
              <a:rPr lang="en-US" altLang="zh-CN" sz="2200" dirty="0">
                <a:latin typeface="Times New Roman" pitchFamily="18" charset="0"/>
                <a:ea typeface="楷体" pitchFamily="49" charset="-122"/>
                <a:cs typeface="Times New Roman" pitchFamily="18" charset="0"/>
              </a:rPr>
              <a:t>SSW</a:t>
            </a:r>
            <a:r>
              <a:rPr lang="zh-CN" altLang="en-US" sz="2200" dirty="0">
                <a:latin typeface="Times New Roman" pitchFamily="18" charset="0"/>
                <a:ea typeface="楷体" pitchFamily="49" charset="-122"/>
                <a:cs typeface="Times New Roman" pitchFamily="18" charset="0"/>
              </a:rPr>
              <a:t>系统）；</a:t>
            </a:r>
            <a:endParaRPr lang="en-US" altLang="zh-CN" sz="2200" dirty="0">
              <a:latin typeface="Times New Roman" pitchFamily="18" charset="0"/>
              <a:ea typeface="楷体" pitchFamily="49" charset="-122"/>
              <a:cs typeface="Times New Roman" pitchFamily="18" charset="0"/>
            </a:endParaRPr>
          </a:p>
          <a:p>
            <a:pPr algn="just">
              <a:lnSpc>
                <a:spcPct val="150000"/>
              </a:lnSpc>
            </a:pPr>
            <a:r>
              <a:rPr lang="en-US" altLang="zh-CN" sz="2200" dirty="0" smtClean="0">
                <a:latin typeface="Times New Roman" pitchFamily="18" charset="0"/>
                <a:ea typeface="楷体" pitchFamily="49" charset="-122"/>
                <a:cs typeface="Times New Roman" pitchFamily="18" charset="0"/>
              </a:rPr>
              <a:t>3</a:t>
            </a:r>
            <a:r>
              <a:rPr lang="zh-CN" altLang="en-US" sz="2200" dirty="0" smtClean="0">
                <a:latin typeface="Times New Roman" pitchFamily="18" charset="0"/>
                <a:ea typeface="楷体" pitchFamily="49" charset="-122"/>
                <a:cs typeface="Times New Roman" pitchFamily="18" charset="0"/>
              </a:rPr>
              <a:t>）昂贵</a:t>
            </a:r>
            <a:r>
              <a:rPr lang="zh-CN" altLang="en-US" sz="2200" dirty="0">
                <a:latin typeface="Times New Roman" pitchFamily="18" charset="0"/>
                <a:ea typeface="楷体" pitchFamily="49" charset="-122"/>
                <a:cs typeface="Times New Roman" pitchFamily="18" charset="0"/>
              </a:rPr>
              <a:t>的航空照相机应该</a:t>
            </a:r>
            <a:r>
              <a:rPr lang="zh-CN" altLang="en-US" sz="2200" dirty="0">
                <a:solidFill>
                  <a:srgbClr val="FF0000"/>
                </a:solidFill>
                <a:latin typeface="Times New Roman" pitchFamily="18" charset="0"/>
                <a:ea typeface="楷体" pitchFamily="49" charset="-122"/>
                <a:cs typeface="Times New Roman" pitchFamily="18" charset="0"/>
              </a:rPr>
              <a:t>既可以拍斜片，也可以只拍大幅下视片</a:t>
            </a:r>
            <a:r>
              <a:rPr lang="zh-CN" altLang="en-US" sz="2200" dirty="0">
                <a:latin typeface="Times New Roman" pitchFamily="18" charset="0"/>
                <a:ea typeface="楷体" pitchFamily="49" charset="-122"/>
                <a:cs typeface="Times New Roman" pitchFamily="18" charset="0"/>
              </a:rPr>
              <a:t>，既可以拍大比例尺，也可以拍小比例尺。（例如</a:t>
            </a:r>
            <a:r>
              <a:rPr lang="en-US" altLang="zh-CN" sz="2200" dirty="0">
                <a:latin typeface="Times New Roman" pitchFamily="18" charset="0"/>
                <a:ea typeface="楷体" pitchFamily="49" charset="-122"/>
                <a:cs typeface="Times New Roman" pitchFamily="18" charset="0"/>
              </a:rPr>
              <a:t>SWDC</a:t>
            </a:r>
            <a:r>
              <a:rPr lang="zh-CN" altLang="en-US" sz="2200" dirty="0">
                <a:latin typeface="Times New Roman" pitchFamily="18" charset="0"/>
                <a:ea typeface="楷体" pitchFamily="49" charset="-122"/>
                <a:cs typeface="Times New Roman" pitchFamily="18" charset="0"/>
              </a:rPr>
              <a:t>）</a:t>
            </a:r>
          </a:p>
        </p:txBody>
      </p:sp>
      <p:sp>
        <p:nvSpPr>
          <p:cNvPr id="2" name="TextBox 1"/>
          <p:cNvSpPr txBox="1"/>
          <p:nvPr/>
        </p:nvSpPr>
        <p:spPr>
          <a:xfrm>
            <a:off x="467544" y="3768010"/>
            <a:ext cx="8352928" cy="1107996"/>
          </a:xfrm>
          <a:prstGeom prst="rect">
            <a:avLst/>
          </a:prstGeom>
          <a:noFill/>
        </p:spPr>
        <p:txBody>
          <a:bodyPr wrap="square" rtlCol="0">
            <a:spAutoFit/>
          </a:bodyPr>
          <a:lstStyle/>
          <a:p>
            <a:pPr>
              <a:lnSpc>
                <a:spcPct val="150000"/>
              </a:lnSpc>
            </a:pPr>
            <a:r>
              <a:rPr lang="zh-CN" altLang="en-US" sz="2200" dirty="0" smtClean="0">
                <a:latin typeface="Times New Roman" pitchFamily="18" charset="0"/>
                <a:ea typeface="楷体" pitchFamily="49" charset="-122"/>
                <a:cs typeface="Times New Roman" pitchFamily="18" charset="0"/>
              </a:rPr>
              <a:t>        互联网</a:t>
            </a:r>
            <a:r>
              <a:rPr lang="zh-CN" altLang="en-US" sz="2200" dirty="0">
                <a:latin typeface="Times New Roman" pitchFamily="18" charset="0"/>
                <a:ea typeface="楷体" pitchFamily="49" charset="-122"/>
                <a:cs typeface="Times New Roman" pitchFamily="18" charset="0"/>
              </a:rPr>
              <a:t>时代的采集装备非常昂贵，正如柔性加工一样，应该具备柔性使用的功能，像变形金刚。</a:t>
            </a:r>
          </a:p>
        </p:txBody>
      </p:sp>
    </p:spTree>
    <p:extLst>
      <p:ext uri="{BB962C8B-B14F-4D97-AF65-F5344CB8AC3E}">
        <p14:creationId xmlns:p14="http://schemas.microsoft.com/office/powerpoint/2010/main" val="495308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2"/>
          <p:cNvSpPr>
            <a:spLocks noGrp="1"/>
          </p:cNvSpPr>
          <p:nvPr>
            <p:ph type="title"/>
          </p:nvPr>
        </p:nvSpPr>
        <p:spPr>
          <a:xfrm>
            <a:off x="0" y="247675"/>
            <a:ext cx="9144000" cy="523875"/>
          </a:xfrm>
        </p:spPr>
        <p:txBody>
          <a:bodyPr>
            <a:normAutofit/>
          </a:bodyPr>
          <a:lstStyle/>
          <a:p>
            <a:r>
              <a:rPr kumimoji="1" lang="zh-CN" altLang="en-US" sz="2800" dirty="0">
                <a:solidFill>
                  <a:schemeClr val="tx1"/>
                </a:solidFill>
                <a:latin typeface="楷体" panose="02010609060101010101" pitchFamily="49" charset="-122"/>
                <a:ea typeface="楷体" panose="02010609060101010101" pitchFamily="49" charset="-122"/>
                <a:cs typeface="Lantinghei SC Heavy"/>
              </a:rPr>
              <a:t>声、光、电、场紧耦全源融合</a:t>
            </a:r>
          </a:p>
        </p:txBody>
      </p:sp>
      <p:sp>
        <p:nvSpPr>
          <p:cNvPr id="65538" name="矩形 4"/>
          <p:cNvSpPr>
            <a:spLocks noChangeArrowheads="1"/>
          </p:cNvSpPr>
          <p:nvPr/>
        </p:nvSpPr>
        <p:spPr bwMode="auto">
          <a:xfrm>
            <a:off x="214313" y="716633"/>
            <a:ext cx="8439150" cy="81332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a:lstStyle>
            <a:lvl1pPr defTabSz="457200">
              <a:defRPr sz="2800">
                <a:solidFill>
                  <a:schemeClr val="tx1"/>
                </a:solidFill>
                <a:latin typeface="Tahoma" pitchFamily="34" charset="0"/>
              </a:defRPr>
            </a:lvl1pPr>
            <a:lvl2pPr marL="742950" indent="-285750" defTabSz="457200">
              <a:defRPr sz="2800">
                <a:solidFill>
                  <a:schemeClr val="tx1"/>
                </a:solidFill>
                <a:latin typeface="Tahoma" pitchFamily="34" charset="0"/>
              </a:defRPr>
            </a:lvl2pPr>
            <a:lvl3pPr marL="1143000" indent="-228600" defTabSz="457200">
              <a:defRPr sz="2800">
                <a:solidFill>
                  <a:schemeClr val="tx1"/>
                </a:solidFill>
                <a:latin typeface="Tahoma" pitchFamily="34" charset="0"/>
              </a:defRPr>
            </a:lvl3pPr>
            <a:lvl4pPr marL="1600200" indent="-228600" defTabSz="457200">
              <a:defRPr sz="2800">
                <a:solidFill>
                  <a:schemeClr val="tx1"/>
                </a:solidFill>
                <a:latin typeface="Tahoma" pitchFamily="34" charset="0"/>
              </a:defRPr>
            </a:lvl4pPr>
            <a:lvl5pPr marL="2057400" indent="-228600" defTabSz="457200">
              <a:defRPr sz="2800">
                <a:solidFill>
                  <a:schemeClr val="tx1"/>
                </a:solidFill>
                <a:latin typeface="Tahoma" pitchFamily="34" charset="0"/>
              </a:defRPr>
            </a:lvl5pPr>
            <a:lvl6pPr marL="2514600" indent="-228600" defTabSz="457200" eaLnBrk="0" fontAlgn="base" hangingPunct="0">
              <a:spcBef>
                <a:spcPct val="0"/>
              </a:spcBef>
              <a:spcAft>
                <a:spcPct val="0"/>
              </a:spcAft>
              <a:defRPr sz="2800">
                <a:solidFill>
                  <a:schemeClr val="tx1"/>
                </a:solidFill>
                <a:latin typeface="Tahoma" pitchFamily="34" charset="0"/>
              </a:defRPr>
            </a:lvl6pPr>
            <a:lvl7pPr marL="2971800" indent="-228600" defTabSz="457200" eaLnBrk="0" fontAlgn="base" hangingPunct="0">
              <a:spcBef>
                <a:spcPct val="0"/>
              </a:spcBef>
              <a:spcAft>
                <a:spcPct val="0"/>
              </a:spcAft>
              <a:defRPr sz="2800">
                <a:solidFill>
                  <a:schemeClr val="tx1"/>
                </a:solidFill>
                <a:latin typeface="Tahoma" pitchFamily="34" charset="0"/>
              </a:defRPr>
            </a:lvl7pPr>
            <a:lvl8pPr marL="3429000" indent="-228600" defTabSz="457200" eaLnBrk="0" fontAlgn="base" hangingPunct="0">
              <a:spcBef>
                <a:spcPct val="0"/>
              </a:spcBef>
              <a:spcAft>
                <a:spcPct val="0"/>
              </a:spcAft>
              <a:defRPr sz="2800">
                <a:solidFill>
                  <a:schemeClr val="tx1"/>
                </a:solidFill>
                <a:latin typeface="Tahoma" pitchFamily="34" charset="0"/>
              </a:defRPr>
            </a:lvl8pPr>
            <a:lvl9pPr marL="3886200" indent="-228600" defTabSz="457200" eaLnBrk="0" fontAlgn="base" hangingPunct="0">
              <a:spcBef>
                <a:spcPct val="0"/>
              </a:spcBef>
              <a:spcAft>
                <a:spcPct val="0"/>
              </a:spcAft>
              <a:defRPr sz="2800">
                <a:solidFill>
                  <a:schemeClr val="tx1"/>
                </a:solidFill>
                <a:latin typeface="Tahoma" pitchFamily="34" charset="0"/>
              </a:defRPr>
            </a:lvl9pPr>
          </a:lstStyle>
          <a:p>
            <a:pPr>
              <a:lnSpc>
                <a:spcPts val="2588"/>
              </a:lnSpc>
            </a:pPr>
            <a:r>
              <a:rPr lang="zh-CN" altLang="en-US" sz="2200" dirty="0" smtClean="0">
                <a:latin typeface="楷体" panose="02010609060101010101" pitchFamily="49" charset="-122"/>
                <a:ea typeface="楷体" panose="02010609060101010101" pitchFamily="49" charset="-122"/>
                <a:cs typeface="Lantinghei SC Heavy"/>
              </a:rPr>
              <a:t>     在</a:t>
            </a:r>
            <a:r>
              <a:rPr lang="zh-CN" altLang="en-US" sz="2200" dirty="0">
                <a:latin typeface="楷体" panose="02010609060101010101" pitchFamily="49" charset="-122"/>
                <a:ea typeface="楷体" panose="02010609060101010101" pitchFamily="49" charset="-122"/>
                <a:cs typeface="Lantinghei SC Heavy"/>
              </a:rPr>
              <a:t>观测量层面紧耦融合</a:t>
            </a:r>
            <a:r>
              <a:rPr lang="en-US" altLang="zh-CN" sz="2200" dirty="0">
                <a:latin typeface="楷体" panose="02010609060101010101" pitchFamily="49" charset="-122"/>
                <a:ea typeface="楷体" panose="02010609060101010101" pitchFamily="49" charset="-122"/>
                <a:cs typeface="Lantinghei SC Heavy"/>
              </a:rPr>
              <a:t>12</a:t>
            </a:r>
            <a:r>
              <a:rPr lang="zh-CN" altLang="en-US" sz="2200" dirty="0">
                <a:latin typeface="楷体" panose="02010609060101010101" pitchFamily="49" charset="-122"/>
                <a:ea typeface="楷体" panose="02010609060101010101" pitchFamily="49" charset="-122"/>
                <a:cs typeface="Lantinghei SC Heavy"/>
              </a:rPr>
              <a:t>种定位源的任意组合，实现高可用优于</a:t>
            </a:r>
            <a:r>
              <a:rPr lang="en-US" altLang="zh-CN" sz="2200" dirty="0">
                <a:latin typeface="楷体" panose="02010609060101010101" pitchFamily="49" charset="-122"/>
                <a:ea typeface="楷体" panose="02010609060101010101" pitchFamily="49" charset="-122"/>
                <a:cs typeface="Lantinghei SC Heavy"/>
              </a:rPr>
              <a:t>1</a:t>
            </a:r>
            <a:r>
              <a:rPr lang="zh-CN" altLang="en-US" sz="2200" dirty="0">
                <a:latin typeface="楷体" panose="02010609060101010101" pitchFamily="49" charset="-122"/>
                <a:ea typeface="楷体" panose="02010609060101010101" pitchFamily="49" charset="-122"/>
                <a:cs typeface="Lantinghei SC Heavy"/>
              </a:rPr>
              <a:t>米的定位</a:t>
            </a:r>
            <a:r>
              <a:rPr lang="zh-CN" altLang="en-US" sz="2200" dirty="0" smtClean="0">
                <a:latin typeface="楷体" panose="02010609060101010101" pitchFamily="49" charset="-122"/>
                <a:ea typeface="楷体" panose="02010609060101010101" pitchFamily="49" charset="-122"/>
                <a:cs typeface="Lantinghei SC Heavy"/>
              </a:rPr>
              <a:t>精度。</a:t>
            </a:r>
            <a:endParaRPr lang="en-US" altLang="zh-CN" sz="2200" dirty="0">
              <a:latin typeface="楷体" panose="02010609060101010101" pitchFamily="49" charset="-122"/>
              <a:ea typeface="楷体" panose="02010609060101010101" pitchFamily="49" charset="-122"/>
              <a:cs typeface="Lantinghei SC Heavy"/>
            </a:endParaRPr>
          </a:p>
        </p:txBody>
      </p:sp>
      <p:graphicFrame>
        <p:nvGraphicFramePr>
          <p:cNvPr id="2" name="表格 1"/>
          <p:cNvGraphicFramePr>
            <a:graphicFrameLocks noGrp="1"/>
          </p:cNvGraphicFramePr>
          <p:nvPr/>
        </p:nvGraphicFramePr>
        <p:xfrm>
          <a:off x="7246938" y="1396604"/>
          <a:ext cx="1624012" cy="3640932"/>
        </p:xfrm>
        <a:graphic>
          <a:graphicData uri="http://schemas.openxmlformats.org/drawingml/2006/table">
            <a:tbl>
              <a:tblPr/>
              <a:tblGrid>
                <a:gridCol w="1624012"/>
              </a:tblGrid>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ctr" defTabSz="842963"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smtClean="0">
                          <a:ln>
                            <a:noFill/>
                          </a:ln>
                          <a:solidFill>
                            <a:srgbClr val="FFFFFF"/>
                          </a:solidFill>
                          <a:effectLst/>
                          <a:latin typeface="黑体" pitchFamily="49" charset="-122"/>
                          <a:ea typeface="黑体" pitchFamily="49" charset="-122"/>
                        </a:rPr>
                        <a:t>定位源</a:t>
                      </a: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968"/>
                    </a:solidFill>
                  </a:tcPr>
                </a:tc>
              </a:tr>
              <a:tr h="509588">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运动传感器（</a:t>
                      </a: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Acc</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a:t>
                      </a: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Gyro</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a:t>
                      </a: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PDR</a:t>
                      </a:r>
                      <a:endParaRPr kumimoji="0" lang="zh-CN" altLang="en-US" sz="1000" b="0" i="0" u="none" strike="noStrike" cap="none" normalizeH="0" baseline="0" smtClean="0">
                        <a:ln>
                          <a:noFill/>
                        </a:ln>
                        <a:solidFill>
                          <a:srgbClr val="000000"/>
                        </a:solidFill>
                        <a:effectLst/>
                        <a:latin typeface="黑体" pitchFamily="49" charset="-122"/>
                        <a:ea typeface="黑体" pitchFamily="49" charset="-122"/>
                      </a:endParaRP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BLE</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a:t>
                      </a: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iBeacon</a:t>
                      </a:r>
                      <a:endParaRPr kumimoji="0" lang="zh-CN" altLang="en-US" sz="1000" b="0" i="0" u="none" strike="noStrike" cap="none" normalizeH="0" baseline="0" smtClean="0">
                        <a:ln>
                          <a:noFill/>
                        </a:ln>
                        <a:solidFill>
                          <a:srgbClr val="000000"/>
                        </a:solidFill>
                        <a:effectLst/>
                        <a:latin typeface="黑体" pitchFamily="49" charset="-122"/>
                        <a:ea typeface="黑体" pitchFamily="49" charset="-122"/>
                      </a:endParaRP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地标</a:t>
                      </a: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Wi-Fi</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指纹匹配</a:t>
                      </a: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地磁指纹匹配</a:t>
                      </a: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FFF0"/>
                    </a:solidFill>
                  </a:tcPr>
                </a:tc>
              </a:tr>
              <a:tr h="302419">
                <a:tc>
                  <a:txBody>
                    <a:bodyPr/>
                    <a:lstStyle>
                      <a:lvl1pPr>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5G</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小基站测角</a:t>
                      </a: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BLE</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天线阵列</a:t>
                      </a: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音频测距</a:t>
                      </a: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LED</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光源编码</a:t>
                      </a: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R-SfM</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相机交会</a:t>
                      </a:r>
                      <a:endParaRPr kumimoji="0" lang="en-US" altLang="zh-CN" sz="1000" b="0" i="0" u="none" strike="noStrike" cap="none" normalizeH="0" baseline="0" smtClean="0">
                        <a:ln>
                          <a:noFill/>
                        </a:ln>
                        <a:solidFill>
                          <a:srgbClr val="000000"/>
                        </a:solidFill>
                        <a:effectLst/>
                        <a:latin typeface="黑体" pitchFamily="49" charset="-122"/>
                        <a:ea typeface="黑体" pitchFamily="49" charset="-122"/>
                      </a:endParaRP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RGB-D</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相机定位</a:t>
                      </a: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257175">
                <a:tc>
                  <a:txBody>
                    <a:bodyPr/>
                    <a:lstStyle>
                      <a:lvl1pPr defTabSz="842963">
                        <a:spcBef>
                          <a:spcPct val="20000"/>
                        </a:spcBef>
                        <a:buClr>
                          <a:srgbClr val="9C001E"/>
                        </a:buClr>
                        <a:buSzPct val="150000"/>
                        <a:buFont typeface="Wingdings" pitchFamily="2" charset="2"/>
                        <a:defRPr sz="2100" b="1">
                          <a:solidFill>
                            <a:schemeClr val="tx1"/>
                          </a:solidFill>
                          <a:latin typeface="Lantinghei SC Demibold"/>
                          <a:ea typeface="Lantinghei SC Demibold"/>
                          <a:cs typeface="Lantinghei SC Demibold"/>
                        </a:defRPr>
                      </a:lvl1pPr>
                      <a:lvl2pPr marL="742950" indent="-285750" defTabSz="842963">
                        <a:spcBef>
                          <a:spcPct val="20000"/>
                        </a:spcBef>
                        <a:buClr>
                          <a:srgbClr val="51727B"/>
                        </a:buClr>
                        <a:buSzPct val="150000"/>
                        <a:buFont typeface="Wingdings" pitchFamily="2" charset="2"/>
                        <a:defRPr sz="2000" b="1">
                          <a:solidFill>
                            <a:schemeClr val="tx1"/>
                          </a:solidFill>
                          <a:latin typeface="Lantinghei SC Demibold"/>
                          <a:ea typeface="Lantinghei SC Demibold"/>
                          <a:cs typeface="Lantinghei SC Demibold"/>
                        </a:defRPr>
                      </a:lvl2pPr>
                      <a:lvl3pPr marL="11430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3pPr>
                      <a:lvl4pPr marL="1600200" indent="-228600" defTabSz="842963">
                        <a:spcBef>
                          <a:spcPct val="20000"/>
                        </a:spcBef>
                        <a:buClr>
                          <a:schemeClr val="tx1"/>
                        </a:buClr>
                        <a:buSzPct val="150000"/>
                        <a:buFont typeface="Wingdings" pitchFamily="2" charset="2"/>
                        <a:defRPr sz="1600" b="1">
                          <a:solidFill>
                            <a:schemeClr val="tx1"/>
                          </a:solidFill>
                          <a:latin typeface="Lantinghei SC Demibold"/>
                          <a:ea typeface="Lantinghei SC Demibold"/>
                          <a:cs typeface="Lantinghei SC Demibold"/>
                        </a:defRPr>
                      </a:lvl4pPr>
                      <a:lvl5pPr marL="2057400" indent="-228600" defTabSz="842963">
                        <a:spcBef>
                          <a:spcPct val="20000"/>
                        </a:spcBef>
                        <a:buClr>
                          <a:schemeClr val="tx1"/>
                        </a:buClr>
                        <a:buFont typeface="Wingdings" pitchFamily="2" charset="2"/>
                        <a:defRPr sz="1600" b="1">
                          <a:solidFill>
                            <a:schemeClr val="tx1"/>
                          </a:solidFill>
                          <a:latin typeface="Lantinghei SC Demibold"/>
                          <a:ea typeface="Lantinghei SC Demibold"/>
                          <a:cs typeface="Lantinghei SC Demibold"/>
                        </a:defRPr>
                      </a:lvl5pPr>
                      <a:lvl6pPr marL="25146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6pPr>
                      <a:lvl7pPr marL="29718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7pPr>
                      <a:lvl8pPr marL="34290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8pPr>
                      <a:lvl9pPr marL="3886200" indent="-228600" defTabSz="842963" eaLnBrk="0" fontAlgn="base" hangingPunct="0">
                        <a:spcBef>
                          <a:spcPct val="20000"/>
                        </a:spcBef>
                        <a:spcAft>
                          <a:spcPct val="0"/>
                        </a:spcAft>
                        <a:buClr>
                          <a:schemeClr val="tx1"/>
                        </a:buClr>
                        <a:buFont typeface="Wingdings" pitchFamily="2" charset="2"/>
                        <a:defRPr sz="1600" b="1">
                          <a:solidFill>
                            <a:schemeClr val="tx1"/>
                          </a:solidFill>
                          <a:latin typeface="Lantinghei SC Demibold"/>
                          <a:ea typeface="Lantinghei SC Demibold"/>
                          <a:cs typeface="Lantinghei SC Demibold"/>
                        </a:defRPr>
                      </a:lvl9pPr>
                    </a:lstStyle>
                    <a:p>
                      <a:pPr marL="0" marR="0" lvl="0" indent="0" algn="l" defTabSz="842963"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黑体" pitchFamily="49" charset="-122"/>
                          <a:ea typeface="黑体" pitchFamily="49" charset="-122"/>
                        </a:rPr>
                        <a:t>GIS</a:t>
                      </a:r>
                      <a:r>
                        <a:rPr kumimoji="0" lang="zh-CN" altLang="en-US" sz="1000" b="0" i="0" u="none" strike="noStrike" cap="none" normalizeH="0" baseline="0" smtClean="0">
                          <a:ln>
                            <a:noFill/>
                          </a:ln>
                          <a:solidFill>
                            <a:srgbClr val="000000"/>
                          </a:solidFill>
                          <a:effectLst/>
                          <a:latin typeface="黑体" pitchFamily="49" charset="-122"/>
                          <a:ea typeface="黑体" pitchFamily="49" charset="-122"/>
                        </a:rPr>
                        <a:t>语义定位</a:t>
                      </a:r>
                      <a:endParaRPr kumimoji="0" lang="en-US" altLang="zh-CN" sz="1000" b="0" i="0" u="none" strike="noStrike" cap="none" normalizeH="0" baseline="0" smtClean="0">
                        <a:ln>
                          <a:noFill/>
                        </a:ln>
                        <a:solidFill>
                          <a:srgbClr val="000000"/>
                        </a:solidFill>
                        <a:effectLst/>
                        <a:latin typeface="黑体" pitchFamily="49" charset="-122"/>
                        <a:ea typeface="黑体" pitchFamily="49" charset="-122"/>
                      </a:endParaRPr>
                    </a:p>
                  </a:txBody>
                  <a:tcPr marL="84391" marR="84391" marT="31650" marB="316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bl>
          </a:graphicData>
        </a:graphic>
      </p:graphicFrame>
      <p:sp>
        <p:nvSpPr>
          <p:cNvPr id="4" name="文本框 3"/>
          <p:cNvSpPr txBox="1">
            <a:spLocks noChangeArrowheads="1"/>
          </p:cNvSpPr>
          <p:nvPr/>
        </p:nvSpPr>
        <p:spPr bwMode="auto">
          <a:xfrm>
            <a:off x="519114" y="4663679"/>
            <a:ext cx="6423025" cy="477054"/>
          </a:xfrm>
          <a:prstGeom prst="rect">
            <a:avLst/>
          </a:prstGeom>
          <a:solidFill>
            <a:srgbClr val="0070C0">
              <a:alpha val="81175"/>
            </a:srgbClr>
          </a:solidFill>
          <a:ln w="9525">
            <a:solidFill>
              <a:srgbClr val="009973"/>
            </a:solidFill>
            <a:miter lim="800000"/>
            <a:headEnd/>
            <a:tailEnd/>
          </a:ln>
          <a:effectLst>
            <a:outerShdw blurRad="50800" dist="38100" dir="2700000" algn="tl" rotWithShape="0">
              <a:srgbClr val="808080">
                <a:alpha val="39999"/>
              </a:srgbClr>
            </a:outerShdw>
          </a:effec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kumimoji="1" lang="zh-CN" altLang="en-US" sz="2500" b="1">
                <a:solidFill>
                  <a:schemeClr val="bg1"/>
                </a:solidFill>
                <a:latin typeface="黑体" pitchFamily="49" charset="-122"/>
                <a:ea typeface="黑体" pitchFamily="49" charset="-122"/>
                <a:cs typeface="Heiti SC Light"/>
              </a:rPr>
              <a:t>支持</a:t>
            </a:r>
            <a:r>
              <a:rPr kumimoji="1" lang="en-US" altLang="zh-CN" sz="2500" b="1">
                <a:solidFill>
                  <a:schemeClr val="bg1"/>
                </a:solidFill>
                <a:latin typeface="黑体" pitchFamily="49" charset="-122"/>
                <a:ea typeface="黑体" pitchFamily="49" charset="-122"/>
                <a:cs typeface="Heiti SC Light"/>
              </a:rPr>
              <a:t>12</a:t>
            </a:r>
            <a:r>
              <a:rPr kumimoji="1" lang="zh-CN" altLang="en-US" sz="2500" b="1">
                <a:solidFill>
                  <a:schemeClr val="bg1"/>
                </a:solidFill>
                <a:latin typeface="黑体" pitchFamily="49" charset="-122"/>
                <a:ea typeface="黑体" pitchFamily="49" charset="-122"/>
                <a:cs typeface="Heiti SC Light"/>
              </a:rPr>
              <a:t>种定位源的任意组合</a:t>
            </a:r>
          </a:p>
        </p:txBody>
      </p:sp>
      <p:grpSp>
        <p:nvGrpSpPr>
          <p:cNvPr id="19491" name="组 4"/>
          <p:cNvGrpSpPr>
            <a:grpSpLocks/>
          </p:cNvGrpSpPr>
          <p:nvPr/>
        </p:nvGrpSpPr>
        <p:grpSpPr bwMode="auto">
          <a:xfrm>
            <a:off x="214313" y="1529953"/>
            <a:ext cx="6781800" cy="2967038"/>
            <a:chOff x="569913" y="2039938"/>
            <a:chExt cx="6426200" cy="3579812"/>
          </a:xfrm>
        </p:grpSpPr>
        <p:pic>
          <p:nvPicPr>
            <p:cNvPr id="19492"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3" y="2039938"/>
              <a:ext cx="642620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3" name="文本框 2"/>
            <p:cNvSpPr txBox="1">
              <a:spLocks noChangeArrowheads="1"/>
            </p:cNvSpPr>
            <p:nvPr/>
          </p:nvSpPr>
          <p:spPr bwMode="auto">
            <a:xfrm>
              <a:off x="3264272" y="2082470"/>
              <a:ext cx="612441" cy="7798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kumimoji="1" lang="zh-CN" altLang="en-US" sz="1200">
                  <a:ea typeface="宋体" pitchFamily="2" charset="-122"/>
                </a:rPr>
                <a:t>点元素</a:t>
              </a:r>
            </a:p>
            <a:p>
              <a:endParaRPr kumimoji="1" lang="zh-CN" altLang="en-US" sz="1200">
                <a:ea typeface="宋体" pitchFamily="2" charset="-122"/>
              </a:endParaRPr>
            </a:p>
            <a:p>
              <a:r>
                <a:rPr kumimoji="1" lang="zh-CN" altLang="en-US" sz="1200">
                  <a:ea typeface="宋体" pitchFamily="2" charset="-122"/>
                </a:rPr>
                <a:t>点元素</a:t>
              </a:r>
            </a:p>
          </p:txBody>
        </p:sp>
      </p:grpSp>
    </p:spTree>
    <p:extLst>
      <p:ext uri="{BB962C8B-B14F-4D97-AF65-F5344CB8AC3E}">
        <p14:creationId xmlns:p14="http://schemas.microsoft.com/office/powerpoint/2010/main" val="10847118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4251" y="1452721"/>
            <a:ext cx="7418649" cy="830997"/>
          </a:xfrm>
          <a:prstGeom prst="rect">
            <a:avLst/>
          </a:prstGeom>
          <a:noFill/>
        </p:spPr>
        <p:txBody>
          <a:bodyPr wrap="square" rtlCol="0">
            <a:spAutoFit/>
          </a:bodyPr>
          <a:lstStyle/>
          <a:p>
            <a:pPr algn="ctr">
              <a:lnSpc>
                <a:spcPct val="150000"/>
              </a:lnSpc>
            </a:pPr>
            <a:r>
              <a:rPr lang="en-US" altLang="zh-CN" sz="3200" dirty="0">
                <a:latin typeface="Times New Roman" pitchFamily="18" charset="0"/>
                <a:ea typeface="楷体" pitchFamily="49" charset="-122"/>
                <a:cs typeface="Times New Roman" pitchFamily="18" charset="0"/>
              </a:rPr>
              <a:t>2</a:t>
            </a:r>
            <a:r>
              <a:rPr lang="zh-CN" altLang="en-US" sz="3200" dirty="0" smtClean="0">
                <a:latin typeface="Times New Roman" pitchFamily="18" charset="0"/>
                <a:ea typeface="楷体" pitchFamily="49" charset="-122"/>
                <a:cs typeface="Times New Roman" pitchFamily="18" charset="0"/>
              </a:rPr>
              <a:t>）</a:t>
            </a:r>
            <a:r>
              <a:rPr lang="en-US" altLang="zh-CN" sz="3200" dirty="0" smtClean="0">
                <a:latin typeface="Times New Roman" pitchFamily="18" charset="0"/>
                <a:ea typeface="楷体" pitchFamily="49" charset="-122"/>
                <a:cs typeface="Times New Roman" pitchFamily="18" charset="0"/>
              </a:rPr>
              <a:t>Wi-Fi</a:t>
            </a:r>
            <a:r>
              <a:rPr lang="zh-CN" altLang="en-US" sz="3200" dirty="0" smtClean="0">
                <a:latin typeface="Times New Roman" pitchFamily="18" charset="0"/>
                <a:ea typeface="楷体" pitchFamily="49" charset="-122"/>
                <a:cs typeface="Times New Roman" pitchFamily="18" charset="0"/>
              </a:rPr>
              <a:t>定位</a:t>
            </a:r>
            <a:endParaRPr lang="en-US" altLang="zh-CN" sz="3200" dirty="0">
              <a:solidFill>
                <a:srgbClr val="FF0000"/>
              </a:solidFill>
              <a:latin typeface="Times New Roman" pitchFamily="18" charset="0"/>
              <a:ea typeface="楷体" pitchFamily="49" charset="-122"/>
              <a:cs typeface="Times New Roman" pitchFamily="18" charset="0"/>
            </a:endParaRPr>
          </a:p>
        </p:txBody>
      </p:sp>
      <p:sp>
        <p:nvSpPr>
          <p:cNvPr id="3" name="TextBox 2"/>
          <p:cNvSpPr txBox="1"/>
          <p:nvPr/>
        </p:nvSpPr>
        <p:spPr>
          <a:xfrm>
            <a:off x="844251" y="2283718"/>
            <a:ext cx="7418649" cy="1246495"/>
          </a:xfrm>
          <a:prstGeom prst="rect">
            <a:avLst/>
          </a:prstGeom>
          <a:noFill/>
        </p:spPr>
        <p:txBody>
          <a:bodyPr wrap="square" rtlCol="0">
            <a:spAutoFit/>
          </a:bodyPr>
          <a:lstStyle/>
          <a:p>
            <a:pPr algn="ctr">
              <a:lnSpc>
                <a:spcPct val="150000"/>
              </a:lnSpc>
            </a:pPr>
            <a:r>
              <a:rPr lang="zh-CN" altLang="en-US" sz="2600" dirty="0">
                <a:solidFill>
                  <a:srgbClr val="0000FF"/>
                </a:solidFill>
                <a:latin typeface="Times New Roman" pitchFamily="18" charset="0"/>
                <a:ea typeface="楷体" pitchFamily="49" charset="-122"/>
                <a:cs typeface="Times New Roman" pitchFamily="18" charset="0"/>
              </a:rPr>
              <a:t>皖西学院电子与信息工程</a:t>
            </a:r>
            <a:r>
              <a:rPr lang="zh-CN" altLang="en-US" sz="2600" dirty="0" smtClean="0">
                <a:solidFill>
                  <a:srgbClr val="0000FF"/>
                </a:solidFill>
                <a:latin typeface="Times New Roman" pitchFamily="18" charset="0"/>
                <a:ea typeface="楷体" pitchFamily="49" charset="-122"/>
                <a:cs typeface="Times New Roman" pitchFamily="18" charset="0"/>
              </a:rPr>
              <a:t>学院</a:t>
            </a:r>
            <a:endParaRPr lang="en-US" altLang="zh-CN" sz="26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a:solidFill>
                  <a:srgbClr val="0000FF"/>
                </a:solidFill>
                <a:latin typeface="Times New Roman" pitchFamily="18" charset="0"/>
                <a:ea typeface="楷体" pitchFamily="49" charset="-122"/>
                <a:cs typeface="Times New Roman" pitchFamily="18" charset="0"/>
                <a:hlinkClick r:id="rId2"/>
              </a:rPr>
              <a:t>http://www.wxc.edu.cn/</a:t>
            </a:r>
            <a:endParaRPr lang="en-US" altLang="zh-CN" sz="2400" dirty="0">
              <a:solidFill>
                <a:srgbClr val="0000FF"/>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410549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82043"/>
            <a:ext cx="8229600" cy="709587"/>
          </a:xfrm>
        </p:spPr>
        <p:txBody>
          <a:bodyPr lIns="68580" tIns="34290" rIns="68580" bIns="34290">
            <a:normAutofit fontScale="90000"/>
          </a:bodyPr>
          <a:lstStyle/>
          <a:p>
            <a:pPr fontAlgn="base">
              <a:lnSpc>
                <a:spcPct val="150000"/>
              </a:lnSpc>
              <a:spcAft>
                <a:spcPct val="0"/>
              </a:spcAft>
            </a:pPr>
            <a:r>
              <a:rPr lang="en-US" altLang="zh-CN" sz="3000" dirty="0" err="1">
                <a:solidFill>
                  <a:schemeClr val="tx1"/>
                </a:solidFill>
                <a:latin typeface="Times New Roman" pitchFamily="18" charset="0"/>
                <a:ea typeface="楷体" pitchFamily="49" charset="-122"/>
                <a:cs typeface="Times New Roman" pitchFamily="18" charset="0"/>
              </a:rPr>
              <a:t>wifi</a:t>
            </a:r>
            <a:r>
              <a:rPr lang="zh-CN" altLang="en-US" sz="3000" dirty="0">
                <a:solidFill>
                  <a:schemeClr val="tx1"/>
                </a:solidFill>
                <a:latin typeface="Times New Roman" pitchFamily="18" charset="0"/>
                <a:ea typeface="楷体" pitchFamily="49" charset="-122"/>
                <a:cs typeface="Times New Roman" pitchFamily="18" charset="0"/>
              </a:rPr>
              <a:t>定位原理</a:t>
            </a:r>
          </a:p>
        </p:txBody>
      </p:sp>
      <p:sp>
        <p:nvSpPr>
          <p:cNvPr id="5" name="TextBox 4"/>
          <p:cNvSpPr txBox="1"/>
          <p:nvPr/>
        </p:nvSpPr>
        <p:spPr>
          <a:xfrm>
            <a:off x="467544" y="1828364"/>
            <a:ext cx="8280920" cy="2255554"/>
          </a:xfrm>
          <a:prstGeom prst="rect">
            <a:avLst/>
          </a:prstGeom>
          <a:noFill/>
        </p:spPr>
        <p:txBody>
          <a:bodyPr wrap="square" rtlCol="0">
            <a:spAutoFit/>
          </a:bodyPr>
          <a:lstStyle/>
          <a:p>
            <a:pPr marL="0" indent="0" algn="just">
              <a:lnSpc>
                <a:spcPct val="150000"/>
              </a:lnSpc>
              <a:buNone/>
            </a:pPr>
            <a:r>
              <a:rPr lang="en-US" altLang="zh-CN" sz="2400" dirty="0">
                <a:latin typeface="华文楷体" panose="02010600040101010101" charset="-122"/>
                <a:ea typeface="华文楷体" panose="02010600040101010101" charset="-122"/>
              </a:rPr>
              <a:t> </a:t>
            </a:r>
            <a:r>
              <a:rPr lang="en-US" altLang="zh-CN" sz="2400" dirty="0" smtClean="0">
                <a:latin typeface="华文楷体" panose="02010600040101010101" charset="-122"/>
                <a:ea typeface="华文楷体" panose="02010600040101010101" charset="-122"/>
              </a:rPr>
              <a:t>        </a:t>
            </a:r>
            <a:r>
              <a:rPr lang="en-US" altLang="zh-CN" sz="2400" dirty="0" err="1" smtClean="0">
                <a:latin typeface="华文楷体" panose="02010600040101010101" charset="-122"/>
                <a:ea typeface="华文楷体" panose="02010600040101010101" charset="-122"/>
              </a:rPr>
              <a:t>wifi</a:t>
            </a:r>
            <a:r>
              <a:rPr lang="zh-CN" altLang="en-US" sz="2400" dirty="0">
                <a:latin typeface="华文楷体" panose="02010600040101010101" charset="-122"/>
                <a:ea typeface="华文楷体" panose="02010600040101010101" charset="-122"/>
              </a:rPr>
              <a:t>定位技术是基于信号指纹的，其基本原理是利用无线信号在不同位置上的空间差异性，将空间特定位置上的无线信号特征作为该位置的指纹，建立位置指纹数据库，从而通过指纹匹配方式实现对用户位置估计</a:t>
            </a:r>
            <a:r>
              <a:rPr lang="zh-CN" altLang="en-US" sz="2400" dirty="0" smtClean="0">
                <a:latin typeface="华文楷体" panose="02010600040101010101" charset="-122"/>
                <a:ea typeface="华文楷体" panose="02010600040101010101" charset="-122"/>
              </a:rPr>
              <a:t>。</a:t>
            </a:r>
            <a:endParaRPr lang="en-US" altLang="zh-CN" sz="2400" dirty="0">
              <a:latin typeface="华文楷体" panose="02010600040101010101" charset="-122"/>
              <a:ea typeface="华文楷体" panose="02010600040101010101" charset="-122"/>
            </a:endParaRPr>
          </a:p>
        </p:txBody>
      </p:sp>
    </p:spTree>
    <p:extLst>
      <p:ext uri="{BB962C8B-B14F-4D97-AF65-F5344CB8AC3E}">
        <p14:creationId xmlns:p14="http://schemas.microsoft.com/office/powerpoint/2010/main" val="6420381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627534"/>
            <a:ext cx="8424936" cy="3954737"/>
          </a:xfrm>
          <a:prstGeom prst="rect">
            <a:avLst/>
          </a:prstGeom>
          <a:noFill/>
        </p:spPr>
        <p:txBody>
          <a:bodyPr wrap="square" rtlCol="0">
            <a:spAutoFit/>
          </a:bodyPr>
          <a:lstStyle/>
          <a:p>
            <a:pPr>
              <a:lnSpc>
                <a:spcPts val="3800"/>
              </a:lnSpc>
            </a:pPr>
            <a:r>
              <a:rPr lang="zh-CN" altLang="en-US" sz="2400" dirty="0">
                <a:latin typeface="华文楷体" panose="02010600040101010101" charset="-122"/>
                <a:ea typeface="华文楷体" panose="02010600040101010101" charset="-122"/>
              </a:rPr>
              <a:t> </a:t>
            </a:r>
            <a:r>
              <a:rPr lang="en-US" altLang="zh-CN" sz="2400" dirty="0" err="1">
                <a:latin typeface="华文楷体" panose="02010600040101010101" charset="-122"/>
                <a:ea typeface="华文楷体" panose="02010600040101010101" charset="-122"/>
              </a:rPr>
              <a:t>wifi</a:t>
            </a:r>
            <a:r>
              <a:rPr lang="zh-CN" altLang="en-US" sz="2400" dirty="0">
                <a:latin typeface="华文楷体" panose="02010600040101010101" charset="-122"/>
                <a:ea typeface="华文楷体" panose="02010600040101010101" charset="-122"/>
              </a:rPr>
              <a:t>定位过程分为</a:t>
            </a:r>
            <a:r>
              <a:rPr lang="zh-CN" altLang="en-US" sz="2400" dirty="0">
                <a:solidFill>
                  <a:srgbClr val="FF0000"/>
                </a:solidFill>
                <a:latin typeface="华文楷体" panose="02010600040101010101" charset="-122"/>
                <a:ea typeface="华文楷体" panose="02010600040101010101" charset="-122"/>
              </a:rPr>
              <a:t>训练</a:t>
            </a:r>
            <a:r>
              <a:rPr lang="zh-CN" altLang="en-US" sz="2400" dirty="0">
                <a:latin typeface="华文楷体" panose="02010600040101010101" charset="-122"/>
                <a:ea typeface="华文楷体" panose="02010600040101010101" charset="-122"/>
              </a:rPr>
              <a:t>和</a:t>
            </a:r>
            <a:r>
              <a:rPr lang="zh-CN" altLang="en-US" sz="2400" dirty="0">
                <a:solidFill>
                  <a:srgbClr val="FF0000"/>
                </a:solidFill>
                <a:latin typeface="华文楷体" panose="02010600040101010101" charset="-122"/>
                <a:ea typeface="华文楷体" panose="02010600040101010101" charset="-122"/>
              </a:rPr>
              <a:t>运行</a:t>
            </a:r>
            <a:r>
              <a:rPr lang="zh-CN" altLang="en-US" sz="2400" dirty="0">
                <a:latin typeface="华文楷体" panose="02010600040101010101" charset="-122"/>
                <a:ea typeface="华文楷体" panose="02010600040101010101" charset="-122"/>
              </a:rPr>
              <a:t>两个阶段：</a:t>
            </a:r>
            <a:br>
              <a:rPr lang="zh-CN" altLang="en-US" sz="2400" dirty="0">
                <a:latin typeface="华文楷体" panose="02010600040101010101" charset="-122"/>
                <a:ea typeface="华文楷体" panose="02010600040101010101" charset="-122"/>
              </a:rPr>
            </a:br>
            <a:r>
              <a:rPr lang="zh-CN" altLang="en-US" sz="2400" dirty="0" smtClean="0">
                <a:latin typeface="华文楷体" panose="02010600040101010101" charset="-122"/>
                <a:ea typeface="华文楷体" panose="02010600040101010101" charset="-122"/>
              </a:rPr>
              <a:t>        </a:t>
            </a:r>
            <a:r>
              <a:rPr lang="zh-CN" altLang="en-US" sz="2400" dirty="0" smtClean="0">
                <a:solidFill>
                  <a:srgbClr val="FF0000"/>
                </a:solidFill>
                <a:latin typeface="华文楷体" panose="02010600040101010101" charset="-122"/>
                <a:ea typeface="华文楷体" panose="02010600040101010101" charset="-122"/>
              </a:rPr>
              <a:t>训练</a:t>
            </a:r>
            <a:r>
              <a:rPr lang="zh-CN" altLang="en-US" sz="2400" dirty="0">
                <a:solidFill>
                  <a:srgbClr val="FF0000"/>
                </a:solidFill>
                <a:latin typeface="华文楷体" panose="02010600040101010101" charset="-122"/>
                <a:ea typeface="华文楷体" panose="02010600040101010101" charset="-122"/>
              </a:rPr>
              <a:t>阶段</a:t>
            </a:r>
            <a:r>
              <a:rPr lang="zh-CN" altLang="en-US" sz="2400" dirty="0">
                <a:latin typeface="华文楷体" panose="02010600040101010101" charset="-122"/>
                <a:ea typeface="华文楷体" panose="02010600040101010101" charset="-122"/>
              </a:rPr>
              <a:t>：专业人士对定位区域进行位置采样，在每一个采样位置上收集无线信号特征，存入位置</a:t>
            </a:r>
            <a:r>
              <a:rPr lang="en-US" altLang="zh-CN" sz="2400" dirty="0">
                <a:latin typeface="华文楷体" panose="02010600040101010101" charset="-122"/>
                <a:ea typeface="华文楷体" panose="02010600040101010101" charset="-122"/>
              </a:rPr>
              <a:t>—</a:t>
            </a:r>
            <a:r>
              <a:rPr lang="zh-CN" altLang="en-US" sz="2400" dirty="0">
                <a:latin typeface="华文楷体" panose="02010600040101010101" charset="-122"/>
                <a:ea typeface="华文楷体" panose="02010600040101010101" charset="-122"/>
              </a:rPr>
              <a:t>指纹数据库。</a:t>
            </a:r>
            <a:endParaRPr lang="en-US" altLang="zh-CN" sz="2400" dirty="0" smtClean="0">
              <a:solidFill>
                <a:srgbClr val="FF0000"/>
              </a:solidFill>
              <a:latin typeface="华文楷体" panose="02010600040101010101" charset="-122"/>
              <a:ea typeface="华文楷体" panose="02010600040101010101" charset="-122"/>
            </a:endParaRPr>
          </a:p>
          <a:p>
            <a:pPr>
              <a:lnSpc>
                <a:spcPts val="3800"/>
              </a:lnSpc>
            </a:pPr>
            <a:r>
              <a:rPr lang="zh-CN" altLang="en-US" sz="2400" dirty="0" smtClean="0">
                <a:solidFill>
                  <a:srgbClr val="FF0000"/>
                </a:solidFill>
                <a:latin typeface="华文楷体" panose="02010600040101010101" charset="-122"/>
                <a:ea typeface="华文楷体" panose="02010600040101010101" charset="-122"/>
              </a:rPr>
              <a:t>        运行</a:t>
            </a:r>
            <a:r>
              <a:rPr lang="zh-CN" altLang="en-US" sz="2400" dirty="0">
                <a:solidFill>
                  <a:srgbClr val="FF0000"/>
                </a:solidFill>
                <a:latin typeface="华文楷体" panose="02010600040101010101" charset="-122"/>
                <a:ea typeface="华文楷体" panose="02010600040101010101" charset="-122"/>
              </a:rPr>
              <a:t>阶段：</a:t>
            </a:r>
            <a:r>
              <a:rPr lang="zh-CN" altLang="en-US" sz="2400" dirty="0">
                <a:latin typeface="华文楷体" panose="02010600040101010101" charset="-122"/>
                <a:ea typeface="华文楷体" panose="02010600040101010101" charset="-122"/>
              </a:rPr>
              <a:t>用户发送其所在位置的无线信号指纹到服务器，服务器根据特定算法将指纹数据库中最匹配的指纹所对应的位置作为用户的定位结果。</a:t>
            </a:r>
          </a:p>
          <a:p>
            <a:pPr>
              <a:lnSpc>
                <a:spcPts val="3800"/>
              </a:lnSpc>
            </a:pPr>
            <a:endParaRPr lang="zh-CN" altLang="en-US" sz="2400" dirty="0">
              <a:latin typeface="华文楷体" panose="02010600040101010101" charset="-122"/>
              <a:ea typeface="华文楷体" panose="02010600040101010101" charset="-122"/>
            </a:endParaRPr>
          </a:p>
          <a:p>
            <a:pPr>
              <a:lnSpc>
                <a:spcPts val="3800"/>
              </a:lnSpc>
            </a:pPr>
            <a:r>
              <a:rPr lang="en-US" altLang="zh-CN" sz="2400" b="1" dirty="0" err="1">
                <a:latin typeface="华文楷体" panose="02010600040101010101" charset="-122"/>
                <a:ea typeface="华文楷体" panose="02010600040101010101" charset="-122"/>
              </a:rPr>
              <a:t>wifi</a:t>
            </a:r>
            <a:r>
              <a:rPr lang="zh-CN" altLang="en-US" sz="2400" b="1" dirty="0">
                <a:latin typeface="华文楷体" panose="02010600040101010101" charset="-122"/>
                <a:ea typeface="华文楷体" panose="02010600040101010101" charset="-122"/>
              </a:rPr>
              <a:t>定位精度</a:t>
            </a:r>
            <a:r>
              <a:rPr lang="zh-CN" altLang="en-US" sz="2400" dirty="0">
                <a:latin typeface="华文楷体" panose="02010600040101010101" charset="-122"/>
                <a:ea typeface="华文楷体" panose="02010600040101010101" charset="-122"/>
              </a:rPr>
              <a:t>：</a:t>
            </a:r>
            <a:r>
              <a:rPr lang="zh-CN" altLang="en-US" sz="2400" dirty="0">
                <a:solidFill>
                  <a:srgbClr val="FF0000"/>
                </a:solidFill>
                <a:latin typeface="华文楷体" panose="02010600040101010101" charset="-122"/>
                <a:ea typeface="华文楷体" panose="02010600040101010101" charset="-122"/>
              </a:rPr>
              <a:t>米级</a:t>
            </a:r>
          </a:p>
        </p:txBody>
      </p:sp>
    </p:spTree>
    <p:extLst>
      <p:ext uri="{BB962C8B-B14F-4D97-AF65-F5344CB8AC3E}">
        <p14:creationId xmlns:p14="http://schemas.microsoft.com/office/powerpoint/2010/main" val="23129790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5576" y="1347614"/>
            <a:ext cx="7418649" cy="830997"/>
          </a:xfrm>
          <a:prstGeom prst="rect">
            <a:avLst/>
          </a:prstGeom>
          <a:noFill/>
        </p:spPr>
        <p:txBody>
          <a:bodyPr wrap="square" rtlCol="0">
            <a:spAutoFit/>
          </a:bodyPr>
          <a:lstStyle/>
          <a:p>
            <a:pPr algn="ctr">
              <a:lnSpc>
                <a:spcPct val="150000"/>
              </a:lnSpc>
            </a:pPr>
            <a:r>
              <a:rPr lang="en-US" altLang="zh-CN" sz="3200" dirty="0" smtClean="0">
                <a:latin typeface="Times New Roman" pitchFamily="18" charset="0"/>
                <a:ea typeface="楷体" pitchFamily="49" charset="-122"/>
                <a:cs typeface="Times New Roman" pitchFamily="18" charset="0"/>
              </a:rPr>
              <a:t>3</a:t>
            </a:r>
            <a:r>
              <a:rPr lang="zh-CN" altLang="en-US" sz="3200" dirty="0" smtClean="0">
                <a:latin typeface="Times New Roman" pitchFamily="18" charset="0"/>
                <a:ea typeface="楷体" pitchFamily="49" charset="-122"/>
                <a:cs typeface="Times New Roman" pitchFamily="18" charset="0"/>
              </a:rPr>
              <a:t>）蓝牙的定位与应用</a:t>
            </a:r>
            <a:endParaRPr lang="en-US" altLang="zh-CN" sz="3200" dirty="0" smtClean="0">
              <a:latin typeface="Times New Roman" pitchFamily="18" charset="0"/>
              <a:ea typeface="楷体" pitchFamily="49" charset="-122"/>
              <a:cs typeface="Times New Roman" pitchFamily="18" charset="0"/>
            </a:endParaRPr>
          </a:p>
        </p:txBody>
      </p:sp>
      <p:sp>
        <p:nvSpPr>
          <p:cNvPr id="3" name="TextBox 2"/>
          <p:cNvSpPr txBox="1"/>
          <p:nvPr/>
        </p:nvSpPr>
        <p:spPr>
          <a:xfrm>
            <a:off x="844251" y="2283718"/>
            <a:ext cx="7418649" cy="1246495"/>
          </a:xfrm>
          <a:prstGeom prst="rect">
            <a:avLst/>
          </a:prstGeom>
          <a:noFill/>
        </p:spPr>
        <p:txBody>
          <a:bodyPr wrap="square" rtlCol="0">
            <a:spAutoFit/>
          </a:bodyPr>
          <a:lstStyle/>
          <a:p>
            <a:pPr algn="ctr">
              <a:lnSpc>
                <a:spcPct val="150000"/>
              </a:lnSpc>
            </a:pPr>
            <a:r>
              <a:rPr lang="zh-CN" altLang="en-US" sz="2600" dirty="0">
                <a:solidFill>
                  <a:srgbClr val="0000FF"/>
                </a:solidFill>
                <a:latin typeface="Times New Roman" pitchFamily="18" charset="0"/>
                <a:ea typeface="楷体" pitchFamily="49" charset="-122"/>
                <a:cs typeface="Times New Roman" pitchFamily="18" charset="0"/>
              </a:rPr>
              <a:t>上海美迪索科电子科技有限公司</a:t>
            </a:r>
            <a:r>
              <a:rPr lang="en-US" altLang="zh-CN" sz="2400" dirty="0" smtClean="0">
                <a:solidFill>
                  <a:srgbClr val="0000FF"/>
                </a:solidFill>
                <a:latin typeface="Times New Roman" pitchFamily="18" charset="0"/>
                <a:ea typeface="楷体" pitchFamily="49" charset="-122"/>
                <a:cs typeface="Times New Roman" pitchFamily="18" charset="0"/>
                <a:hlinkClick r:id="rId2"/>
              </a:rPr>
              <a:t>http</a:t>
            </a:r>
            <a:r>
              <a:rPr lang="en-US" altLang="zh-CN" sz="2400" dirty="0">
                <a:solidFill>
                  <a:srgbClr val="0000FF"/>
                </a:solidFill>
                <a:latin typeface="Times New Roman" pitchFamily="18" charset="0"/>
                <a:ea typeface="楷体" pitchFamily="49" charset="-122"/>
                <a:cs typeface="Times New Roman" pitchFamily="18" charset="0"/>
                <a:hlinkClick r:id="rId2"/>
              </a:rPr>
              <a:t>://www.mediasoc.com/home.html</a:t>
            </a:r>
            <a:endParaRPr lang="en-US" altLang="zh-CN" sz="2400" dirty="0">
              <a:solidFill>
                <a:srgbClr val="0000FF"/>
              </a:solidFill>
              <a:latin typeface="Times New Roman" pitchFamily="18" charset="0"/>
              <a:ea typeface="楷体" pitchFamily="49" charset="-122"/>
              <a:cs typeface="Times New Roman" pitchFamily="18" charset="0"/>
            </a:endParaRPr>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63" t="4724" r="4145" b="4326"/>
          <a:stretch/>
        </p:blipFill>
        <p:spPr bwMode="auto">
          <a:xfrm>
            <a:off x="7740352" y="3758081"/>
            <a:ext cx="1403648" cy="138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2591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本框 45"/>
          <p:cNvSpPr txBox="1">
            <a:spLocks noChangeArrowheads="1"/>
          </p:cNvSpPr>
          <p:nvPr/>
        </p:nvSpPr>
        <p:spPr bwMode="auto">
          <a:xfrm>
            <a:off x="-36512" y="237877"/>
            <a:ext cx="914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Calibri" pitchFamily="34" charset="0"/>
                <a:ea typeface="宋体" pitchFamily="2" charset="-122"/>
              </a:defRPr>
            </a:lvl9pPr>
          </a:lstStyle>
          <a:p>
            <a:pPr algn="ctr" eaLnBrk="1" hangingPunct="1"/>
            <a:r>
              <a:rPr kumimoji="0" lang="zh-CN" altLang="en-US" sz="3000" noProof="1">
                <a:latin typeface="华文楷体" panose="02010600040101010101" pitchFamily="2" charset="-122"/>
                <a:ea typeface="华文楷体" panose="02010600040101010101" pitchFamily="2" charset="-122"/>
              </a:rPr>
              <a:t>系统组成</a:t>
            </a:r>
          </a:p>
        </p:txBody>
      </p:sp>
      <p:grpSp>
        <p:nvGrpSpPr>
          <p:cNvPr id="19460" name="组合 48"/>
          <p:cNvGrpSpPr>
            <a:grpSpLocks/>
          </p:cNvGrpSpPr>
          <p:nvPr/>
        </p:nvGrpSpPr>
        <p:grpSpPr bwMode="auto">
          <a:xfrm>
            <a:off x="1007096" y="1213634"/>
            <a:ext cx="7416824" cy="3446348"/>
            <a:chOff x="624519" y="1512142"/>
            <a:chExt cx="6757899" cy="4920380"/>
          </a:xfrm>
        </p:grpSpPr>
        <p:pic>
          <p:nvPicPr>
            <p:cNvPr id="19466" name="Picture 14" descr="C:\Users\mstest\Documents\Jingoal\13917487795@0986391\Image\JImg-4FBE73AA-4F51-49C3-A1A5-D7E6056F853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49" y="4622961"/>
              <a:ext cx="660595" cy="74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图片 5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597" y="1512142"/>
              <a:ext cx="4464496" cy="291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2" descr="C:\Users\mstest\Documents\Jingoal\13917487795@0986391\Image\JImg-E39F6EF8-FE3E-4D8B-990F-DA10DF050C8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332" y="2972135"/>
              <a:ext cx="411097" cy="24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2" descr="C:\Users\mstest\Documents\Jingoal\13917487795@0986391\Image\JImg-E39F6EF8-FE3E-4D8B-990F-DA10DF050C8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204" y="2713781"/>
              <a:ext cx="411097" cy="24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2" descr="C:\Users\mstest\Documents\Jingoal\13917487795@0986391\Image\JImg-E39F6EF8-FE3E-4D8B-990F-DA10DF050C8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895" y="2713781"/>
              <a:ext cx="411097" cy="24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2" descr="C:\Users\mstest\Documents\Jingoal\13917487795@0986391\Image\JImg-E39F6EF8-FE3E-4D8B-990F-DA10DF050C8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258" y="3044527"/>
              <a:ext cx="411097" cy="24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descr="http://img.redocn.com/sheji/20141225/shishangsetiaogongzuozheng_378046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500"/>
            <a:stretch/>
          </p:blipFill>
          <p:spPr bwMode="auto">
            <a:xfrm>
              <a:off x="2844797" y="3461879"/>
              <a:ext cx="620146" cy="589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473" name="图片 56" descr="https://static.dingtalk.com/media/lALO0JaTNM0CAM0CAA_512_512.png_620x10000q90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95976">
              <a:off x="3427224" y="3393517"/>
              <a:ext cx="512339" cy="43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图片 57" descr="https://static.dingtalk.com/media/lALO0JaTNM0CAM0CAA_512_512.png_620x10000q90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172204">
              <a:off x="2426634" y="3403841"/>
              <a:ext cx="481534" cy="46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Freeform 36"/>
            <p:cNvSpPr>
              <a:spLocks/>
            </p:cNvSpPr>
            <p:nvPr/>
          </p:nvSpPr>
          <p:spPr bwMode="auto">
            <a:xfrm rot="10589253">
              <a:off x="2238302" y="3030645"/>
              <a:ext cx="459073" cy="495695"/>
            </a:xfrm>
            <a:custGeom>
              <a:avLst/>
              <a:gdLst>
                <a:gd name="T0" fmla="*/ 709027 w 365760"/>
                <a:gd name="T1" fmla="*/ 1017528 h 354330"/>
                <a:gd name="T2" fmla="*/ 0 w 365760"/>
                <a:gd name="T3" fmla="*/ 0 h 354330"/>
                <a:gd name="T4" fmla="*/ 0 60000 65536"/>
                <a:gd name="T5" fmla="*/ 0 60000 65536"/>
              </a:gdLst>
              <a:ahLst/>
              <a:cxnLst>
                <a:cxn ang="T4">
                  <a:pos x="T0" y="T1"/>
                </a:cxn>
                <a:cxn ang="T5">
                  <a:pos x="T2" y="T3"/>
                </a:cxn>
              </a:cxnLst>
              <a:rect l="0" t="0" r="r" b="b"/>
              <a:pathLst>
                <a:path w="365760" h="354330">
                  <a:moveTo>
                    <a:pt x="365760" y="354330"/>
                  </a:moveTo>
                  <a:lnTo>
                    <a:pt x="0" y="0"/>
                  </a:lnTo>
                </a:path>
              </a:pathLst>
            </a:custGeom>
            <a:noFill/>
            <a:ln w="9525" cap="flat" cmpd="sng">
              <a:solidFill>
                <a:srgbClr val="008000"/>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wrap="none" lIns="68580" tIns="34290" rIns="68580" bIns="34290" anchor="ctr"/>
            <a:lstStyle/>
            <a:p>
              <a:endParaRPr lang="zh-CN" altLang="en-US"/>
            </a:p>
          </p:txBody>
        </p:sp>
        <p:sp>
          <p:nvSpPr>
            <p:cNvPr id="60" name="Freeform 36"/>
            <p:cNvSpPr>
              <a:spLocks/>
            </p:cNvSpPr>
            <p:nvPr/>
          </p:nvSpPr>
          <p:spPr bwMode="auto">
            <a:xfrm rot="10589253">
              <a:off x="1876302" y="3271511"/>
              <a:ext cx="661307" cy="378753"/>
            </a:xfrm>
            <a:custGeom>
              <a:avLst/>
              <a:gdLst>
                <a:gd name="T0" fmla="*/ 1466161 w 365760"/>
                <a:gd name="T1" fmla="*/ 593376 h 354330"/>
                <a:gd name="T2" fmla="*/ 0 w 365760"/>
                <a:gd name="T3" fmla="*/ 0 h 354330"/>
                <a:gd name="T4" fmla="*/ 0 60000 65536"/>
                <a:gd name="T5" fmla="*/ 0 60000 65536"/>
              </a:gdLst>
              <a:ahLst/>
              <a:cxnLst>
                <a:cxn ang="T4">
                  <a:pos x="T0" y="T1"/>
                </a:cxn>
                <a:cxn ang="T5">
                  <a:pos x="T2" y="T3"/>
                </a:cxn>
              </a:cxnLst>
              <a:rect l="0" t="0" r="r" b="b"/>
              <a:pathLst>
                <a:path w="365760" h="354330">
                  <a:moveTo>
                    <a:pt x="365760" y="354330"/>
                  </a:moveTo>
                  <a:lnTo>
                    <a:pt x="0" y="0"/>
                  </a:lnTo>
                </a:path>
              </a:pathLst>
            </a:custGeom>
            <a:noFill/>
            <a:ln w="9525" cap="flat" cmpd="sng">
              <a:solidFill>
                <a:srgbClr val="008000"/>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wrap="none" lIns="68580" tIns="34290" rIns="68580" bIns="34290" anchor="ctr"/>
            <a:lstStyle/>
            <a:p>
              <a:endParaRPr lang="zh-CN" altLang="en-US"/>
            </a:p>
          </p:txBody>
        </p:sp>
        <p:sp>
          <p:nvSpPr>
            <p:cNvPr id="61" name="Freeform 36"/>
            <p:cNvSpPr>
              <a:spLocks/>
            </p:cNvSpPr>
            <p:nvPr/>
          </p:nvSpPr>
          <p:spPr bwMode="auto">
            <a:xfrm rot="10203824" flipH="1">
              <a:off x="3692370" y="3039372"/>
              <a:ext cx="770514" cy="432861"/>
            </a:xfrm>
            <a:custGeom>
              <a:avLst/>
              <a:gdLst>
                <a:gd name="T0" fmla="*/ 1994765 w 365760"/>
                <a:gd name="T1" fmla="*/ 776920 h 354330"/>
                <a:gd name="T2" fmla="*/ 0 w 365760"/>
                <a:gd name="T3" fmla="*/ 0 h 354330"/>
                <a:gd name="T4" fmla="*/ 0 60000 65536"/>
                <a:gd name="T5" fmla="*/ 0 60000 65536"/>
              </a:gdLst>
              <a:ahLst/>
              <a:cxnLst>
                <a:cxn ang="T4">
                  <a:pos x="T0" y="T1"/>
                </a:cxn>
                <a:cxn ang="T5">
                  <a:pos x="T2" y="T3"/>
                </a:cxn>
              </a:cxnLst>
              <a:rect l="0" t="0" r="r" b="b"/>
              <a:pathLst>
                <a:path w="365760" h="354330">
                  <a:moveTo>
                    <a:pt x="365760" y="354330"/>
                  </a:moveTo>
                  <a:lnTo>
                    <a:pt x="0" y="0"/>
                  </a:lnTo>
                </a:path>
              </a:pathLst>
            </a:custGeom>
            <a:noFill/>
            <a:ln w="9525" cap="flat" cmpd="sng">
              <a:solidFill>
                <a:srgbClr val="008000"/>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wrap="none" lIns="68580" tIns="34290" rIns="68580" bIns="34290" anchor="ctr"/>
            <a:lstStyle/>
            <a:p>
              <a:endParaRPr lang="zh-CN" altLang="en-US"/>
            </a:p>
          </p:txBody>
        </p:sp>
        <p:sp>
          <p:nvSpPr>
            <p:cNvPr id="62" name="Freeform 36"/>
            <p:cNvSpPr>
              <a:spLocks/>
            </p:cNvSpPr>
            <p:nvPr/>
          </p:nvSpPr>
          <p:spPr bwMode="auto">
            <a:xfrm rot="10280106" flipH="1">
              <a:off x="3815732" y="3332600"/>
              <a:ext cx="964660" cy="329882"/>
            </a:xfrm>
            <a:custGeom>
              <a:avLst/>
              <a:gdLst>
                <a:gd name="T0" fmla="*/ 3123169 w 365760"/>
                <a:gd name="T1" fmla="*/ 451827 h 354330"/>
                <a:gd name="T2" fmla="*/ 0 w 365760"/>
                <a:gd name="T3" fmla="*/ 0 h 354330"/>
                <a:gd name="T4" fmla="*/ 0 60000 65536"/>
                <a:gd name="T5" fmla="*/ 0 60000 65536"/>
              </a:gdLst>
              <a:ahLst/>
              <a:cxnLst>
                <a:cxn ang="T4">
                  <a:pos x="T0" y="T1"/>
                </a:cxn>
                <a:cxn ang="T5">
                  <a:pos x="T2" y="T3"/>
                </a:cxn>
              </a:cxnLst>
              <a:rect l="0" t="0" r="r" b="b"/>
              <a:pathLst>
                <a:path w="365760" h="354330">
                  <a:moveTo>
                    <a:pt x="365760" y="354330"/>
                  </a:moveTo>
                  <a:lnTo>
                    <a:pt x="0" y="0"/>
                  </a:lnTo>
                </a:path>
              </a:pathLst>
            </a:custGeom>
            <a:noFill/>
            <a:ln w="9525" cap="flat" cmpd="sng">
              <a:solidFill>
                <a:srgbClr val="008000"/>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wrap="none" lIns="68580" tIns="34290" rIns="68580" bIns="34290" anchor="ctr"/>
            <a:lstStyle/>
            <a:p>
              <a:endParaRPr lang="zh-CN" altLang="en-US"/>
            </a:p>
          </p:txBody>
        </p:sp>
        <p:sp>
          <p:nvSpPr>
            <p:cNvPr id="63" name="Freeform 36"/>
            <p:cNvSpPr>
              <a:spLocks/>
            </p:cNvSpPr>
            <p:nvPr/>
          </p:nvSpPr>
          <p:spPr bwMode="auto">
            <a:xfrm rot="4536183" flipV="1">
              <a:off x="1525923" y="3539798"/>
              <a:ext cx="1624972" cy="823096"/>
            </a:xfrm>
            <a:custGeom>
              <a:avLst/>
              <a:gdLst>
                <a:gd name="T0" fmla="*/ 8861700 w 365760"/>
                <a:gd name="T1" fmla="*/ 2813491 h 354330"/>
                <a:gd name="T2" fmla="*/ 0 w 365760"/>
                <a:gd name="T3" fmla="*/ 0 h 354330"/>
                <a:gd name="T4" fmla="*/ 0 60000 65536"/>
                <a:gd name="T5" fmla="*/ 0 60000 65536"/>
              </a:gdLst>
              <a:ahLst/>
              <a:cxnLst>
                <a:cxn ang="T4">
                  <a:pos x="T0" y="T1"/>
                </a:cxn>
                <a:cxn ang="T5">
                  <a:pos x="T2" y="T3"/>
                </a:cxn>
              </a:cxnLst>
              <a:rect l="0" t="0" r="r" b="b"/>
              <a:pathLst>
                <a:path w="365760" h="354330">
                  <a:moveTo>
                    <a:pt x="365760" y="354330"/>
                  </a:moveTo>
                  <a:lnTo>
                    <a:pt x="0" y="0"/>
                  </a:lnTo>
                </a:path>
              </a:pathLst>
            </a:custGeom>
            <a:noFill/>
            <a:ln w="9525" cap="flat" cmpd="sng">
              <a:solidFill>
                <a:srgbClr val="70AD47"/>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wrap="none" lIns="68580" tIns="34290" rIns="68580" bIns="34290" anchor="ctr"/>
            <a:lstStyle/>
            <a:p>
              <a:endParaRPr lang="zh-CN" altLang="en-US"/>
            </a:p>
          </p:txBody>
        </p:sp>
        <p:sp>
          <p:nvSpPr>
            <p:cNvPr id="64" name="Freeform 36"/>
            <p:cNvSpPr>
              <a:spLocks/>
            </p:cNvSpPr>
            <p:nvPr/>
          </p:nvSpPr>
          <p:spPr bwMode="auto">
            <a:xfrm rot="11040519" flipV="1">
              <a:off x="1843945" y="2903230"/>
              <a:ext cx="105162" cy="223412"/>
            </a:xfrm>
            <a:custGeom>
              <a:avLst/>
              <a:gdLst>
                <a:gd name="T0" fmla="*/ 36641 w 365760"/>
                <a:gd name="T1" fmla="*/ 206667 h 354330"/>
                <a:gd name="T2" fmla="*/ 0 w 365760"/>
                <a:gd name="T3" fmla="*/ 0 h 354330"/>
                <a:gd name="T4" fmla="*/ 0 60000 65536"/>
                <a:gd name="T5" fmla="*/ 0 60000 65536"/>
              </a:gdLst>
              <a:ahLst/>
              <a:cxnLst>
                <a:cxn ang="T4">
                  <a:pos x="T0" y="T1"/>
                </a:cxn>
                <a:cxn ang="T5">
                  <a:pos x="T2" y="T3"/>
                </a:cxn>
              </a:cxnLst>
              <a:rect l="0" t="0" r="r" b="b"/>
              <a:pathLst>
                <a:path w="365760" h="354330">
                  <a:moveTo>
                    <a:pt x="365760" y="354330"/>
                  </a:moveTo>
                  <a:lnTo>
                    <a:pt x="0" y="0"/>
                  </a:lnTo>
                </a:path>
              </a:pathLst>
            </a:custGeom>
            <a:noFill/>
            <a:ln w="9525" cap="flat" cmpd="sng">
              <a:solidFill>
                <a:srgbClr val="70AD47"/>
              </a:solidFill>
              <a:prstDash val="solid"/>
              <a:round/>
              <a:headEnd type="non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wrap="none" lIns="68580" tIns="34290" rIns="68580" bIns="34290" anchor="ctr"/>
            <a:lstStyle/>
            <a:p>
              <a:endParaRPr lang="zh-CN" altLang="en-US"/>
            </a:p>
          </p:txBody>
        </p:sp>
        <p:sp>
          <p:nvSpPr>
            <p:cNvPr id="65" name="Freeform 36"/>
            <p:cNvSpPr>
              <a:spLocks/>
            </p:cNvSpPr>
            <p:nvPr/>
          </p:nvSpPr>
          <p:spPr bwMode="auto">
            <a:xfrm rot="-10559481" flipH="1" flipV="1">
              <a:off x="4741967" y="2852614"/>
              <a:ext cx="123364" cy="188504"/>
            </a:xfrm>
            <a:custGeom>
              <a:avLst/>
              <a:gdLst>
                <a:gd name="T0" fmla="*/ 50580 w 365760"/>
                <a:gd name="T1" fmla="*/ 146481 h 354330"/>
                <a:gd name="T2" fmla="*/ 0 w 365760"/>
                <a:gd name="T3" fmla="*/ 0 h 354330"/>
                <a:gd name="T4" fmla="*/ 0 60000 65536"/>
                <a:gd name="T5" fmla="*/ 0 60000 65536"/>
              </a:gdLst>
              <a:ahLst/>
              <a:cxnLst>
                <a:cxn ang="T4">
                  <a:pos x="T0" y="T1"/>
                </a:cxn>
                <a:cxn ang="T5">
                  <a:pos x="T2" y="T3"/>
                </a:cxn>
              </a:cxnLst>
              <a:rect l="0" t="0" r="r" b="b"/>
              <a:pathLst>
                <a:path w="365760" h="354330">
                  <a:moveTo>
                    <a:pt x="365760" y="354330"/>
                  </a:moveTo>
                  <a:lnTo>
                    <a:pt x="0" y="0"/>
                  </a:lnTo>
                </a:path>
              </a:pathLst>
            </a:custGeom>
            <a:noFill/>
            <a:ln w="9525" cap="flat" cmpd="sng">
              <a:solidFill>
                <a:srgbClr val="70AD47"/>
              </a:solidFill>
              <a:prstDash val="solid"/>
              <a:round/>
              <a:headEnd type="non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wrap="none" lIns="68580" tIns="34290" rIns="68580" bIns="34290" anchor="ctr"/>
            <a:lstStyle/>
            <a:p>
              <a:endParaRPr lang="zh-CN" altLang="en-US"/>
            </a:p>
          </p:txBody>
        </p:sp>
        <p:sp>
          <p:nvSpPr>
            <p:cNvPr id="66" name="Freeform 36"/>
            <p:cNvSpPr>
              <a:spLocks/>
            </p:cNvSpPr>
            <p:nvPr/>
          </p:nvSpPr>
          <p:spPr bwMode="auto">
            <a:xfrm rot="4536183">
              <a:off x="3777394" y="3147548"/>
              <a:ext cx="944264" cy="1632033"/>
            </a:xfrm>
            <a:custGeom>
              <a:avLst/>
              <a:gdLst>
                <a:gd name="T0" fmla="*/ 2993363 w 365760"/>
                <a:gd name="T1" fmla="*/ 11048817 h 354330"/>
                <a:gd name="T2" fmla="*/ 0 w 365760"/>
                <a:gd name="T3" fmla="*/ 0 h 354330"/>
                <a:gd name="T4" fmla="*/ 0 60000 65536"/>
                <a:gd name="T5" fmla="*/ 0 60000 65536"/>
              </a:gdLst>
              <a:ahLst/>
              <a:cxnLst>
                <a:cxn ang="T4">
                  <a:pos x="T0" y="T1"/>
                </a:cxn>
                <a:cxn ang="T5">
                  <a:pos x="T2" y="T3"/>
                </a:cxn>
              </a:cxnLst>
              <a:rect l="0" t="0" r="r" b="b"/>
              <a:pathLst>
                <a:path w="365760" h="354330">
                  <a:moveTo>
                    <a:pt x="365760" y="354330"/>
                  </a:moveTo>
                  <a:lnTo>
                    <a:pt x="0" y="0"/>
                  </a:lnTo>
                </a:path>
              </a:pathLst>
            </a:custGeom>
            <a:noFill/>
            <a:ln w="9525" cap="flat" cmpd="sng">
              <a:solidFill>
                <a:srgbClr val="70AD47"/>
              </a:solidFill>
              <a:prstDash val="solid"/>
              <a:round/>
              <a:headEnd type="triangle" w="med" len="med"/>
              <a:tailEnd type="non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wrap="none" lIns="68580" tIns="34290" rIns="68580" bIns="34290" anchor="ctr"/>
            <a:lstStyle/>
            <a:p>
              <a:endParaRPr lang="zh-CN" altLang="en-US"/>
            </a:p>
          </p:txBody>
        </p:sp>
        <p:pic>
          <p:nvPicPr>
            <p:cNvPr id="19483" name="Picture 16" descr="C:\Users\mstest\Documents\Jingoal\13917487795@0986391\Image\JImg-A22B31B4-E427-4795-B176-877EFAC8E341.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6531" y="4699902"/>
              <a:ext cx="974655" cy="58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18" descr="C:\Users\mstest\Documents\Jingoal\13917487795@0986391\Image\JImg-227BE149-4AB9-44C6-9DD7-272C6D8578D9.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1665" y="3821919"/>
              <a:ext cx="494255" cy="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20" descr="C:\Users\mstest\Documents\Jingoal\13917487795@0986391\Image\JImg-729BD937-2939-48A9-AF03-915E0A78DB38.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8395" y="5221607"/>
              <a:ext cx="900818" cy="65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86" name="直接连接符 69"/>
            <p:cNvCxnSpPr>
              <a:cxnSpLocks noChangeShapeType="1"/>
            </p:cNvCxnSpPr>
            <p:nvPr/>
          </p:nvCxnSpPr>
          <p:spPr bwMode="auto">
            <a:xfrm>
              <a:off x="3564877" y="5071557"/>
              <a:ext cx="507846" cy="0"/>
            </a:xfrm>
            <a:prstGeom prst="line">
              <a:avLst/>
            </a:prstGeom>
            <a:noFill/>
            <a:ln w="19050">
              <a:solidFill>
                <a:srgbClr val="7030A0"/>
              </a:solidFill>
              <a:round/>
              <a:headEnd/>
              <a:tailEnd type="triangle" w="med" len="med"/>
            </a:ln>
            <a:extLst>
              <a:ext uri="{909E8E84-426E-40DD-AFC4-6F175D3DCCD1}">
                <a14:hiddenFill xmlns:a14="http://schemas.microsoft.com/office/drawing/2010/main">
                  <a:noFill/>
                </a14:hiddenFill>
              </a:ext>
            </a:extLst>
          </p:spPr>
        </p:cxnSp>
        <p:cxnSp>
          <p:nvCxnSpPr>
            <p:cNvPr id="19487" name="直接连接符 70"/>
            <p:cNvCxnSpPr>
              <a:cxnSpLocks noChangeShapeType="1"/>
            </p:cNvCxnSpPr>
            <p:nvPr/>
          </p:nvCxnSpPr>
          <p:spPr bwMode="auto">
            <a:xfrm>
              <a:off x="5263420" y="4449640"/>
              <a:ext cx="438245" cy="0"/>
            </a:xfrm>
            <a:prstGeom prst="line">
              <a:avLst/>
            </a:prstGeom>
            <a:noFill/>
            <a:ln w="19050">
              <a:solidFill>
                <a:srgbClr val="7030A0"/>
              </a:solidFill>
              <a:round/>
              <a:headEnd/>
              <a:tailEnd type="triangle" w="med" len="med"/>
            </a:ln>
            <a:extLst>
              <a:ext uri="{909E8E84-426E-40DD-AFC4-6F175D3DCCD1}">
                <a14:hiddenFill xmlns:a14="http://schemas.microsoft.com/office/drawing/2010/main">
                  <a:noFill/>
                </a14:hiddenFill>
              </a:ext>
            </a:extLst>
          </p:spPr>
        </p:cxnSp>
        <p:cxnSp>
          <p:nvCxnSpPr>
            <p:cNvPr id="19488" name="直接连接符 71"/>
            <p:cNvCxnSpPr>
              <a:cxnSpLocks noChangeShapeType="1"/>
            </p:cNvCxnSpPr>
            <p:nvPr/>
          </p:nvCxnSpPr>
          <p:spPr bwMode="auto">
            <a:xfrm>
              <a:off x="5247602" y="5661248"/>
              <a:ext cx="393479" cy="0"/>
            </a:xfrm>
            <a:prstGeom prst="line">
              <a:avLst/>
            </a:prstGeom>
            <a:noFill/>
            <a:ln w="19050">
              <a:solidFill>
                <a:srgbClr val="7030A0"/>
              </a:solidFill>
              <a:round/>
              <a:headEnd/>
              <a:tailEnd type="triangle" w="med" len="med"/>
            </a:ln>
            <a:extLst>
              <a:ext uri="{909E8E84-426E-40DD-AFC4-6F175D3DCCD1}">
                <a14:hiddenFill xmlns:a14="http://schemas.microsoft.com/office/drawing/2010/main">
                  <a:noFill/>
                </a14:hiddenFill>
              </a:ext>
            </a:extLst>
          </p:spPr>
        </p:cxnSp>
        <p:cxnSp>
          <p:nvCxnSpPr>
            <p:cNvPr id="19489" name="直接连接符 72"/>
            <p:cNvCxnSpPr>
              <a:cxnSpLocks noChangeShapeType="1"/>
            </p:cNvCxnSpPr>
            <p:nvPr/>
          </p:nvCxnSpPr>
          <p:spPr bwMode="auto">
            <a:xfrm flipH="1">
              <a:off x="5247602" y="4445457"/>
              <a:ext cx="15818" cy="1215791"/>
            </a:xfrm>
            <a:prstGeom prst="line">
              <a:avLst/>
            </a:prstGeom>
            <a:noFill/>
            <a:ln w="19050">
              <a:solidFill>
                <a:srgbClr val="7030A0"/>
              </a:solidFill>
              <a:round/>
              <a:headEnd/>
              <a:tailEnd/>
            </a:ln>
            <a:extLst>
              <a:ext uri="{909E8E84-426E-40DD-AFC4-6F175D3DCCD1}">
                <a14:hiddenFill xmlns:a14="http://schemas.microsoft.com/office/drawing/2010/main">
                  <a:noFill/>
                </a14:hiddenFill>
              </a:ext>
            </a:extLst>
          </p:spPr>
        </p:cxnSp>
        <p:cxnSp>
          <p:nvCxnSpPr>
            <p:cNvPr id="19490" name="直接连接符 73"/>
            <p:cNvCxnSpPr>
              <a:cxnSpLocks noChangeShapeType="1"/>
            </p:cNvCxnSpPr>
            <p:nvPr/>
          </p:nvCxnSpPr>
          <p:spPr bwMode="auto">
            <a:xfrm>
              <a:off x="4871334" y="5071557"/>
              <a:ext cx="378661" cy="0"/>
            </a:xfrm>
            <a:prstGeom prst="line">
              <a:avLst/>
            </a:prstGeom>
            <a:noFill/>
            <a:ln w="19050">
              <a:solidFill>
                <a:srgbClr val="7030A0"/>
              </a:solidFill>
              <a:round/>
              <a:headEnd/>
              <a:tailEnd/>
            </a:ln>
            <a:extLst>
              <a:ext uri="{909E8E84-426E-40DD-AFC4-6F175D3DCCD1}">
                <a14:hiddenFill xmlns:a14="http://schemas.microsoft.com/office/drawing/2010/main">
                  <a:noFill/>
                </a14:hiddenFill>
              </a:ext>
            </a:extLst>
          </p:spPr>
        </p:cxnSp>
        <p:sp>
          <p:nvSpPr>
            <p:cNvPr id="19491" name="文本框 74"/>
            <p:cNvSpPr txBox="1">
              <a:spLocks noChangeArrowheads="1"/>
            </p:cNvSpPr>
            <p:nvPr/>
          </p:nvSpPr>
          <p:spPr bwMode="auto">
            <a:xfrm>
              <a:off x="2712641" y="4052105"/>
              <a:ext cx="1084292" cy="4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600" dirty="0">
                  <a:latin typeface="微软雅黑" pitchFamily="34" charset="-122"/>
                  <a:ea typeface="微软雅黑" pitchFamily="34" charset="-122"/>
                </a:rPr>
                <a:t>定位标签</a:t>
              </a:r>
            </a:p>
          </p:txBody>
        </p:sp>
        <p:sp>
          <p:nvSpPr>
            <p:cNvPr id="19492" name="文本框 75"/>
            <p:cNvSpPr txBox="1">
              <a:spLocks noChangeArrowheads="1"/>
            </p:cNvSpPr>
            <p:nvPr/>
          </p:nvSpPr>
          <p:spPr bwMode="auto">
            <a:xfrm>
              <a:off x="1868212" y="5507264"/>
              <a:ext cx="2390348" cy="4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600" dirty="0">
                  <a:latin typeface="微软雅黑" pitchFamily="34" charset="-122"/>
                  <a:ea typeface="微软雅黑" pitchFamily="34" charset="-122"/>
                </a:rPr>
                <a:t>定位与地图引擎服务器</a:t>
              </a:r>
            </a:p>
          </p:txBody>
        </p:sp>
        <p:sp>
          <p:nvSpPr>
            <p:cNvPr id="19493" name="文本框 76"/>
            <p:cNvSpPr txBox="1">
              <a:spLocks noChangeArrowheads="1"/>
            </p:cNvSpPr>
            <p:nvPr/>
          </p:nvSpPr>
          <p:spPr bwMode="auto">
            <a:xfrm>
              <a:off x="3958464" y="5537940"/>
              <a:ext cx="1303132" cy="4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600" dirty="0">
                  <a:latin typeface="微软雅黑" pitchFamily="34" charset="-122"/>
                  <a:ea typeface="微软雅黑" pitchFamily="34" charset="-122"/>
                </a:rPr>
                <a:t>云端或本地</a:t>
              </a:r>
            </a:p>
          </p:txBody>
        </p:sp>
        <p:sp>
          <p:nvSpPr>
            <p:cNvPr id="19494" name="文本框 77"/>
            <p:cNvSpPr txBox="1">
              <a:spLocks noChangeArrowheads="1"/>
            </p:cNvSpPr>
            <p:nvPr/>
          </p:nvSpPr>
          <p:spPr bwMode="auto">
            <a:xfrm>
              <a:off x="5578803" y="4747012"/>
              <a:ext cx="1747723" cy="4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600" dirty="0">
                  <a:latin typeface="微软雅黑" pitchFamily="34" charset="-122"/>
                  <a:ea typeface="微软雅黑" pitchFamily="34" charset="-122"/>
                </a:rPr>
                <a:t>移动客户端</a:t>
              </a:r>
            </a:p>
          </p:txBody>
        </p:sp>
        <p:sp>
          <p:nvSpPr>
            <p:cNvPr id="19495" name="文本框 78"/>
            <p:cNvSpPr txBox="1">
              <a:spLocks noChangeArrowheads="1"/>
            </p:cNvSpPr>
            <p:nvPr/>
          </p:nvSpPr>
          <p:spPr bwMode="auto">
            <a:xfrm>
              <a:off x="5634695" y="5949166"/>
              <a:ext cx="1747723" cy="4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Calibri" pitchFamily="34" charset="0"/>
                  <a:ea typeface="宋体" pitchFamily="2" charset="-122"/>
                </a:defRPr>
              </a:lvl9pPr>
            </a:lstStyle>
            <a:p>
              <a:r>
                <a:rPr kumimoji="0" lang="en-US" altLang="zh-CN" sz="1600" dirty="0">
                  <a:latin typeface="微软雅黑" pitchFamily="34" charset="-122"/>
                  <a:ea typeface="微软雅黑" pitchFamily="34" charset="-122"/>
                </a:rPr>
                <a:t>PC</a:t>
              </a:r>
              <a:r>
                <a:rPr kumimoji="0" lang="zh-CN" altLang="en-US" sz="1600" dirty="0">
                  <a:latin typeface="微软雅黑" pitchFamily="34" charset="-122"/>
                  <a:ea typeface="微软雅黑" pitchFamily="34" charset="-122"/>
                </a:rPr>
                <a:t>客户端</a:t>
              </a:r>
            </a:p>
          </p:txBody>
        </p:sp>
        <p:sp>
          <p:nvSpPr>
            <p:cNvPr id="19496" name="文本框 79"/>
            <p:cNvSpPr txBox="1">
              <a:spLocks noChangeArrowheads="1"/>
            </p:cNvSpPr>
            <p:nvPr/>
          </p:nvSpPr>
          <p:spPr bwMode="auto">
            <a:xfrm>
              <a:off x="5094647" y="2731491"/>
              <a:ext cx="1172390" cy="4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600" dirty="0">
                  <a:latin typeface="微软雅黑" pitchFamily="34" charset="-122"/>
                  <a:ea typeface="微软雅黑" pitchFamily="34" charset="-122"/>
                </a:rPr>
                <a:t>蓝牙网关</a:t>
              </a:r>
            </a:p>
          </p:txBody>
        </p:sp>
        <p:sp>
          <p:nvSpPr>
            <p:cNvPr id="19497" name="文本框 80"/>
            <p:cNvSpPr txBox="1">
              <a:spLocks noChangeArrowheads="1"/>
            </p:cNvSpPr>
            <p:nvPr/>
          </p:nvSpPr>
          <p:spPr bwMode="auto">
            <a:xfrm>
              <a:off x="624519" y="2556554"/>
              <a:ext cx="1172391" cy="4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600" dirty="0">
                  <a:latin typeface="微软雅黑" pitchFamily="34" charset="-122"/>
                  <a:ea typeface="微软雅黑" pitchFamily="34" charset="-122"/>
                </a:rPr>
                <a:t>蓝牙网关</a:t>
              </a:r>
            </a:p>
          </p:txBody>
        </p:sp>
      </p:grpSp>
      <p:sp>
        <p:nvSpPr>
          <p:cNvPr id="125" name="矩形 124"/>
          <p:cNvSpPr/>
          <p:nvPr/>
        </p:nvSpPr>
        <p:spPr>
          <a:xfrm>
            <a:off x="654309" y="968823"/>
            <a:ext cx="7841619" cy="3907183"/>
          </a:xfrm>
          <a:prstGeom prst="rect">
            <a:avLst/>
          </a:prstGeom>
          <a:no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a:p>
        </p:txBody>
      </p:sp>
    </p:spTree>
    <p:extLst>
      <p:ext uri="{BB962C8B-B14F-4D97-AF65-F5344CB8AC3E}">
        <p14:creationId xmlns:p14="http://schemas.microsoft.com/office/powerpoint/2010/main" val="1863047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3568" y="555526"/>
            <a:ext cx="7776864" cy="616579"/>
          </a:xfrm>
          <a:prstGeom prst="rect">
            <a:avLst/>
          </a:prstGeom>
          <a:noFill/>
        </p:spPr>
        <p:txBody>
          <a:bodyPr wrap="square" rtlCol="0">
            <a:spAutoFit/>
          </a:bodyPr>
          <a:lstStyle/>
          <a:p>
            <a:pPr algn="ctr">
              <a:lnSpc>
                <a:spcPct val="150000"/>
              </a:lnSpc>
            </a:pPr>
            <a:r>
              <a:rPr lang="zh-CN" altLang="en-US" sz="2600" dirty="0" smtClean="0">
                <a:latin typeface="Times New Roman" pitchFamily="18" charset="0"/>
                <a:ea typeface="楷体" pitchFamily="49" charset="-122"/>
                <a:cs typeface="Times New Roman" pitchFamily="18" charset="0"/>
              </a:rPr>
              <a:t>系统关键技术</a:t>
            </a:r>
            <a:endParaRPr lang="en-US" altLang="zh-CN" sz="2600" dirty="0">
              <a:latin typeface="Times New Roman" pitchFamily="18" charset="0"/>
              <a:ea typeface="楷体" pitchFamily="49" charset="-122"/>
              <a:cs typeface="Times New Roman" pitchFamily="18" charset="0"/>
            </a:endParaRPr>
          </a:p>
        </p:txBody>
      </p:sp>
      <p:sp>
        <p:nvSpPr>
          <p:cNvPr id="3" name="TextBox 2"/>
          <p:cNvSpPr txBox="1"/>
          <p:nvPr/>
        </p:nvSpPr>
        <p:spPr>
          <a:xfrm>
            <a:off x="179512" y="1596444"/>
            <a:ext cx="8640960" cy="2631490"/>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200" dirty="0" smtClean="0">
                <a:latin typeface="Times New Roman" pitchFamily="18" charset="0"/>
                <a:ea typeface="楷体" pitchFamily="49" charset="-122"/>
                <a:cs typeface="Times New Roman" pitchFamily="18" charset="0"/>
              </a:rPr>
              <a:t>采用</a:t>
            </a:r>
            <a:r>
              <a:rPr lang="zh-CN" altLang="en-US" sz="2200" dirty="0">
                <a:latin typeface="Times New Roman" pitchFamily="18" charset="0"/>
                <a:ea typeface="楷体" pitchFamily="49" charset="-122"/>
                <a:cs typeface="Times New Roman" pitchFamily="18" charset="0"/>
              </a:rPr>
              <a:t>蓝牙和惯导双</a:t>
            </a:r>
            <a:r>
              <a:rPr lang="zh-CN" altLang="en-US" sz="2200" dirty="0" smtClean="0">
                <a:latin typeface="Times New Roman" pitchFamily="18" charset="0"/>
                <a:ea typeface="楷体" pitchFamily="49" charset="-122"/>
                <a:cs typeface="Times New Roman" pitchFamily="18" charset="0"/>
              </a:rPr>
              <a:t>传感器； </a:t>
            </a:r>
            <a:endParaRPr lang="en-US" altLang="zh-CN" sz="2200" dirty="0">
              <a:latin typeface="Times New Roman" pitchFamily="18" charset="0"/>
              <a:ea typeface="楷体" pitchFamily="49" charset="-122"/>
              <a:cs typeface="Times New Roman" pitchFamily="18" charset="0"/>
            </a:endParaRPr>
          </a:p>
          <a:p>
            <a:pPr marL="342900" indent="-342900">
              <a:lnSpc>
                <a:spcPct val="150000"/>
              </a:lnSpc>
              <a:buFont typeface="Wingdings" panose="05000000000000000000" pitchFamily="2" charset="2"/>
              <a:buChar char="l"/>
            </a:pPr>
            <a:r>
              <a:rPr lang="zh-CN" altLang="en-US" sz="2200" dirty="0" smtClean="0">
                <a:latin typeface="Times New Roman" pitchFamily="18" charset="0"/>
                <a:ea typeface="楷体" pitchFamily="49" charset="-122"/>
                <a:cs typeface="Times New Roman" pitchFamily="18" charset="0"/>
              </a:rPr>
              <a:t>采用基于惯性传感器的行人航位推算算法和行人运动模式识别算法</a:t>
            </a:r>
            <a:r>
              <a:rPr lang="zh-CN" altLang="en-US" sz="2200" dirty="0">
                <a:latin typeface="Times New Roman" pitchFamily="18" charset="0"/>
                <a:ea typeface="楷体" pitchFamily="49" charset="-122"/>
                <a:cs typeface="Times New Roman" pitchFamily="18" charset="0"/>
              </a:rPr>
              <a:t>；</a:t>
            </a:r>
            <a:endParaRPr lang="en-US" altLang="zh-CN" sz="2200" dirty="0" smtClean="0">
              <a:latin typeface="Times New Roman" pitchFamily="18" charset="0"/>
              <a:ea typeface="楷体" pitchFamily="49" charset="-122"/>
              <a:cs typeface="Times New Roman" pitchFamily="18" charset="0"/>
            </a:endParaRPr>
          </a:p>
          <a:p>
            <a:pPr marL="342900" indent="-342900">
              <a:lnSpc>
                <a:spcPct val="150000"/>
              </a:lnSpc>
              <a:buFont typeface="Wingdings" panose="05000000000000000000" pitchFamily="2" charset="2"/>
              <a:buChar char="l"/>
            </a:pPr>
            <a:r>
              <a:rPr lang="zh-CN" altLang="en-US" sz="2200" dirty="0">
                <a:latin typeface="Times New Roman" pitchFamily="18" charset="0"/>
                <a:ea typeface="楷体" pitchFamily="49" charset="-122"/>
                <a:cs typeface="Times New Roman" pitchFamily="18" charset="0"/>
              </a:rPr>
              <a:t>定位精度平均误差小于</a:t>
            </a:r>
            <a:r>
              <a:rPr lang="en-US" altLang="zh-CN" sz="2200" dirty="0">
                <a:latin typeface="Times New Roman" pitchFamily="18" charset="0"/>
                <a:ea typeface="楷体" pitchFamily="49" charset="-122"/>
                <a:cs typeface="Times New Roman" pitchFamily="18" charset="0"/>
              </a:rPr>
              <a:t>2m</a:t>
            </a:r>
            <a:r>
              <a:rPr lang="zh-CN" altLang="en-US" sz="2200" dirty="0">
                <a:latin typeface="Times New Roman" pitchFamily="18" charset="0"/>
                <a:ea typeface="楷体" pitchFamily="49" charset="-122"/>
                <a:cs typeface="Times New Roman" pitchFamily="18" charset="0"/>
              </a:rPr>
              <a:t>，实时定位相应时间小于</a:t>
            </a:r>
            <a:r>
              <a:rPr lang="en-US" altLang="zh-CN" sz="2200" dirty="0">
                <a:latin typeface="Times New Roman" pitchFamily="18" charset="0"/>
                <a:ea typeface="楷体" pitchFamily="49" charset="-122"/>
                <a:cs typeface="Times New Roman" pitchFamily="18" charset="0"/>
              </a:rPr>
              <a:t>1s</a:t>
            </a:r>
            <a:r>
              <a:rPr lang="zh-CN" altLang="en-US" sz="2200" dirty="0">
                <a:latin typeface="Times New Roman" pitchFamily="18" charset="0"/>
                <a:ea typeface="楷体" pitchFamily="49" charset="-122"/>
                <a:cs typeface="Times New Roman" pitchFamily="18" charset="0"/>
              </a:rPr>
              <a:t>；</a:t>
            </a:r>
            <a:endParaRPr lang="en-US" altLang="zh-CN" sz="2200" dirty="0">
              <a:latin typeface="Times New Roman" pitchFamily="18" charset="0"/>
              <a:ea typeface="楷体" pitchFamily="49" charset="-122"/>
              <a:cs typeface="Times New Roman" pitchFamily="18" charset="0"/>
            </a:endParaRPr>
          </a:p>
          <a:p>
            <a:pPr marL="342900" indent="-342900">
              <a:lnSpc>
                <a:spcPct val="150000"/>
              </a:lnSpc>
              <a:buFont typeface="Wingdings" panose="05000000000000000000" pitchFamily="2" charset="2"/>
              <a:buChar char="l"/>
            </a:pPr>
            <a:r>
              <a:rPr lang="zh-CN" altLang="en-US" sz="2200" dirty="0">
                <a:latin typeface="Times New Roman" pitchFamily="18" charset="0"/>
                <a:ea typeface="楷体" pitchFamily="49" charset="-122"/>
                <a:cs typeface="Times New Roman" pitchFamily="18" charset="0"/>
              </a:rPr>
              <a:t>蓝牙网关</a:t>
            </a:r>
            <a:r>
              <a:rPr lang="zh-CN" altLang="en-US" sz="2200" noProof="1">
                <a:latin typeface="Times New Roman" pitchFamily="18" charset="0"/>
                <a:ea typeface="楷体" pitchFamily="49" charset="-122"/>
                <a:cs typeface="Times New Roman" pitchFamily="18" charset="0"/>
              </a:rPr>
              <a:t>低功耗，电池可用</a:t>
            </a:r>
            <a:r>
              <a:rPr lang="en-US" altLang="zh-CN" sz="2200" noProof="1">
                <a:latin typeface="Times New Roman" pitchFamily="18" charset="0"/>
                <a:ea typeface="楷体" pitchFamily="49" charset="-122"/>
                <a:cs typeface="Times New Roman" pitchFamily="18" charset="0"/>
              </a:rPr>
              <a:t>5</a:t>
            </a:r>
            <a:r>
              <a:rPr lang="zh-CN" altLang="en-US" sz="2200" noProof="1" smtClean="0">
                <a:latin typeface="Times New Roman" pitchFamily="18" charset="0"/>
                <a:ea typeface="楷体" pitchFamily="49" charset="-122"/>
                <a:cs typeface="Times New Roman" pitchFamily="18" charset="0"/>
              </a:rPr>
              <a:t>年；</a:t>
            </a:r>
            <a:endParaRPr lang="en-US" altLang="zh-CN" sz="2200" noProof="1" smtClean="0">
              <a:latin typeface="Times New Roman" pitchFamily="18" charset="0"/>
              <a:ea typeface="楷体" pitchFamily="49" charset="-122"/>
              <a:cs typeface="Times New Roman" pitchFamily="18" charset="0"/>
            </a:endParaRPr>
          </a:p>
          <a:p>
            <a:pPr marL="342900" indent="-342900">
              <a:lnSpc>
                <a:spcPct val="150000"/>
              </a:lnSpc>
              <a:buFont typeface="Wingdings" panose="05000000000000000000" pitchFamily="2" charset="2"/>
              <a:buChar char="l"/>
            </a:pPr>
            <a:r>
              <a:rPr lang="zh-CN" altLang="en-US" sz="2200" noProof="1" smtClean="0">
                <a:latin typeface="Times New Roman" pitchFamily="18" charset="0"/>
                <a:ea typeface="楷体" pitchFamily="49" charset="-122"/>
                <a:cs typeface="Times New Roman" pitchFamily="18" charset="0"/>
              </a:rPr>
              <a:t>无需标签，手机即可实现定位。</a:t>
            </a:r>
            <a:endParaRPr lang="en-US" altLang="zh-CN" sz="22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665110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99592" y="1884769"/>
            <a:ext cx="7418649" cy="830997"/>
          </a:xfrm>
          <a:prstGeom prst="rect">
            <a:avLst/>
          </a:prstGeom>
          <a:noFill/>
        </p:spPr>
        <p:txBody>
          <a:bodyPr wrap="square" rtlCol="0">
            <a:spAutoFit/>
          </a:bodyPr>
          <a:lstStyle/>
          <a:p>
            <a:pPr algn="ctr">
              <a:lnSpc>
                <a:spcPct val="150000"/>
              </a:lnSpc>
            </a:pPr>
            <a:r>
              <a:rPr lang="en-US" altLang="zh-CN" sz="3200" dirty="0" smtClean="0">
                <a:latin typeface="Times New Roman" pitchFamily="18" charset="0"/>
                <a:ea typeface="楷体" pitchFamily="49" charset="-122"/>
                <a:cs typeface="Times New Roman" pitchFamily="18" charset="0"/>
              </a:rPr>
              <a:t>4</a:t>
            </a:r>
            <a:r>
              <a:rPr lang="zh-CN" altLang="en-US" sz="3200" dirty="0" smtClean="0">
                <a:latin typeface="Times New Roman" pitchFamily="18" charset="0"/>
                <a:ea typeface="楷体" pitchFamily="49" charset="-122"/>
                <a:cs typeface="Times New Roman" pitchFamily="18" charset="0"/>
              </a:rPr>
              <a:t>）超宽带脉冲</a:t>
            </a:r>
            <a:endParaRPr lang="en-US" altLang="zh-CN" sz="3200"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944857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6" y="1293292"/>
            <a:ext cx="8352928" cy="3438698"/>
          </a:xfrm>
          <a:prstGeom prst="rect">
            <a:avLst/>
          </a:prstGeom>
          <a:noFill/>
        </p:spPr>
        <p:txBody>
          <a:bodyPr wrap="square" rtlCol="0">
            <a:spAutoFit/>
          </a:bodyPr>
          <a:lstStyle/>
          <a:p>
            <a:pPr algn="just">
              <a:lnSpc>
                <a:spcPts val="3800"/>
              </a:lnSpc>
            </a:pPr>
            <a:r>
              <a:rPr lang="en-US" altLang="zh-CN" sz="2000" dirty="0" smtClean="0">
                <a:latin typeface="Times New Roman" pitchFamily="18" charset="0"/>
                <a:ea typeface="楷体" pitchFamily="49" charset="-122"/>
                <a:cs typeface="Times New Roman" pitchFamily="18" charset="0"/>
              </a:rPr>
              <a:t>        </a:t>
            </a:r>
            <a:r>
              <a:rPr lang="zh-CN" altLang="zh-CN" sz="2000" dirty="0" smtClean="0">
                <a:latin typeface="Times New Roman" pitchFamily="18" charset="0"/>
                <a:ea typeface="楷体" pitchFamily="49" charset="-122"/>
                <a:cs typeface="Times New Roman" pitchFamily="18" charset="0"/>
              </a:rPr>
              <a:t>超</a:t>
            </a:r>
            <a:r>
              <a:rPr lang="zh-CN" altLang="zh-CN" sz="2000" dirty="0">
                <a:latin typeface="Times New Roman" pitchFamily="18" charset="0"/>
                <a:ea typeface="楷体" pitchFamily="49" charset="-122"/>
                <a:cs typeface="Times New Roman" pitchFamily="18" charset="0"/>
              </a:rPr>
              <a:t>宽带技术是一种全新的、与传统通信技术有极大差异的通信新技术。它不需要使用传统通信体制中的载波，而是通过发送和接收具有纳秒或纳秒级以下的极窄脉冲来传输数据，从而具有</a:t>
            </a:r>
            <a:r>
              <a:rPr lang="en-US" altLang="zh-CN" sz="2000" dirty="0">
                <a:latin typeface="Times New Roman" pitchFamily="18" charset="0"/>
                <a:ea typeface="楷体" pitchFamily="49" charset="-122"/>
                <a:cs typeface="Times New Roman" pitchFamily="18" charset="0"/>
              </a:rPr>
              <a:t>GHz</a:t>
            </a:r>
            <a:r>
              <a:rPr lang="zh-CN" altLang="zh-CN" sz="2000" dirty="0">
                <a:latin typeface="Times New Roman" pitchFamily="18" charset="0"/>
                <a:ea typeface="楷体" pitchFamily="49" charset="-122"/>
                <a:cs typeface="Times New Roman" pitchFamily="18" charset="0"/>
              </a:rPr>
              <a:t>量级的带宽</a:t>
            </a:r>
            <a:r>
              <a:rPr lang="zh-CN" altLang="zh-CN" sz="2000" dirty="0" smtClean="0">
                <a:latin typeface="Times New Roman" pitchFamily="18" charset="0"/>
                <a:ea typeface="楷体" pitchFamily="49" charset="-122"/>
                <a:cs typeface="Times New Roman" pitchFamily="18" charset="0"/>
              </a:rPr>
              <a:t>。</a:t>
            </a:r>
            <a:endParaRPr lang="en-US" altLang="zh-CN" sz="2000" dirty="0" smtClean="0">
              <a:latin typeface="Times New Roman" pitchFamily="18" charset="0"/>
              <a:ea typeface="楷体" pitchFamily="49" charset="-122"/>
              <a:cs typeface="Times New Roman" pitchFamily="18" charset="0"/>
            </a:endParaRPr>
          </a:p>
          <a:p>
            <a:pPr algn="just">
              <a:lnSpc>
                <a:spcPts val="3800"/>
              </a:lnSpc>
            </a:pPr>
            <a:r>
              <a:rPr lang="en-US" altLang="zh-CN" sz="2000" dirty="0" smtClean="0">
                <a:latin typeface="Times New Roman" pitchFamily="18" charset="0"/>
                <a:ea typeface="楷体" pitchFamily="49" charset="-122"/>
                <a:cs typeface="Times New Roman" pitchFamily="18" charset="0"/>
              </a:rPr>
              <a:t>        </a:t>
            </a:r>
            <a:r>
              <a:rPr lang="zh-CN" altLang="zh-CN" sz="2000" dirty="0" smtClean="0">
                <a:latin typeface="Times New Roman" pitchFamily="18" charset="0"/>
                <a:ea typeface="楷体" pitchFamily="49" charset="-122"/>
                <a:cs typeface="Times New Roman" pitchFamily="18" charset="0"/>
              </a:rPr>
              <a:t>超</a:t>
            </a:r>
            <a:r>
              <a:rPr lang="zh-CN" altLang="zh-CN" sz="2000" dirty="0">
                <a:latin typeface="Times New Roman" pitchFamily="18" charset="0"/>
                <a:ea typeface="楷体" pitchFamily="49" charset="-122"/>
                <a:cs typeface="Times New Roman" pitchFamily="18" charset="0"/>
              </a:rPr>
              <a:t>宽带系统与传统的窄带系统相比，具有穿透力强、功耗低、抗多径效果好、安全性高、系统复杂度低、能提供精确定位精度等优点</a:t>
            </a:r>
            <a:r>
              <a:rPr lang="zh-CN" altLang="zh-CN" sz="2000" dirty="0" smtClean="0">
                <a:latin typeface="Times New Roman" pitchFamily="18" charset="0"/>
                <a:ea typeface="楷体" pitchFamily="49" charset="-122"/>
                <a:cs typeface="Times New Roman" pitchFamily="18" charset="0"/>
              </a:rPr>
              <a:t>。</a:t>
            </a:r>
            <a:r>
              <a:rPr lang="en-US" altLang="zh-CN" sz="2000" dirty="0" smtClean="0">
                <a:latin typeface="Times New Roman" pitchFamily="18" charset="0"/>
                <a:ea typeface="楷体" pitchFamily="49" charset="-122"/>
                <a:cs typeface="Times New Roman" pitchFamily="18" charset="0"/>
              </a:rPr>
              <a:t>UWB</a:t>
            </a:r>
            <a:r>
              <a:rPr lang="zh-CN" altLang="en-US" sz="2000" dirty="0">
                <a:latin typeface="Times New Roman" pitchFamily="18" charset="0"/>
                <a:ea typeface="楷体" pitchFamily="49" charset="-122"/>
                <a:cs typeface="Times New Roman" pitchFamily="18" charset="0"/>
              </a:rPr>
              <a:t>采用</a:t>
            </a:r>
            <a:r>
              <a:rPr lang="zh-CN" altLang="zh-CN" sz="2000" dirty="0">
                <a:latin typeface="Times New Roman" pitchFamily="18" charset="0"/>
                <a:ea typeface="楷体" pitchFamily="49" charset="-122"/>
                <a:cs typeface="Times New Roman" pitchFamily="18" charset="0"/>
              </a:rPr>
              <a:t>双向飞行时间法</a:t>
            </a:r>
            <a:r>
              <a:rPr lang="zh-CN" altLang="en-US" sz="2000" dirty="0">
                <a:latin typeface="Times New Roman" pitchFamily="18" charset="0"/>
                <a:ea typeface="楷体" pitchFamily="49" charset="-122"/>
                <a:cs typeface="Times New Roman" pitchFamily="18" charset="0"/>
              </a:rPr>
              <a:t>进行</a:t>
            </a:r>
            <a:r>
              <a:rPr lang="zh-CN" altLang="en-US" sz="2000" dirty="0" smtClean="0">
                <a:latin typeface="Times New Roman" pitchFamily="18" charset="0"/>
                <a:ea typeface="楷体" pitchFamily="49" charset="-122"/>
                <a:cs typeface="Times New Roman" pitchFamily="18" charset="0"/>
              </a:rPr>
              <a:t>测距，因此基站的时间需要同步，</a:t>
            </a:r>
            <a:r>
              <a:rPr lang="zh-CN" altLang="zh-CN" sz="2000" dirty="0">
                <a:latin typeface="Times New Roman" pitchFamily="18" charset="0"/>
                <a:ea typeface="楷体" pitchFamily="49" charset="-122"/>
                <a:cs typeface="Times New Roman" pitchFamily="18" charset="0"/>
              </a:rPr>
              <a:t>可以应用于室内静止或者移动物体以及人的定位跟踪与导航</a:t>
            </a:r>
            <a:r>
              <a:rPr lang="zh-CN" altLang="zh-CN" sz="2000" dirty="0" smtClean="0">
                <a:latin typeface="Times New Roman" pitchFamily="18" charset="0"/>
                <a:ea typeface="楷体" pitchFamily="49" charset="-122"/>
                <a:cs typeface="Times New Roman" pitchFamily="18" charset="0"/>
              </a:rPr>
              <a:t>，定位精度</a:t>
            </a:r>
            <a:r>
              <a:rPr lang="zh-CN" altLang="en-US" sz="2000" dirty="0" smtClean="0">
                <a:latin typeface="Times New Roman" pitchFamily="18" charset="0"/>
                <a:ea typeface="楷体" pitchFamily="49" charset="-122"/>
                <a:cs typeface="Times New Roman" pitchFamily="18" charset="0"/>
              </a:rPr>
              <a:t>可以达到</a:t>
            </a:r>
            <a:r>
              <a:rPr lang="en-US" altLang="zh-CN" sz="2000" dirty="0" smtClean="0">
                <a:latin typeface="Times New Roman" pitchFamily="18" charset="0"/>
                <a:ea typeface="楷体" pitchFamily="49" charset="-122"/>
                <a:cs typeface="Times New Roman" pitchFamily="18" charset="0"/>
              </a:rPr>
              <a:t>10cm.</a:t>
            </a:r>
            <a:endParaRPr lang="zh-CN" altLang="zh-CN" sz="2000" dirty="0">
              <a:latin typeface="Times New Roman" pitchFamily="18" charset="0"/>
              <a:ea typeface="楷体" pitchFamily="49" charset="-122"/>
              <a:cs typeface="Times New Roman" pitchFamily="18" charset="0"/>
            </a:endParaRPr>
          </a:p>
        </p:txBody>
      </p:sp>
      <p:sp>
        <p:nvSpPr>
          <p:cNvPr id="3" name="TextBox 2"/>
          <p:cNvSpPr txBox="1"/>
          <p:nvPr/>
        </p:nvSpPr>
        <p:spPr>
          <a:xfrm>
            <a:off x="467544" y="531232"/>
            <a:ext cx="8208912" cy="528350"/>
          </a:xfrm>
          <a:prstGeom prst="rect">
            <a:avLst/>
          </a:prstGeom>
          <a:noFill/>
        </p:spPr>
        <p:txBody>
          <a:bodyPr wrap="square" rtlCol="0">
            <a:spAutoFit/>
          </a:bodyPr>
          <a:lstStyle/>
          <a:p>
            <a:pPr algn="ctr">
              <a:lnSpc>
                <a:spcPts val="3400"/>
              </a:lnSpc>
            </a:pPr>
            <a:r>
              <a:rPr lang="en-US" altLang="zh-CN" sz="2400" dirty="0" smtClean="0">
                <a:latin typeface="Times New Roman" pitchFamily="18" charset="0"/>
                <a:ea typeface="楷体" pitchFamily="49" charset="-122"/>
                <a:cs typeface="Times New Roman" pitchFamily="18" charset="0"/>
              </a:rPr>
              <a:t>UWB</a:t>
            </a:r>
            <a:r>
              <a:rPr lang="zh-CN" altLang="zh-CN" sz="2400" dirty="0" smtClean="0">
                <a:latin typeface="Times New Roman" pitchFamily="18" charset="0"/>
                <a:ea typeface="楷体" pitchFamily="49" charset="-122"/>
                <a:cs typeface="Times New Roman" pitchFamily="18" charset="0"/>
              </a:rPr>
              <a:t>超</a:t>
            </a:r>
            <a:r>
              <a:rPr lang="zh-CN" altLang="zh-CN" sz="2400" dirty="0">
                <a:latin typeface="Times New Roman" pitchFamily="18" charset="0"/>
                <a:ea typeface="楷体" pitchFamily="49" charset="-122"/>
                <a:cs typeface="Times New Roman" pitchFamily="18" charset="0"/>
              </a:rPr>
              <a:t>宽带室内定位</a:t>
            </a:r>
          </a:p>
        </p:txBody>
      </p:sp>
    </p:spTree>
    <p:extLst>
      <p:ext uri="{BB962C8B-B14F-4D97-AF65-F5344CB8AC3E}">
        <p14:creationId xmlns:p14="http://schemas.microsoft.com/office/powerpoint/2010/main" val="3339721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6" y="555526"/>
            <a:ext cx="8352928" cy="1971052"/>
          </a:xfrm>
          <a:prstGeom prst="rect">
            <a:avLst/>
          </a:prstGeom>
          <a:noFill/>
        </p:spPr>
        <p:txBody>
          <a:bodyPr wrap="square" rtlCol="0">
            <a:spAutoFit/>
          </a:bodyPr>
          <a:lstStyle/>
          <a:p>
            <a:pPr algn="just">
              <a:lnSpc>
                <a:spcPts val="3000"/>
              </a:lnSpc>
            </a:pPr>
            <a:r>
              <a:rPr lang="en-US" altLang="zh-CN" dirty="0" smtClean="0">
                <a:latin typeface="Times New Roman" pitchFamily="18" charset="0"/>
                <a:ea typeface="楷体" pitchFamily="49" charset="-122"/>
                <a:cs typeface="Times New Roman" pitchFamily="18" charset="0"/>
              </a:rPr>
              <a:t>        UWB</a:t>
            </a:r>
            <a:r>
              <a:rPr lang="zh-CN" altLang="zh-CN" dirty="0">
                <a:latin typeface="Times New Roman" pitchFamily="18" charset="0"/>
                <a:ea typeface="楷体" pitchFamily="49" charset="-122"/>
                <a:cs typeface="Times New Roman" pitchFamily="18" charset="0"/>
              </a:rPr>
              <a:t>的室内定位功能和卫星原理很相似，就是通过室内布置若干个已知坐标的定位基站，需要定位的人员携带定位标签，标签按照一定的频率发射脉冲，不断和已知位置的基站进行测距，通过一定的精确算法定出标签的位置！但</a:t>
            </a:r>
            <a:r>
              <a:rPr lang="en-US" altLang="zh-CN" dirty="0">
                <a:latin typeface="Times New Roman" pitchFamily="18" charset="0"/>
                <a:ea typeface="楷体" pitchFamily="49" charset="-122"/>
                <a:cs typeface="Times New Roman" pitchFamily="18" charset="0"/>
              </a:rPr>
              <a:t>UWB</a:t>
            </a:r>
            <a:r>
              <a:rPr lang="zh-CN" altLang="zh-CN" dirty="0">
                <a:latin typeface="Times New Roman" pitchFamily="18" charset="0"/>
                <a:ea typeface="楷体" pitchFamily="49" charset="-122"/>
                <a:cs typeface="Times New Roman" pitchFamily="18" charset="0"/>
              </a:rPr>
              <a:t>的问题是基站之间需要同步，故难以实现大范围室内覆盖，且手机不支持</a:t>
            </a:r>
            <a:r>
              <a:rPr lang="en-US" altLang="zh-CN" dirty="0">
                <a:latin typeface="Times New Roman" pitchFamily="18" charset="0"/>
                <a:ea typeface="楷体" pitchFamily="49" charset="-122"/>
                <a:cs typeface="Times New Roman" pitchFamily="18" charset="0"/>
              </a:rPr>
              <a:t>UWB</a:t>
            </a:r>
            <a:r>
              <a:rPr lang="zh-CN" altLang="zh-CN" dirty="0">
                <a:latin typeface="Times New Roman" pitchFamily="18" charset="0"/>
                <a:ea typeface="楷体" pitchFamily="49" charset="-122"/>
                <a:cs typeface="Times New Roman" pitchFamily="18" charset="0"/>
              </a:rPr>
              <a:t>，定位成本非常高。</a:t>
            </a:r>
          </a:p>
        </p:txBody>
      </p:sp>
      <p:sp>
        <p:nvSpPr>
          <p:cNvPr id="3" name="TextBox 2"/>
          <p:cNvSpPr txBox="1"/>
          <p:nvPr/>
        </p:nvSpPr>
        <p:spPr>
          <a:xfrm>
            <a:off x="395536" y="123478"/>
            <a:ext cx="8208912" cy="461665"/>
          </a:xfrm>
          <a:prstGeom prst="rect">
            <a:avLst/>
          </a:prstGeom>
          <a:noFill/>
        </p:spPr>
        <p:txBody>
          <a:bodyPr wrap="square" rtlCol="0">
            <a:spAutoFit/>
          </a:bodyPr>
          <a:lstStyle/>
          <a:p>
            <a:pPr algn="ctr"/>
            <a:r>
              <a:rPr lang="en-US" altLang="zh-CN" sz="2400" dirty="0">
                <a:latin typeface="Times New Roman" pitchFamily="18" charset="0"/>
                <a:ea typeface="楷体" pitchFamily="49" charset="-122"/>
                <a:cs typeface="Times New Roman" pitchFamily="18" charset="0"/>
              </a:rPr>
              <a:t>UWB</a:t>
            </a:r>
            <a:r>
              <a:rPr lang="zh-CN" altLang="zh-CN" sz="2400" dirty="0" smtClean="0">
                <a:latin typeface="Times New Roman" pitchFamily="18" charset="0"/>
                <a:ea typeface="楷体" pitchFamily="49" charset="-122"/>
                <a:cs typeface="Times New Roman" pitchFamily="18" charset="0"/>
              </a:rPr>
              <a:t>的</a:t>
            </a:r>
            <a:r>
              <a:rPr lang="zh-CN" altLang="en-US" sz="2400" dirty="0">
                <a:latin typeface="Times New Roman" pitchFamily="18" charset="0"/>
                <a:ea typeface="楷体" pitchFamily="49" charset="-122"/>
                <a:cs typeface="Times New Roman" pitchFamily="18" charset="0"/>
              </a:rPr>
              <a:t>定位</a:t>
            </a:r>
            <a:r>
              <a:rPr lang="zh-CN" altLang="zh-CN" sz="2400" dirty="0" smtClean="0">
                <a:latin typeface="Times New Roman" pitchFamily="18" charset="0"/>
                <a:ea typeface="楷体" pitchFamily="49" charset="-122"/>
                <a:cs typeface="Times New Roman" pitchFamily="18" charset="0"/>
              </a:rPr>
              <a:t>原理</a:t>
            </a:r>
            <a:endParaRPr lang="zh-CN" altLang="zh-CN" sz="2400" dirty="0">
              <a:latin typeface="Times New Roman" pitchFamily="18" charset="0"/>
              <a:ea typeface="楷体" pitchFamily="49" charset="-122"/>
              <a:cs typeface="Times New Roman" pitchFamily="18" charset="0"/>
            </a:endParaRPr>
          </a:p>
        </p:txBody>
      </p:sp>
      <p:pic>
        <p:nvPicPr>
          <p:cNvPr id="4" name="图片 3" descr="uwb超宽带室内定位介绍">
            <a:hlinkClick r:id="rId2"/>
          </p:cNvPr>
          <p:cNvPicPr/>
          <p:nvPr/>
        </p:nvPicPr>
        <p:blipFill rotWithShape="1">
          <a:blip r:embed="rId3"/>
          <a:srcRect l="1981" t="16592" r="7395" b="7247"/>
          <a:stretch/>
        </p:blipFill>
        <p:spPr>
          <a:xfrm>
            <a:off x="1797728" y="2497639"/>
            <a:ext cx="5548544" cy="2591185"/>
          </a:xfrm>
          <a:prstGeom prst="rect">
            <a:avLst/>
          </a:prstGeom>
          <a:noFill/>
          <a:ln w="9525">
            <a:noFill/>
          </a:ln>
        </p:spPr>
      </p:pic>
    </p:spTree>
    <p:extLst>
      <p:ext uri="{BB962C8B-B14F-4D97-AF65-F5344CB8AC3E}">
        <p14:creationId xmlns:p14="http://schemas.microsoft.com/office/powerpoint/2010/main" val="2443163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411510"/>
            <a:ext cx="8064896" cy="1477328"/>
          </a:xfrm>
          <a:prstGeom prst="rect">
            <a:avLst/>
          </a:prstGeom>
          <a:noFill/>
        </p:spPr>
        <p:txBody>
          <a:bodyPr wrap="square" rtlCol="0">
            <a:spAutoFit/>
          </a:bodyPr>
          <a:lstStyle/>
          <a:p>
            <a:pPr algn="ctr">
              <a:lnSpc>
                <a:spcPct val="150000"/>
              </a:lnSpc>
            </a:pPr>
            <a:r>
              <a:rPr lang="en-US" altLang="zh-CN" sz="3000" b="1" dirty="0" smtClean="0">
                <a:latin typeface="Times New Roman" pitchFamily="18" charset="0"/>
                <a:ea typeface="楷体" pitchFamily="49" charset="-122"/>
                <a:cs typeface="Times New Roman" pitchFamily="18" charset="0"/>
              </a:rPr>
              <a:t>3. </a:t>
            </a:r>
            <a:r>
              <a:rPr lang="zh-CN" altLang="en-US" sz="3000" b="1" dirty="0" smtClean="0">
                <a:latin typeface="Times New Roman" pitchFamily="18" charset="0"/>
                <a:ea typeface="楷体" pitchFamily="49" charset="-122"/>
                <a:cs typeface="Times New Roman" pitchFamily="18" charset="0"/>
              </a:rPr>
              <a:t>智能手机</a:t>
            </a:r>
            <a:r>
              <a:rPr lang="zh-CN" altLang="en-US" sz="3000" b="1" dirty="0">
                <a:latin typeface="Times New Roman" pitchFamily="18" charset="0"/>
                <a:ea typeface="楷体" pitchFamily="49" charset="-122"/>
                <a:cs typeface="Times New Roman" pitchFamily="18" charset="0"/>
              </a:rPr>
              <a:t>是最有</a:t>
            </a:r>
            <a:r>
              <a:rPr lang="zh-CN" altLang="en-US" sz="3000" b="1" dirty="0" smtClean="0">
                <a:latin typeface="Times New Roman" pitchFamily="18" charset="0"/>
                <a:ea typeface="楷体" pitchFamily="49" charset="-122"/>
                <a:cs typeface="Times New Roman" pitchFamily="18" charset="0"/>
              </a:rPr>
              <a:t>前途的新型测绘装备</a:t>
            </a:r>
            <a:endParaRPr lang="en-US" altLang="zh-CN" sz="3000" b="1" dirty="0">
              <a:latin typeface="Times New Roman" pitchFamily="18" charset="0"/>
              <a:ea typeface="楷体" pitchFamily="49" charset="-122"/>
              <a:cs typeface="Times New Roman" pitchFamily="18" charset="0"/>
            </a:endParaRPr>
          </a:p>
          <a:p>
            <a:pPr algn="ctr">
              <a:lnSpc>
                <a:spcPct val="150000"/>
              </a:lnSpc>
            </a:pPr>
            <a:r>
              <a:rPr lang="zh-CN" altLang="en-US" sz="2800" dirty="0">
                <a:latin typeface="Times New Roman" pitchFamily="18" charset="0"/>
                <a:ea typeface="楷体" pitchFamily="49" charset="-122"/>
                <a:cs typeface="Times New Roman" pitchFamily="18" charset="0"/>
              </a:rPr>
              <a:t>众投→众创→众测</a:t>
            </a:r>
          </a:p>
        </p:txBody>
      </p:sp>
      <p:sp>
        <p:nvSpPr>
          <p:cNvPr id="5" name="TextBox 4"/>
          <p:cNvSpPr txBox="1"/>
          <p:nvPr/>
        </p:nvSpPr>
        <p:spPr>
          <a:xfrm>
            <a:off x="-108520" y="1995686"/>
            <a:ext cx="8856984" cy="2862322"/>
          </a:xfrm>
          <a:prstGeom prst="rect">
            <a:avLst/>
          </a:prstGeom>
          <a:noFill/>
        </p:spPr>
        <p:txBody>
          <a:bodyPr wrap="square" rtlCol="0">
            <a:spAutoFit/>
          </a:bodyPr>
          <a:lstStyle/>
          <a:p>
            <a:pPr marL="457200" indent="-457200" algn="just">
              <a:lnSpc>
                <a:spcPct val="150000"/>
              </a:lnSpc>
            </a:pPr>
            <a:r>
              <a:rPr lang="en-US" altLang="zh-CN" sz="2400" dirty="0" smtClean="0"/>
              <a:t>	    </a:t>
            </a:r>
            <a:r>
              <a:rPr lang="en-US" altLang="zh-CN" sz="2400" dirty="0">
                <a:latin typeface="Times New Roman" pitchFamily="18" charset="0"/>
                <a:ea typeface="楷体" pitchFamily="49" charset="-122"/>
                <a:cs typeface="Times New Roman" pitchFamily="18" charset="0"/>
              </a:rPr>
              <a:t>  </a:t>
            </a:r>
            <a:r>
              <a:rPr lang="en-US" altLang="zh-CN" sz="2400" dirty="0" smtClean="0">
                <a:latin typeface="Times New Roman" pitchFamily="18" charset="0"/>
                <a:ea typeface="楷体" pitchFamily="49" charset="-122"/>
                <a:cs typeface="Times New Roman" pitchFamily="18" charset="0"/>
              </a:rPr>
              <a:t>  </a:t>
            </a:r>
            <a:r>
              <a:rPr lang="zh-CN" altLang="en-US" sz="2400" dirty="0">
                <a:latin typeface="Times New Roman" pitchFamily="18" charset="0"/>
                <a:ea typeface="楷体" pitchFamily="49" charset="-122"/>
                <a:cs typeface="Times New Roman" pitchFamily="18" charset="0"/>
              </a:rPr>
              <a:t>人手一台的智能手机，不仅</a:t>
            </a:r>
            <a:r>
              <a:rPr lang="zh-CN" altLang="en-US" sz="2400" dirty="0" smtClean="0">
                <a:latin typeface="Times New Roman" pitchFamily="18" charset="0"/>
                <a:ea typeface="楷体" pitchFamily="49" charset="-122"/>
                <a:cs typeface="Times New Roman" pitchFamily="18" charset="0"/>
              </a:rPr>
              <a:t>有很大</a:t>
            </a:r>
            <a:r>
              <a:rPr lang="zh-CN" altLang="en-US" sz="2400" dirty="0">
                <a:latin typeface="Times New Roman" pitchFamily="18" charset="0"/>
                <a:ea typeface="楷体" pitchFamily="49" charset="-122"/>
                <a:cs typeface="Times New Roman" pitchFamily="18" charset="0"/>
              </a:rPr>
              <a:t>的</a:t>
            </a:r>
            <a:r>
              <a:rPr lang="zh-CN" altLang="en-US" sz="2400" dirty="0">
                <a:solidFill>
                  <a:srgbClr val="FF0000"/>
                </a:solidFill>
                <a:latin typeface="Times New Roman" pitchFamily="18" charset="0"/>
                <a:ea typeface="楷体" pitchFamily="49" charset="-122"/>
                <a:cs typeface="Times New Roman" pitchFamily="18" charset="0"/>
              </a:rPr>
              <a:t>存储</a:t>
            </a:r>
            <a:r>
              <a:rPr lang="zh-CN" altLang="en-US" sz="2400" dirty="0">
                <a:latin typeface="Times New Roman" pitchFamily="18" charset="0"/>
                <a:ea typeface="楷体" pitchFamily="49" charset="-122"/>
                <a:cs typeface="Times New Roman" pitchFamily="18" charset="0"/>
              </a:rPr>
              <a:t>空间，高速的</a:t>
            </a:r>
            <a:r>
              <a:rPr lang="zh-CN" altLang="en-US" sz="2400" dirty="0" smtClean="0">
                <a:solidFill>
                  <a:srgbClr val="FF0000"/>
                </a:solidFill>
                <a:latin typeface="Times New Roman" pitchFamily="18" charset="0"/>
                <a:ea typeface="楷体" pitchFamily="49" charset="-122"/>
                <a:cs typeface="Times New Roman" pitchFamily="18" charset="0"/>
              </a:rPr>
              <a:t>通讯（</a:t>
            </a:r>
            <a:r>
              <a:rPr lang="en-US" altLang="zh-CN" sz="2400" dirty="0" smtClean="0">
                <a:solidFill>
                  <a:srgbClr val="FF0000"/>
                </a:solidFill>
                <a:latin typeface="Times New Roman" pitchFamily="18" charset="0"/>
                <a:ea typeface="楷体" pitchFamily="49" charset="-122"/>
                <a:cs typeface="Times New Roman" pitchFamily="18" charset="0"/>
              </a:rPr>
              <a:t>4G</a:t>
            </a:r>
            <a:r>
              <a:rPr lang="en-US" altLang="zh-CN" sz="2400" dirty="0">
                <a:solidFill>
                  <a:srgbClr val="FF0000"/>
                </a:solidFill>
                <a:latin typeface="Times New Roman" pitchFamily="18" charset="0"/>
                <a:ea typeface="楷体" pitchFamily="49" charset="-122"/>
                <a:cs typeface="Times New Roman" pitchFamily="18" charset="0"/>
              </a:rPr>
              <a:t>/</a:t>
            </a:r>
            <a:r>
              <a:rPr lang="en-US" altLang="zh-CN" sz="2400" dirty="0" smtClean="0">
                <a:solidFill>
                  <a:srgbClr val="FF0000"/>
                </a:solidFill>
                <a:latin typeface="Times New Roman" pitchFamily="18" charset="0"/>
                <a:ea typeface="楷体" pitchFamily="49" charset="-122"/>
                <a:cs typeface="Times New Roman" pitchFamily="18" charset="0"/>
              </a:rPr>
              <a:t>5G</a:t>
            </a:r>
            <a:r>
              <a:rPr lang="zh-CN" altLang="en-US" sz="2400" dirty="0" smtClean="0">
                <a:solidFill>
                  <a:srgbClr val="FF0000"/>
                </a:solidFill>
                <a:latin typeface="Times New Roman" pitchFamily="18" charset="0"/>
                <a:ea typeface="楷体" pitchFamily="49" charset="-122"/>
                <a:cs typeface="Times New Roman" pitchFamily="18" charset="0"/>
              </a:rPr>
              <a:t>）</a:t>
            </a:r>
            <a:r>
              <a:rPr lang="zh-CN" altLang="en-US" sz="2400" dirty="0" smtClean="0">
                <a:latin typeface="Times New Roman" pitchFamily="18" charset="0"/>
                <a:ea typeface="楷体" pitchFamily="49" charset="-122"/>
                <a:cs typeface="Times New Roman" pitchFamily="18" charset="0"/>
              </a:rPr>
              <a:t>功能，</a:t>
            </a:r>
            <a:r>
              <a:rPr lang="zh-CN" altLang="en-US" sz="2400" dirty="0">
                <a:latin typeface="Times New Roman" pitchFamily="18" charset="0"/>
                <a:ea typeface="楷体" pitchFamily="49" charset="-122"/>
                <a:cs typeface="Times New Roman" pitchFamily="18" charset="0"/>
              </a:rPr>
              <a:t>还有</a:t>
            </a:r>
            <a:r>
              <a:rPr lang="zh-CN" altLang="en-US" sz="2400" dirty="0">
                <a:solidFill>
                  <a:srgbClr val="FF0000"/>
                </a:solidFill>
                <a:latin typeface="Times New Roman" pitchFamily="18" charset="0"/>
                <a:ea typeface="楷体" pitchFamily="49" charset="-122"/>
                <a:cs typeface="Times New Roman" pitchFamily="18" charset="0"/>
              </a:rPr>
              <a:t>定位</a:t>
            </a:r>
            <a:r>
              <a:rPr lang="zh-CN" altLang="en-US" sz="2400" dirty="0">
                <a:latin typeface="Times New Roman" pitchFamily="18" charset="0"/>
                <a:ea typeface="楷体" pitchFamily="49" charset="-122"/>
                <a:cs typeface="Times New Roman" pitchFamily="18" charset="0"/>
              </a:rPr>
              <a:t>、</a:t>
            </a:r>
            <a:r>
              <a:rPr lang="zh-CN" altLang="en-US" sz="2400" dirty="0">
                <a:solidFill>
                  <a:srgbClr val="FF0000"/>
                </a:solidFill>
                <a:latin typeface="Times New Roman" pitchFamily="18" charset="0"/>
                <a:ea typeface="楷体" pitchFamily="49" charset="-122"/>
                <a:cs typeface="Times New Roman" pitchFamily="18" charset="0"/>
              </a:rPr>
              <a:t>照相</a:t>
            </a:r>
            <a:r>
              <a:rPr lang="zh-CN" altLang="en-US" sz="2400" dirty="0" smtClean="0">
                <a:latin typeface="Times New Roman" pitchFamily="18" charset="0"/>
                <a:ea typeface="楷体" pitchFamily="49" charset="-122"/>
                <a:cs typeface="Times New Roman" pitchFamily="18" charset="0"/>
              </a:rPr>
              <a:t>、微机械</a:t>
            </a:r>
            <a:r>
              <a:rPr lang="zh-CN" altLang="en-US" sz="2400" dirty="0" smtClean="0">
                <a:solidFill>
                  <a:srgbClr val="FF0000"/>
                </a:solidFill>
                <a:latin typeface="Times New Roman" pitchFamily="18" charset="0"/>
                <a:ea typeface="楷体" pitchFamily="49" charset="-122"/>
                <a:cs typeface="Times New Roman" pitchFamily="18" charset="0"/>
              </a:rPr>
              <a:t>陀螺</a:t>
            </a:r>
            <a:r>
              <a:rPr lang="en-US" altLang="zh-CN" sz="2400" dirty="0" smtClean="0">
                <a:latin typeface="Times New Roman" pitchFamily="18" charset="0"/>
                <a:ea typeface="楷体" pitchFamily="49" charset="-122"/>
                <a:cs typeface="Times New Roman" pitchFamily="18" charset="0"/>
              </a:rPr>
              <a:t>IMU</a:t>
            </a:r>
            <a:r>
              <a:rPr lang="zh-CN" altLang="en-US" sz="2400" dirty="0" smtClean="0">
                <a:latin typeface="Times New Roman" pitchFamily="18" charset="0"/>
                <a:ea typeface="楷体" pitchFamily="49" charset="-122"/>
                <a:cs typeface="Times New Roman" pitchFamily="18" charset="0"/>
              </a:rPr>
              <a:t>定</a:t>
            </a:r>
            <a:r>
              <a:rPr lang="zh-CN" altLang="en-US" sz="2400" dirty="0">
                <a:latin typeface="Times New Roman" pitchFamily="18" charset="0"/>
                <a:ea typeface="楷体" pitchFamily="49" charset="-122"/>
                <a:cs typeface="Times New Roman" pitchFamily="18" charset="0"/>
              </a:rPr>
              <a:t>姿</a:t>
            </a:r>
            <a:r>
              <a:rPr lang="zh-CN" altLang="en-US" sz="2400" dirty="0" smtClean="0">
                <a:latin typeface="Times New Roman" pitchFamily="18" charset="0"/>
                <a:ea typeface="楷体" pitchFamily="49" charset="-122"/>
                <a:cs typeface="Times New Roman" pitchFamily="18" charset="0"/>
              </a:rPr>
              <a:t>，</a:t>
            </a:r>
            <a:r>
              <a:rPr lang="zh-CN" altLang="en-US" sz="2400" dirty="0">
                <a:solidFill>
                  <a:srgbClr val="FF0000"/>
                </a:solidFill>
                <a:latin typeface="Times New Roman" pitchFamily="18" charset="0"/>
                <a:ea typeface="楷体" pitchFamily="49" charset="-122"/>
                <a:cs typeface="Times New Roman" pitchFamily="18" charset="0"/>
              </a:rPr>
              <a:t>里程计</a:t>
            </a:r>
            <a:r>
              <a:rPr lang="zh-CN" altLang="en-US" sz="2400" dirty="0">
                <a:latin typeface="Times New Roman" pitchFamily="18" charset="0"/>
                <a:ea typeface="楷体" pitchFamily="49" charset="-122"/>
                <a:cs typeface="Times New Roman" pitchFamily="18" charset="0"/>
              </a:rPr>
              <a:t>（计步器</a:t>
            </a:r>
            <a:r>
              <a:rPr lang="zh-CN" altLang="en-US" sz="2400" dirty="0" smtClean="0">
                <a:latin typeface="Times New Roman" pitchFamily="18" charset="0"/>
                <a:ea typeface="楷体" pitchFamily="49" charset="-122"/>
                <a:cs typeface="Times New Roman" pitchFamily="18" charset="0"/>
              </a:rPr>
              <a:t>）、甚至</a:t>
            </a:r>
            <a:r>
              <a:rPr lang="zh-CN" altLang="en-US" sz="2400" dirty="0">
                <a:latin typeface="Times New Roman" pitchFamily="18" charset="0"/>
                <a:ea typeface="楷体" pitchFamily="49" charset="-122"/>
                <a:cs typeface="Times New Roman" pitchFamily="18" charset="0"/>
              </a:rPr>
              <a:t>扫描</a:t>
            </a:r>
            <a:r>
              <a:rPr lang="zh-CN" altLang="en-US" sz="2400" dirty="0" smtClean="0">
                <a:solidFill>
                  <a:srgbClr val="FF0000"/>
                </a:solidFill>
                <a:latin typeface="Times New Roman" pitchFamily="18" charset="0"/>
                <a:ea typeface="楷体" pitchFamily="49" charset="-122"/>
                <a:cs typeface="Times New Roman" pitchFamily="18" charset="0"/>
              </a:rPr>
              <a:t>激光</a:t>
            </a:r>
            <a:r>
              <a:rPr lang="en-US" altLang="zh-CN" sz="2400" dirty="0" smtClean="0">
                <a:latin typeface="Times New Roman" pitchFamily="18" charset="0"/>
                <a:ea typeface="楷体" pitchFamily="49" charset="-122"/>
                <a:cs typeface="Times New Roman" pitchFamily="18" charset="0"/>
              </a:rPr>
              <a:t>……</a:t>
            </a:r>
            <a:r>
              <a:rPr lang="zh-CN" altLang="en-US" sz="2400" dirty="0" smtClean="0">
                <a:latin typeface="Times New Roman" pitchFamily="18" charset="0"/>
                <a:ea typeface="楷体" pitchFamily="49" charset="-122"/>
                <a:cs typeface="Times New Roman" pitchFamily="18" charset="0"/>
              </a:rPr>
              <a:t>和</a:t>
            </a:r>
            <a:r>
              <a:rPr lang="zh-CN" altLang="en-US" sz="2400" dirty="0">
                <a:latin typeface="Times New Roman" pitchFamily="18" charset="0"/>
                <a:ea typeface="楷体" pitchFamily="49" charset="-122"/>
                <a:cs typeface="Times New Roman" pitchFamily="18" charset="0"/>
              </a:rPr>
              <a:t>丰富的应用软件（</a:t>
            </a:r>
            <a:r>
              <a:rPr lang="en-US" altLang="zh-CN" sz="2400" dirty="0">
                <a:latin typeface="Times New Roman" pitchFamily="18" charset="0"/>
                <a:ea typeface="楷体" pitchFamily="49" charset="-122"/>
                <a:cs typeface="Times New Roman" pitchFamily="18" charset="0"/>
              </a:rPr>
              <a:t>APP</a:t>
            </a:r>
            <a:r>
              <a:rPr lang="zh-CN" altLang="en-US" sz="2400" dirty="0" smtClean="0">
                <a:latin typeface="Times New Roman" pitchFamily="18" charset="0"/>
                <a:ea typeface="楷体" pitchFamily="49" charset="-122"/>
                <a:cs typeface="Times New Roman" pitchFamily="18" charset="0"/>
              </a:rPr>
              <a:t>），是</a:t>
            </a:r>
            <a:r>
              <a:rPr lang="zh-CN" altLang="en-US" sz="2400" dirty="0">
                <a:latin typeface="Times New Roman" pitchFamily="18" charset="0"/>
                <a:ea typeface="楷体" pitchFamily="49" charset="-122"/>
                <a:cs typeface="Times New Roman" pitchFamily="18" charset="0"/>
              </a:rPr>
              <a:t>一机多用的典型， 不仅可用于志愿者的泛在测绘，专业测绘队伍也将</a:t>
            </a:r>
            <a:r>
              <a:rPr lang="zh-CN" altLang="en-US" sz="2400" dirty="0" smtClean="0">
                <a:latin typeface="Times New Roman" pitchFamily="18" charset="0"/>
                <a:ea typeface="楷体" pitchFamily="49" charset="-122"/>
                <a:cs typeface="Times New Roman" pitchFamily="18" charset="0"/>
              </a:rPr>
              <a:t>会</a:t>
            </a:r>
            <a:r>
              <a:rPr lang="zh-CN" altLang="en-US" sz="2400" dirty="0">
                <a:latin typeface="Times New Roman" pitchFamily="18" charset="0"/>
                <a:ea typeface="楷体" pitchFamily="49" charset="-122"/>
                <a:cs typeface="Times New Roman" pitchFamily="18" charset="0"/>
              </a:rPr>
              <a:t>把</a:t>
            </a:r>
            <a:r>
              <a:rPr lang="zh-CN" altLang="en-US" sz="2400" dirty="0" smtClean="0">
                <a:latin typeface="Times New Roman" pitchFamily="18" charset="0"/>
                <a:ea typeface="楷体" pitchFamily="49" charset="-122"/>
                <a:cs typeface="Times New Roman" pitchFamily="18" charset="0"/>
              </a:rPr>
              <a:t>手机作为测绘装备。</a:t>
            </a:r>
            <a:endParaRPr lang="zh-CN" altLang="en-US"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961912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419622"/>
            <a:ext cx="7418649" cy="830997"/>
          </a:xfrm>
          <a:prstGeom prst="rect">
            <a:avLst/>
          </a:prstGeom>
          <a:noFill/>
        </p:spPr>
        <p:txBody>
          <a:bodyPr wrap="square" rtlCol="0">
            <a:spAutoFit/>
          </a:bodyPr>
          <a:lstStyle/>
          <a:p>
            <a:pPr algn="ctr">
              <a:lnSpc>
                <a:spcPct val="150000"/>
              </a:lnSpc>
            </a:pPr>
            <a:r>
              <a:rPr lang="en-US" altLang="zh-CN" sz="3200" b="1" dirty="0" smtClean="0">
                <a:latin typeface="Times New Roman" pitchFamily="18" charset="0"/>
                <a:ea typeface="楷体" pitchFamily="49" charset="-122"/>
                <a:cs typeface="Times New Roman" pitchFamily="18" charset="0"/>
              </a:rPr>
              <a:t>5</a:t>
            </a:r>
            <a:r>
              <a:rPr lang="zh-CN" altLang="en-US" sz="3200" b="1" dirty="0" smtClean="0">
                <a:latin typeface="Times New Roman" pitchFamily="18" charset="0"/>
                <a:ea typeface="楷体" pitchFamily="49" charset="-122"/>
                <a:cs typeface="Times New Roman" pitchFamily="18" charset="0"/>
              </a:rPr>
              <a:t>）超</a:t>
            </a:r>
            <a:r>
              <a:rPr lang="zh-CN" altLang="en-US" sz="3200" b="1" dirty="0">
                <a:latin typeface="Times New Roman" pitchFamily="18" charset="0"/>
                <a:ea typeface="楷体" pitchFamily="49" charset="-122"/>
                <a:cs typeface="Times New Roman" pitchFamily="18" charset="0"/>
              </a:rPr>
              <a:t>宽带</a:t>
            </a:r>
            <a:r>
              <a:rPr lang="zh-CN" altLang="en-US" sz="3200" b="1" dirty="0" smtClean="0">
                <a:latin typeface="Times New Roman" pitchFamily="18" charset="0"/>
                <a:ea typeface="楷体" pitchFamily="49" charset="-122"/>
                <a:cs typeface="Times New Roman" pitchFamily="18" charset="0"/>
              </a:rPr>
              <a:t>雷达</a:t>
            </a:r>
            <a:endParaRPr lang="en-US" altLang="zh-CN" sz="3200" b="1" dirty="0" smtClean="0">
              <a:solidFill>
                <a:srgbClr val="FF0000"/>
              </a:solidFill>
              <a:latin typeface="Times New Roman" pitchFamily="18" charset="0"/>
              <a:ea typeface="楷体" pitchFamily="49" charset="-122"/>
              <a:cs typeface="Times New Roman" pitchFamily="18" charset="0"/>
            </a:endParaRPr>
          </a:p>
        </p:txBody>
      </p:sp>
      <p:sp>
        <p:nvSpPr>
          <p:cNvPr id="3" name="TextBox 2"/>
          <p:cNvSpPr txBox="1"/>
          <p:nvPr/>
        </p:nvSpPr>
        <p:spPr>
          <a:xfrm>
            <a:off x="611561" y="2283718"/>
            <a:ext cx="8064896" cy="1846659"/>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中国测绘科学研究院</a:t>
            </a:r>
            <a:endParaRPr lang="en-US" altLang="zh-CN" sz="26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地理</a:t>
            </a:r>
            <a:r>
              <a:rPr lang="zh-CN" altLang="en-US" sz="2600" dirty="0">
                <a:solidFill>
                  <a:srgbClr val="0000FF"/>
                </a:solidFill>
                <a:latin typeface="Times New Roman" pitchFamily="18" charset="0"/>
                <a:ea typeface="楷体" pitchFamily="49" charset="-122"/>
                <a:cs typeface="Times New Roman" pitchFamily="18" charset="0"/>
              </a:rPr>
              <a:t>空间信息工程国家测绘地理信息局重点实验室</a:t>
            </a:r>
            <a:endParaRPr lang="en-US" altLang="zh-CN" sz="2600" dirty="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a:solidFill>
                  <a:srgbClr val="0000FF"/>
                </a:solidFill>
                <a:latin typeface="Times New Roman" pitchFamily="18" charset="0"/>
                <a:ea typeface="楷体" pitchFamily="49" charset="-122"/>
                <a:cs typeface="Times New Roman" pitchFamily="18" charset="0"/>
                <a:hlinkClick r:id="rId2"/>
              </a:rPr>
              <a:t>http://www.casm.ac.cn/</a:t>
            </a:r>
            <a:endParaRPr lang="en-US" altLang="zh-CN" sz="2400" dirty="0">
              <a:solidFill>
                <a:srgbClr val="0000FF"/>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80820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193" y="267494"/>
            <a:ext cx="8064896" cy="590033"/>
          </a:xfrm>
          <a:prstGeom prst="rect">
            <a:avLst/>
          </a:prstGeom>
          <a:noFill/>
        </p:spPr>
        <p:txBody>
          <a:bodyPr wrap="square" rtlCol="0">
            <a:spAutoFit/>
          </a:bodyPr>
          <a:lstStyle/>
          <a:p>
            <a:pPr algn="ctr">
              <a:lnSpc>
                <a:spcPct val="150000"/>
              </a:lnSpc>
            </a:pPr>
            <a:r>
              <a:rPr lang="zh-CN" altLang="zh-CN" sz="2400" b="1" dirty="0" smtClean="0">
                <a:latin typeface="+mn-lt"/>
                <a:ea typeface="+mn-ea"/>
              </a:rPr>
              <a:t>超</a:t>
            </a:r>
            <a:r>
              <a:rPr lang="zh-CN" altLang="zh-CN" sz="2400" b="1" dirty="0">
                <a:latin typeface="+mn-lt"/>
                <a:ea typeface="+mn-ea"/>
              </a:rPr>
              <a:t>宽带雷达测距特性</a:t>
            </a:r>
            <a:endParaRPr lang="zh-CN" altLang="en-US" sz="2400" b="1" dirty="0">
              <a:latin typeface="+mn-lt"/>
              <a:ea typeface="+mn-ea"/>
            </a:endParaRPr>
          </a:p>
        </p:txBody>
      </p:sp>
      <p:graphicFrame>
        <p:nvGraphicFramePr>
          <p:cNvPr id="2" name="表格 1"/>
          <p:cNvGraphicFramePr>
            <a:graphicFrameLocks noGrp="1"/>
          </p:cNvGraphicFramePr>
          <p:nvPr>
            <p:extLst>
              <p:ext uri="{D42A27DB-BD31-4B8C-83A1-F6EECF244321}">
                <p14:modId xmlns:p14="http://schemas.microsoft.com/office/powerpoint/2010/main" val="2182803651"/>
              </p:ext>
            </p:extLst>
          </p:nvPr>
        </p:nvGraphicFramePr>
        <p:xfrm>
          <a:off x="4716016" y="1208822"/>
          <a:ext cx="3652867" cy="1548000"/>
        </p:xfrm>
        <a:graphic>
          <a:graphicData uri="http://schemas.openxmlformats.org/drawingml/2006/table">
            <a:tbl>
              <a:tblPr>
                <a:tableStyleId>{5940675A-B579-460E-94D1-54222C63F5DA}</a:tableStyleId>
              </a:tblPr>
              <a:tblGrid>
                <a:gridCol w="2287615"/>
                <a:gridCol w="1365252"/>
              </a:tblGrid>
              <a:tr h="516000">
                <a:tc>
                  <a:txBody>
                    <a:bodyPr/>
                    <a:lstStyle/>
                    <a:p>
                      <a:pPr algn="l">
                        <a:lnSpc>
                          <a:spcPct val="150000"/>
                        </a:lnSpc>
                        <a:spcAft>
                          <a:spcPts val="0"/>
                        </a:spcAft>
                      </a:pPr>
                      <a:r>
                        <a:rPr lang="zh-CN" sz="2000" kern="0" dirty="0">
                          <a:effectLst/>
                        </a:rPr>
                        <a:t>测距方式</a:t>
                      </a:r>
                      <a:endParaRPr lang="zh-CN" sz="2000" kern="100" dirty="0">
                        <a:effectLst/>
                        <a:latin typeface="Calibri"/>
                        <a:ea typeface="宋体"/>
                        <a:cs typeface="Times New Roman"/>
                      </a:endParaRPr>
                    </a:p>
                  </a:txBody>
                  <a:tcPr marL="68580" marR="68580" marT="0" marB="0"/>
                </a:tc>
                <a:tc>
                  <a:txBody>
                    <a:bodyPr/>
                    <a:lstStyle/>
                    <a:p>
                      <a:pPr algn="l">
                        <a:lnSpc>
                          <a:spcPct val="150000"/>
                        </a:lnSpc>
                        <a:spcAft>
                          <a:spcPts val="0"/>
                        </a:spcAft>
                      </a:pPr>
                      <a:r>
                        <a:rPr lang="en-US" sz="2000" kern="0">
                          <a:effectLst/>
                        </a:rPr>
                        <a:t>TW-TOF</a:t>
                      </a:r>
                      <a:endParaRPr lang="zh-CN" sz="2000" kern="100">
                        <a:effectLst/>
                        <a:latin typeface="Calibri"/>
                        <a:ea typeface="宋体"/>
                        <a:cs typeface="Times New Roman"/>
                      </a:endParaRPr>
                    </a:p>
                  </a:txBody>
                  <a:tcPr marL="68580" marR="68580" marT="0" marB="0"/>
                </a:tc>
              </a:tr>
              <a:tr h="516000">
                <a:tc>
                  <a:txBody>
                    <a:bodyPr/>
                    <a:lstStyle/>
                    <a:p>
                      <a:pPr algn="l">
                        <a:lnSpc>
                          <a:spcPct val="150000"/>
                        </a:lnSpc>
                        <a:spcAft>
                          <a:spcPts val="0"/>
                        </a:spcAft>
                      </a:pPr>
                      <a:r>
                        <a:rPr lang="zh-CN" sz="2000" kern="0" dirty="0">
                          <a:effectLst/>
                        </a:rPr>
                        <a:t>测距精度（标准差）</a:t>
                      </a:r>
                      <a:endParaRPr lang="zh-CN" sz="2000" kern="100" dirty="0">
                        <a:effectLst/>
                        <a:latin typeface="Calibri"/>
                        <a:ea typeface="宋体"/>
                        <a:cs typeface="Times New Roman"/>
                      </a:endParaRPr>
                    </a:p>
                  </a:txBody>
                  <a:tcPr marL="68580" marR="68580" marT="0" marB="0"/>
                </a:tc>
                <a:tc>
                  <a:txBody>
                    <a:bodyPr/>
                    <a:lstStyle/>
                    <a:p>
                      <a:pPr algn="l">
                        <a:lnSpc>
                          <a:spcPct val="150000"/>
                        </a:lnSpc>
                        <a:spcAft>
                          <a:spcPts val="0"/>
                        </a:spcAft>
                      </a:pPr>
                      <a:r>
                        <a:rPr lang="en-US" sz="2000" kern="0" dirty="0">
                          <a:effectLst/>
                        </a:rPr>
                        <a:t>2.3cm</a:t>
                      </a:r>
                      <a:endParaRPr lang="zh-CN" sz="2000" kern="100" dirty="0">
                        <a:effectLst/>
                        <a:latin typeface="Calibri"/>
                        <a:ea typeface="宋体"/>
                        <a:cs typeface="Times New Roman"/>
                      </a:endParaRPr>
                    </a:p>
                  </a:txBody>
                  <a:tcPr marL="68580" marR="68580" marT="0" marB="0"/>
                </a:tc>
              </a:tr>
              <a:tr h="516000">
                <a:tc>
                  <a:txBody>
                    <a:bodyPr/>
                    <a:lstStyle/>
                    <a:p>
                      <a:pPr algn="l">
                        <a:lnSpc>
                          <a:spcPct val="150000"/>
                        </a:lnSpc>
                        <a:spcAft>
                          <a:spcPts val="0"/>
                        </a:spcAft>
                      </a:pPr>
                      <a:r>
                        <a:rPr lang="zh-CN" sz="2000" kern="0" dirty="0">
                          <a:effectLst/>
                        </a:rPr>
                        <a:t>测距采样率</a:t>
                      </a:r>
                      <a:endParaRPr lang="zh-CN" sz="2000" kern="100" dirty="0">
                        <a:effectLst/>
                        <a:latin typeface="Calibri"/>
                        <a:ea typeface="宋体"/>
                        <a:cs typeface="Times New Roman"/>
                      </a:endParaRPr>
                    </a:p>
                  </a:txBody>
                  <a:tcPr marL="68580" marR="68580" marT="0" marB="0"/>
                </a:tc>
                <a:tc>
                  <a:txBody>
                    <a:bodyPr/>
                    <a:lstStyle/>
                    <a:p>
                      <a:pPr algn="l">
                        <a:lnSpc>
                          <a:spcPct val="150000"/>
                        </a:lnSpc>
                        <a:spcAft>
                          <a:spcPts val="0"/>
                        </a:spcAft>
                      </a:pPr>
                      <a:r>
                        <a:rPr lang="en-US" sz="2000" kern="0" dirty="0">
                          <a:effectLst/>
                        </a:rPr>
                        <a:t>100HZ</a:t>
                      </a:r>
                      <a:endParaRPr lang="zh-CN" sz="2000" kern="100" dirty="0">
                        <a:effectLst/>
                        <a:latin typeface="Calibri"/>
                        <a:ea typeface="宋体"/>
                        <a:cs typeface="Times New Roman"/>
                      </a:endParaRPr>
                    </a:p>
                  </a:txBody>
                  <a:tcPr marL="68580" marR="68580" marT="0" marB="0"/>
                </a:tc>
              </a:tr>
            </a:tbl>
          </a:graphicData>
        </a:graphic>
      </p:graphicFrame>
      <p:sp>
        <p:nvSpPr>
          <p:cNvPr id="5" name="TextBox 4"/>
          <p:cNvSpPr txBox="1"/>
          <p:nvPr/>
        </p:nvSpPr>
        <p:spPr>
          <a:xfrm>
            <a:off x="539553" y="2937014"/>
            <a:ext cx="8064896" cy="1938992"/>
          </a:xfrm>
          <a:prstGeom prst="rect">
            <a:avLst/>
          </a:prstGeom>
          <a:noFill/>
        </p:spPr>
        <p:txBody>
          <a:bodyPr wrap="square" rtlCol="0">
            <a:spAutoFit/>
          </a:bodyPr>
          <a:lstStyle/>
          <a:p>
            <a:pPr algn="just">
              <a:lnSpc>
                <a:spcPct val="150000"/>
              </a:lnSpc>
            </a:pPr>
            <a:r>
              <a:rPr lang="zh-CN" altLang="zh-CN" sz="2000" dirty="0">
                <a:latin typeface="+mn-lt"/>
                <a:ea typeface="+mn-ea"/>
              </a:rPr>
              <a:t>特点： </a:t>
            </a:r>
          </a:p>
          <a:p>
            <a:pPr algn="just">
              <a:lnSpc>
                <a:spcPct val="150000"/>
              </a:lnSpc>
            </a:pPr>
            <a:r>
              <a:rPr lang="en-US" altLang="zh-CN" sz="2000" dirty="0">
                <a:latin typeface="+mn-lt"/>
                <a:ea typeface="+mn-ea"/>
              </a:rPr>
              <a:t>       </a:t>
            </a:r>
            <a:r>
              <a:rPr lang="en-US" altLang="zh-CN" sz="2000" dirty="0" smtClean="0">
                <a:latin typeface="+mn-lt"/>
                <a:ea typeface="+mn-ea"/>
              </a:rPr>
              <a:t>  </a:t>
            </a:r>
            <a:r>
              <a:rPr lang="zh-CN" altLang="zh-CN" sz="2000" dirty="0" smtClean="0">
                <a:latin typeface="+mn-lt"/>
                <a:ea typeface="+mn-ea"/>
              </a:rPr>
              <a:t>基</a:t>
            </a:r>
            <a:r>
              <a:rPr lang="zh-CN" altLang="zh-CN" sz="2000" dirty="0">
                <a:latin typeface="+mn-lt"/>
                <a:ea typeface="+mn-ea"/>
              </a:rPr>
              <a:t>站收发测量转发时间的工作原理，不需要时间同步，测距精度</a:t>
            </a:r>
            <a:r>
              <a:rPr lang="en-US" altLang="zh-CN" sz="2000" dirty="0">
                <a:latin typeface="+mn-lt"/>
                <a:ea typeface="+mn-ea"/>
              </a:rPr>
              <a:t>2</a:t>
            </a:r>
            <a:r>
              <a:rPr lang="zh-CN" altLang="zh-CN" sz="2000" dirty="0">
                <a:latin typeface="+mn-lt"/>
                <a:ea typeface="+mn-ea"/>
              </a:rPr>
              <a:t>厘米，平面定位精度</a:t>
            </a:r>
            <a:r>
              <a:rPr lang="en-US" altLang="zh-CN" sz="2000" dirty="0">
                <a:latin typeface="+mn-lt"/>
                <a:ea typeface="+mn-ea"/>
              </a:rPr>
              <a:t>5-10cm</a:t>
            </a:r>
            <a:r>
              <a:rPr lang="zh-CN" altLang="zh-CN" sz="2000" dirty="0">
                <a:latin typeface="+mn-lt"/>
                <a:ea typeface="+mn-ea"/>
              </a:rPr>
              <a:t>左右（</a:t>
            </a:r>
            <a:r>
              <a:rPr lang="en-US" altLang="zh-CN" sz="2000" dirty="0">
                <a:latin typeface="+mn-lt"/>
                <a:ea typeface="+mn-ea"/>
              </a:rPr>
              <a:t>98%</a:t>
            </a:r>
            <a:r>
              <a:rPr lang="zh-CN" altLang="zh-CN" sz="2000" dirty="0">
                <a:latin typeface="+mn-lt"/>
                <a:ea typeface="+mn-ea"/>
              </a:rPr>
              <a:t>概率）</a:t>
            </a:r>
            <a:r>
              <a:rPr lang="zh-CN" altLang="zh-CN" sz="2000" dirty="0" smtClean="0"/>
              <a:t>。</a:t>
            </a:r>
            <a:r>
              <a:rPr lang="zh-CN" altLang="en-US" sz="2000" dirty="0" smtClean="0">
                <a:latin typeface="+mn-lt"/>
                <a:ea typeface="+mn-ea"/>
              </a:rPr>
              <a:t>基</a:t>
            </a:r>
            <a:r>
              <a:rPr lang="zh-CN" altLang="en-US" sz="2000" dirty="0">
                <a:latin typeface="+mn-lt"/>
                <a:ea typeface="+mn-ea"/>
              </a:rPr>
              <a:t>站与移动站</a:t>
            </a:r>
            <a:r>
              <a:rPr lang="zh-CN" altLang="en-US" sz="2000" dirty="0" smtClean="0">
                <a:latin typeface="+mn-lt"/>
                <a:ea typeface="+mn-ea"/>
              </a:rPr>
              <a:t>通用，因为设备昂贵，比较适合临时使用的场景。</a:t>
            </a:r>
            <a:endParaRPr lang="zh-CN" altLang="zh-CN" sz="2000" dirty="0">
              <a:latin typeface="+mn-lt"/>
              <a:ea typeface="+mn-ea"/>
            </a:endParaRPr>
          </a:p>
        </p:txBody>
      </p:sp>
      <p:pic>
        <p:nvPicPr>
          <p:cNvPr id="6" name="图片 5"/>
          <p:cNvPicPr/>
          <p:nvPr/>
        </p:nvPicPr>
        <p:blipFill rotWithShape="1">
          <a:blip r:embed="rId2" cstate="print">
            <a:extLst>
              <a:ext uri="{28A0092B-C50C-407E-A947-70E740481C1C}">
                <a14:useLocalDpi xmlns:a14="http://schemas.microsoft.com/office/drawing/2010/main" val="0"/>
              </a:ext>
            </a:extLst>
          </a:blip>
          <a:srcRect l="6358" t="5407" r="5296" b="12001"/>
          <a:stretch/>
        </p:blipFill>
        <p:spPr bwMode="auto">
          <a:xfrm>
            <a:off x="1259632" y="1064806"/>
            <a:ext cx="3369025" cy="1872208"/>
          </a:xfrm>
          <a:prstGeom prst="rect">
            <a:avLst/>
          </a:prstGeom>
          <a:noFill/>
          <a:ln>
            <a:noFill/>
          </a:ln>
        </p:spPr>
      </p:pic>
    </p:spTree>
    <p:extLst>
      <p:ext uri="{BB962C8B-B14F-4D97-AF65-F5344CB8AC3E}">
        <p14:creationId xmlns:p14="http://schemas.microsoft.com/office/powerpoint/2010/main" val="2032343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83518"/>
            <a:ext cx="8064896" cy="520784"/>
          </a:xfrm>
          <a:prstGeom prst="rect">
            <a:avLst/>
          </a:prstGeom>
          <a:noFill/>
        </p:spPr>
        <p:txBody>
          <a:bodyPr wrap="square" rtlCol="0">
            <a:spAutoFit/>
          </a:bodyPr>
          <a:lstStyle/>
          <a:p>
            <a:pPr algn="ctr">
              <a:lnSpc>
                <a:spcPts val="3600"/>
              </a:lnSpc>
            </a:pPr>
            <a:r>
              <a:rPr lang="zh-CN" altLang="en-US" sz="2400" b="1" dirty="0" smtClean="0">
                <a:latin typeface="+mn-lt"/>
                <a:ea typeface="+mn-ea"/>
              </a:rPr>
              <a:t>超宽带雷达单独定位及对惯导进行校正的试验</a:t>
            </a:r>
            <a:endParaRPr lang="zh-CN" altLang="en-US" sz="2400" b="1" dirty="0">
              <a:latin typeface="+mn-lt"/>
              <a:ea typeface="+mn-ea"/>
            </a:endParaRPr>
          </a:p>
        </p:txBody>
      </p:sp>
      <p:sp>
        <p:nvSpPr>
          <p:cNvPr id="5" name="TextBox 4"/>
          <p:cNvSpPr txBox="1"/>
          <p:nvPr/>
        </p:nvSpPr>
        <p:spPr>
          <a:xfrm>
            <a:off x="539552" y="1168638"/>
            <a:ext cx="8064896" cy="3275320"/>
          </a:xfrm>
          <a:prstGeom prst="rect">
            <a:avLst/>
          </a:prstGeom>
          <a:noFill/>
        </p:spPr>
        <p:txBody>
          <a:bodyPr wrap="square" rtlCol="0">
            <a:spAutoFit/>
          </a:bodyPr>
          <a:lstStyle/>
          <a:p>
            <a:pPr marL="457200" indent="-457200">
              <a:lnSpc>
                <a:spcPts val="3600"/>
              </a:lnSpc>
              <a:buFont typeface="Wingdings" panose="05000000000000000000" pitchFamily="2" charset="2"/>
              <a:buChar char="l"/>
            </a:pPr>
            <a:r>
              <a:rPr lang="en-US" altLang="zh-CN" sz="2200" dirty="0">
                <a:latin typeface="Times New Roman" panose="02020603050405020304" pitchFamily="18" charset="0"/>
                <a:ea typeface="+mn-ea"/>
                <a:cs typeface="Times New Roman" panose="02020603050405020304" pitchFamily="18" charset="0"/>
              </a:rPr>
              <a:t>4</a:t>
            </a:r>
            <a:r>
              <a:rPr lang="zh-CN" altLang="zh-CN" sz="2200" dirty="0">
                <a:latin typeface="Times New Roman" panose="02020603050405020304" pitchFamily="18" charset="0"/>
                <a:ea typeface="+mn-ea"/>
                <a:cs typeface="Times New Roman" panose="02020603050405020304" pitchFamily="18" charset="0"/>
              </a:rPr>
              <a:t>台超宽带雷达定位模块（</a:t>
            </a:r>
            <a:r>
              <a:rPr lang="en-US" altLang="zh-CN" sz="2200" dirty="0">
                <a:latin typeface="Times New Roman" panose="02020603050405020304" pitchFamily="18" charset="0"/>
                <a:ea typeface="+mn-ea"/>
                <a:cs typeface="Times New Roman" panose="02020603050405020304" pitchFamily="18" charset="0"/>
              </a:rPr>
              <a:t>3</a:t>
            </a:r>
            <a:r>
              <a:rPr lang="zh-CN" altLang="zh-CN" sz="2200" dirty="0">
                <a:latin typeface="Times New Roman" panose="02020603050405020304" pitchFamily="18" charset="0"/>
                <a:ea typeface="+mn-ea"/>
                <a:cs typeface="Times New Roman" panose="02020603050405020304" pitchFamily="18" charset="0"/>
              </a:rPr>
              <a:t>块放在升高的脚架上作为临时固定基站，一块与</a:t>
            </a:r>
            <a:r>
              <a:rPr lang="en-US" altLang="zh-CN" sz="2200" dirty="0">
                <a:latin typeface="Times New Roman" panose="02020603050405020304" pitchFamily="18" charset="0"/>
                <a:ea typeface="+mn-ea"/>
                <a:cs typeface="Times New Roman" panose="02020603050405020304" pitchFamily="18" charset="0"/>
              </a:rPr>
              <a:t>INS</a:t>
            </a:r>
            <a:r>
              <a:rPr lang="zh-CN" altLang="zh-CN" sz="2200" dirty="0">
                <a:latin typeface="Times New Roman" panose="02020603050405020304" pitchFamily="18" charset="0"/>
                <a:ea typeface="+mn-ea"/>
                <a:cs typeface="Times New Roman" panose="02020603050405020304" pitchFamily="18" charset="0"/>
              </a:rPr>
              <a:t>等连接作为移动基站）</a:t>
            </a:r>
            <a:endParaRPr lang="en-US" altLang="zh-CN" sz="2200" dirty="0">
              <a:latin typeface="Times New Roman" panose="02020603050405020304" pitchFamily="18" charset="0"/>
              <a:ea typeface="+mn-ea"/>
              <a:cs typeface="Times New Roman" panose="02020603050405020304" pitchFamily="18" charset="0"/>
            </a:endParaRPr>
          </a:p>
          <a:p>
            <a:pPr marL="457200" indent="-457200">
              <a:lnSpc>
                <a:spcPts val="3600"/>
              </a:lnSpc>
              <a:buFont typeface="Wingdings" panose="05000000000000000000" pitchFamily="2" charset="2"/>
              <a:buChar char="l"/>
            </a:pPr>
            <a:r>
              <a:rPr lang="en-US" altLang="zh-CN" sz="2200" dirty="0">
                <a:latin typeface="Times New Roman" panose="02020603050405020304" pitchFamily="18" charset="0"/>
                <a:ea typeface="+mn-ea"/>
                <a:cs typeface="Times New Roman" panose="02020603050405020304" pitchFamily="18" charset="0"/>
              </a:rPr>
              <a:t> 1</a:t>
            </a:r>
            <a:r>
              <a:rPr lang="zh-CN" altLang="zh-CN" sz="2200" dirty="0">
                <a:latin typeface="Times New Roman" panose="02020603050405020304" pitchFamily="18" charset="0"/>
                <a:ea typeface="+mn-ea"/>
                <a:cs typeface="Times New Roman" panose="02020603050405020304" pitchFamily="18" charset="0"/>
              </a:rPr>
              <a:t>台</a:t>
            </a:r>
            <a:r>
              <a:rPr lang="en-US" altLang="zh-CN" sz="2200" dirty="0">
                <a:latin typeface="Times New Roman" panose="02020603050405020304" pitchFamily="18" charset="0"/>
                <a:ea typeface="+mn-ea"/>
                <a:cs typeface="Times New Roman" panose="02020603050405020304" pitchFamily="18" charset="0"/>
              </a:rPr>
              <a:t>GNSS/INS</a:t>
            </a:r>
            <a:r>
              <a:rPr lang="zh-CN" altLang="zh-CN" sz="2200" dirty="0">
                <a:latin typeface="Times New Roman" panose="02020603050405020304" pitchFamily="18" charset="0"/>
                <a:ea typeface="+mn-ea"/>
                <a:cs typeface="Times New Roman" panose="02020603050405020304" pitchFamily="18" charset="0"/>
              </a:rPr>
              <a:t>组合定位定姿系统</a:t>
            </a:r>
            <a:endParaRPr lang="en-US" altLang="zh-CN" sz="2200" dirty="0">
              <a:latin typeface="Times New Roman" panose="02020603050405020304" pitchFamily="18" charset="0"/>
              <a:ea typeface="+mn-ea"/>
              <a:cs typeface="Times New Roman" panose="02020603050405020304" pitchFamily="18" charset="0"/>
            </a:endParaRPr>
          </a:p>
          <a:p>
            <a:pPr marL="457200" indent="-457200">
              <a:lnSpc>
                <a:spcPts val="3600"/>
              </a:lnSpc>
              <a:buFont typeface="Wingdings" panose="05000000000000000000" pitchFamily="2" charset="2"/>
              <a:buChar char="l"/>
            </a:pPr>
            <a:r>
              <a:rPr lang="en-US" altLang="zh-CN" sz="2200" dirty="0">
                <a:latin typeface="Times New Roman" panose="02020603050405020304" pitchFamily="18" charset="0"/>
                <a:ea typeface="+mn-ea"/>
                <a:cs typeface="Times New Roman" panose="02020603050405020304" pitchFamily="18" charset="0"/>
              </a:rPr>
              <a:t> 1</a:t>
            </a:r>
            <a:r>
              <a:rPr lang="zh-CN" altLang="zh-CN" sz="2200" dirty="0">
                <a:latin typeface="Times New Roman" panose="02020603050405020304" pitchFamily="18" charset="0"/>
                <a:ea typeface="+mn-ea"/>
                <a:cs typeface="Times New Roman" panose="02020603050405020304" pitchFamily="18" charset="0"/>
              </a:rPr>
              <a:t>台小推车</a:t>
            </a:r>
            <a:endParaRPr lang="en-US" altLang="zh-CN" sz="2200" dirty="0">
              <a:latin typeface="Times New Roman" panose="02020603050405020304" pitchFamily="18" charset="0"/>
              <a:ea typeface="+mn-ea"/>
              <a:cs typeface="Times New Roman" panose="02020603050405020304" pitchFamily="18" charset="0"/>
            </a:endParaRPr>
          </a:p>
          <a:p>
            <a:pPr marL="457200" indent="-457200">
              <a:lnSpc>
                <a:spcPts val="3600"/>
              </a:lnSpc>
              <a:buFont typeface="Wingdings" panose="05000000000000000000" pitchFamily="2" charset="2"/>
              <a:buChar char="l"/>
            </a:pPr>
            <a:r>
              <a:rPr lang="en-US" altLang="zh-CN" sz="2200" dirty="0">
                <a:latin typeface="Times New Roman" panose="02020603050405020304" pitchFamily="18" charset="0"/>
                <a:ea typeface="+mn-ea"/>
                <a:cs typeface="Times New Roman" panose="02020603050405020304" pitchFamily="18" charset="0"/>
              </a:rPr>
              <a:t> 1</a:t>
            </a:r>
            <a:r>
              <a:rPr lang="zh-CN" altLang="zh-CN" sz="2200" dirty="0">
                <a:latin typeface="Times New Roman" panose="02020603050405020304" pitchFamily="18" charset="0"/>
                <a:ea typeface="+mn-ea"/>
                <a:cs typeface="Times New Roman" panose="02020603050405020304" pitchFamily="18" charset="0"/>
              </a:rPr>
              <a:t>台笔记本电脑</a:t>
            </a:r>
            <a:endParaRPr lang="en-US" altLang="zh-CN" sz="2200" dirty="0">
              <a:latin typeface="Times New Roman" panose="02020603050405020304" pitchFamily="18" charset="0"/>
              <a:ea typeface="+mn-ea"/>
              <a:cs typeface="Times New Roman" panose="02020603050405020304" pitchFamily="18" charset="0"/>
            </a:endParaRPr>
          </a:p>
          <a:p>
            <a:pPr marL="457200" indent="-457200">
              <a:lnSpc>
                <a:spcPts val="3600"/>
              </a:lnSpc>
              <a:buFont typeface="Wingdings" panose="05000000000000000000" pitchFamily="2" charset="2"/>
              <a:buChar char="l"/>
            </a:pPr>
            <a:r>
              <a:rPr lang="en-US" altLang="zh-CN" sz="2200" dirty="0">
                <a:latin typeface="Times New Roman" panose="02020603050405020304" pitchFamily="18" charset="0"/>
                <a:ea typeface="+mn-ea"/>
                <a:cs typeface="Times New Roman" panose="02020603050405020304" pitchFamily="18" charset="0"/>
              </a:rPr>
              <a:t> 1</a:t>
            </a:r>
            <a:r>
              <a:rPr lang="zh-CN" altLang="zh-CN" sz="2200" dirty="0">
                <a:latin typeface="Times New Roman" panose="02020603050405020304" pitchFamily="18" charset="0"/>
                <a:ea typeface="+mn-ea"/>
                <a:cs typeface="Times New Roman" panose="02020603050405020304" pitchFamily="18" charset="0"/>
              </a:rPr>
              <a:t>台全站仪</a:t>
            </a:r>
            <a:endParaRPr lang="en-US" altLang="zh-CN" sz="2200" dirty="0">
              <a:latin typeface="Times New Roman" panose="02020603050405020304" pitchFamily="18" charset="0"/>
              <a:ea typeface="+mn-ea"/>
              <a:cs typeface="Times New Roman" panose="02020603050405020304" pitchFamily="18" charset="0"/>
            </a:endParaRPr>
          </a:p>
          <a:p>
            <a:pPr marL="457200" indent="-457200">
              <a:lnSpc>
                <a:spcPts val="3600"/>
              </a:lnSpc>
              <a:buFont typeface="Wingdings" panose="05000000000000000000" pitchFamily="2" charset="2"/>
              <a:buChar char="l"/>
            </a:pPr>
            <a:r>
              <a:rPr lang="en-US" altLang="zh-CN" sz="2200" dirty="0">
                <a:latin typeface="Times New Roman" panose="02020603050405020304" pitchFamily="18" charset="0"/>
                <a:ea typeface="+mn-ea"/>
                <a:cs typeface="Times New Roman" panose="02020603050405020304" pitchFamily="18" charset="0"/>
              </a:rPr>
              <a:t> 4</a:t>
            </a:r>
            <a:r>
              <a:rPr lang="zh-CN" altLang="zh-CN" sz="2200" dirty="0">
                <a:latin typeface="Times New Roman" panose="02020603050405020304" pitchFamily="18" charset="0"/>
                <a:ea typeface="+mn-ea"/>
                <a:cs typeface="Times New Roman" panose="02020603050405020304" pitchFamily="18" charset="0"/>
              </a:rPr>
              <a:t>台脚架</a:t>
            </a:r>
          </a:p>
        </p:txBody>
      </p:sp>
      <p:pic>
        <p:nvPicPr>
          <p:cNvPr id="6" name="图片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398410"/>
            <a:ext cx="3744416" cy="2549604"/>
          </a:xfrm>
          <a:prstGeom prst="rect">
            <a:avLst/>
          </a:prstGeom>
          <a:noFill/>
          <a:ln>
            <a:noFill/>
          </a:ln>
        </p:spPr>
      </p:pic>
    </p:spTree>
    <p:extLst>
      <p:ext uri="{BB962C8B-B14F-4D97-AF65-F5344CB8AC3E}">
        <p14:creationId xmlns:p14="http://schemas.microsoft.com/office/powerpoint/2010/main" val="1215950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3" y="51470"/>
            <a:ext cx="8064896" cy="590033"/>
          </a:xfrm>
          <a:prstGeom prst="rect">
            <a:avLst/>
          </a:prstGeom>
          <a:noFill/>
        </p:spPr>
        <p:txBody>
          <a:bodyPr wrap="square" rtlCol="0">
            <a:spAutoFit/>
          </a:bodyPr>
          <a:lstStyle/>
          <a:p>
            <a:pPr algn="ctr">
              <a:lnSpc>
                <a:spcPct val="150000"/>
              </a:lnSpc>
            </a:pPr>
            <a:r>
              <a:rPr lang="zh-CN" altLang="en-US" sz="2400" b="1" dirty="0" smtClean="0">
                <a:latin typeface="+mn-lt"/>
                <a:ea typeface="+mn-ea"/>
              </a:rPr>
              <a:t>试验</a:t>
            </a:r>
            <a:r>
              <a:rPr lang="zh-CN" altLang="zh-CN" sz="2400" b="1" dirty="0" smtClean="0">
                <a:latin typeface="+mn-lt"/>
                <a:ea typeface="+mn-ea"/>
              </a:rPr>
              <a:t>结果</a:t>
            </a:r>
            <a:endParaRPr lang="zh-CN" altLang="en-US" sz="2400" b="1" dirty="0">
              <a:latin typeface="+mn-lt"/>
              <a:ea typeface="+mn-ea"/>
            </a:endParaRPr>
          </a:p>
        </p:txBody>
      </p:sp>
      <p:sp>
        <p:nvSpPr>
          <p:cNvPr id="5" name="TextBox 4"/>
          <p:cNvSpPr txBox="1"/>
          <p:nvPr/>
        </p:nvSpPr>
        <p:spPr>
          <a:xfrm>
            <a:off x="539553" y="762258"/>
            <a:ext cx="8064896" cy="369332"/>
          </a:xfrm>
          <a:prstGeom prst="rect">
            <a:avLst/>
          </a:prstGeom>
          <a:noFill/>
        </p:spPr>
        <p:txBody>
          <a:bodyPr wrap="square" rtlCol="0">
            <a:spAutoFit/>
          </a:bodyPr>
          <a:lstStyle/>
          <a:p>
            <a:r>
              <a:rPr lang="en-US" altLang="zh-CN" dirty="0">
                <a:latin typeface="Times New Roman" panose="02020603050405020304" pitchFamily="18" charset="0"/>
                <a:ea typeface="+mn-ea"/>
                <a:cs typeface="Times New Roman" panose="02020603050405020304" pitchFamily="18" charset="0"/>
              </a:rPr>
              <a:t>1</a:t>
            </a:r>
            <a:r>
              <a:rPr lang="zh-CN" altLang="zh-CN" dirty="0">
                <a:latin typeface="Times New Roman" panose="02020603050405020304" pitchFamily="18" charset="0"/>
                <a:ea typeface="+mn-ea"/>
                <a:cs typeface="Times New Roman" panose="02020603050405020304" pitchFamily="18" charset="0"/>
              </a:rPr>
              <a:t>）单独超宽带（</a:t>
            </a:r>
            <a:r>
              <a:rPr lang="en-US" altLang="zh-CN" dirty="0">
                <a:latin typeface="Times New Roman" panose="02020603050405020304" pitchFamily="18" charset="0"/>
                <a:ea typeface="+mn-ea"/>
                <a:cs typeface="Times New Roman" panose="02020603050405020304" pitchFamily="18" charset="0"/>
              </a:rPr>
              <a:t>UWB</a:t>
            </a:r>
            <a:r>
              <a:rPr lang="zh-CN" altLang="zh-CN" dirty="0">
                <a:latin typeface="Times New Roman" panose="02020603050405020304" pitchFamily="18" charset="0"/>
                <a:ea typeface="+mn-ea"/>
                <a:cs typeface="Times New Roman" panose="02020603050405020304" pitchFamily="18" charset="0"/>
              </a:rPr>
              <a:t>）雷达测试结果</a:t>
            </a:r>
          </a:p>
        </p:txBody>
      </p:sp>
      <p:pic>
        <p:nvPicPr>
          <p:cNvPr id="7" name="图片 6"/>
          <p:cNvPicPr/>
          <p:nvPr/>
        </p:nvPicPr>
        <p:blipFill rotWithShape="1">
          <a:blip r:embed="rId2">
            <a:extLst>
              <a:ext uri="{28A0092B-C50C-407E-A947-70E740481C1C}">
                <a14:useLocalDpi xmlns:a14="http://schemas.microsoft.com/office/drawing/2010/main" val="0"/>
              </a:ext>
            </a:extLst>
          </a:blip>
          <a:srcRect l="9003" r="9359" b="7307"/>
          <a:stretch/>
        </p:blipFill>
        <p:spPr bwMode="auto">
          <a:xfrm>
            <a:off x="2088444" y="1144163"/>
            <a:ext cx="4876800" cy="2507707"/>
          </a:xfrm>
          <a:prstGeom prst="rect">
            <a:avLst/>
          </a:prstGeom>
          <a:noFill/>
          <a:ln>
            <a:noFill/>
          </a:ln>
        </p:spPr>
      </p:pic>
      <p:sp>
        <p:nvSpPr>
          <p:cNvPr id="8" name="TextBox 7"/>
          <p:cNvSpPr txBox="1"/>
          <p:nvPr/>
        </p:nvSpPr>
        <p:spPr>
          <a:xfrm>
            <a:off x="539552" y="3735694"/>
            <a:ext cx="8064896" cy="1246495"/>
          </a:xfrm>
          <a:prstGeom prst="rect">
            <a:avLst/>
          </a:prstGeom>
          <a:noFill/>
        </p:spPr>
        <p:txBody>
          <a:bodyPr wrap="square" rtlCol="0">
            <a:spAutoFit/>
          </a:bodyPr>
          <a:lstStyle/>
          <a:p>
            <a:pPr algn="just">
              <a:lnSpc>
                <a:spcPts val="3000"/>
              </a:lnSpc>
            </a:pPr>
            <a:r>
              <a:rPr lang="en-US" altLang="zh-CN" dirty="0" smtClean="0">
                <a:latin typeface="Times New Roman" panose="02020603050405020304" pitchFamily="18" charset="0"/>
                <a:ea typeface="+mn-ea"/>
                <a:cs typeface="Times New Roman" panose="02020603050405020304" pitchFamily="18" charset="0"/>
              </a:rPr>
              <a:t>        </a:t>
            </a:r>
            <a:r>
              <a:rPr lang="zh-CN" altLang="zh-CN" dirty="0">
                <a:latin typeface="Times New Roman" panose="02020603050405020304" pitchFamily="18" charset="0"/>
                <a:ea typeface="+mn-ea"/>
                <a:cs typeface="Times New Roman" panose="02020603050405020304" pitchFamily="18" charset="0"/>
              </a:rPr>
              <a:t>总结</a:t>
            </a:r>
            <a:r>
              <a:rPr lang="zh-CN" altLang="zh-CN" dirty="0" smtClean="0">
                <a:latin typeface="Times New Roman" panose="02020603050405020304" pitchFamily="18" charset="0"/>
                <a:ea typeface="+mn-ea"/>
                <a:cs typeface="Times New Roman" panose="02020603050405020304" pitchFamily="18" charset="0"/>
              </a:rPr>
              <a:t>：在</a:t>
            </a:r>
            <a:r>
              <a:rPr lang="en-US" altLang="zh-CN" dirty="0">
                <a:latin typeface="Times New Roman" panose="02020603050405020304" pitchFamily="18" charset="0"/>
                <a:ea typeface="+mn-ea"/>
                <a:cs typeface="Times New Roman" panose="02020603050405020304" pitchFamily="18" charset="0"/>
              </a:rPr>
              <a:t>3</a:t>
            </a:r>
            <a:r>
              <a:rPr lang="zh-CN" altLang="zh-CN" dirty="0">
                <a:latin typeface="Times New Roman" panose="02020603050405020304" pitchFamily="18" charset="0"/>
                <a:ea typeface="+mn-ea"/>
                <a:cs typeface="Times New Roman" panose="02020603050405020304" pitchFamily="18" charset="0"/>
              </a:rPr>
              <a:t>个固定基站，一个流动站的测试环境下，并且存在测试人员人为遮挡等情况下，平面定位精度优于</a:t>
            </a:r>
            <a:r>
              <a:rPr lang="en-US" altLang="zh-CN" dirty="0">
                <a:latin typeface="Times New Roman" panose="02020603050405020304" pitchFamily="18" charset="0"/>
                <a:ea typeface="+mn-ea"/>
                <a:cs typeface="Times New Roman" panose="02020603050405020304" pitchFamily="18" charset="0"/>
              </a:rPr>
              <a:t>10cm</a:t>
            </a:r>
            <a:r>
              <a:rPr lang="zh-CN" altLang="zh-CN" dirty="0">
                <a:latin typeface="Times New Roman" panose="02020603050405020304" pitchFamily="18" charset="0"/>
                <a:ea typeface="+mn-ea"/>
                <a:cs typeface="Times New Roman" panose="02020603050405020304" pitchFamily="18" charset="0"/>
              </a:rPr>
              <a:t>的概率为</a:t>
            </a:r>
            <a:r>
              <a:rPr lang="en-US" altLang="zh-CN" dirty="0">
                <a:latin typeface="Times New Roman" panose="02020603050405020304" pitchFamily="18" charset="0"/>
                <a:ea typeface="+mn-ea"/>
                <a:cs typeface="Times New Roman" panose="02020603050405020304" pitchFamily="18" charset="0"/>
              </a:rPr>
              <a:t>95%</a:t>
            </a:r>
            <a:r>
              <a:rPr lang="zh-CN" altLang="zh-CN" dirty="0">
                <a:latin typeface="Times New Roman" panose="02020603050405020304" pitchFamily="18" charset="0"/>
                <a:ea typeface="+mn-ea"/>
                <a:cs typeface="Times New Roman" panose="02020603050405020304" pitchFamily="18" charset="0"/>
              </a:rPr>
              <a:t>，如果固定基站增加到</a:t>
            </a:r>
            <a:r>
              <a:rPr lang="en-US" altLang="zh-CN" dirty="0">
                <a:latin typeface="Times New Roman" panose="02020603050405020304" pitchFamily="18" charset="0"/>
                <a:ea typeface="+mn-ea"/>
                <a:cs typeface="Times New Roman" panose="02020603050405020304" pitchFamily="18" charset="0"/>
              </a:rPr>
              <a:t>4-5</a:t>
            </a:r>
            <a:r>
              <a:rPr lang="zh-CN" altLang="zh-CN" dirty="0">
                <a:latin typeface="Times New Roman" panose="02020603050405020304" pitchFamily="18" charset="0"/>
                <a:ea typeface="+mn-ea"/>
                <a:cs typeface="Times New Roman" panose="02020603050405020304" pitchFamily="18" charset="0"/>
              </a:rPr>
              <a:t>个，基站几何分布</a:t>
            </a:r>
            <a:r>
              <a:rPr lang="zh-CN" altLang="zh-CN" dirty="0" smtClean="0">
                <a:latin typeface="Times New Roman" panose="02020603050405020304" pitchFamily="18" charset="0"/>
                <a:ea typeface="+mn-ea"/>
                <a:cs typeface="Times New Roman" panose="02020603050405020304" pitchFamily="18" charset="0"/>
              </a:rPr>
              <a:t>更好</a:t>
            </a:r>
            <a:r>
              <a:rPr lang="zh-CN" altLang="en-US" dirty="0" smtClean="0">
                <a:latin typeface="Times New Roman" panose="02020603050405020304" pitchFamily="18" charset="0"/>
                <a:ea typeface="+mn-ea"/>
                <a:cs typeface="Times New Roman" panose="02020603050405020304" pitchFamily="18" charset="0"/>
              </a:rPr>
              <a:t>，</a:t>
            </a:r>
            <a:r>
              <a:rPr lang="zh-CN" altLang="zh-CN" dirty="0" smtClean="0">
                <a:latin typeface="Times New Roman" panose="02020603050405020304" pitchFamily="18" charset="0"/>
                <a:ea typeface="+mn-ea"/>
                <a:cs typeface="Times New Roman" panose="02020603050405020304" pitchFamily="18" charset="0"/>
              </a:rPr>
              <a:t>定位</a:t>
            </a:r>
            <a:r>
              <a:rPr lang="zh-CN" altLang="zh-CN" dirty="0">
                <a:latin typeface="Times New Roman" panose="02020603050405020304" pitchFamily="18" charset="0"/>
                <a:ea typeface="+mn-ea"/>
                <a:cs typeface="Times New Roman" panose="02020603050405020304" pitchFamily="18" charset="0"/>
              </a:rPr>
              <a:t>精度优于</a:t>
            </a:r>
            <a:r>
              <a:rPr lang="en-US" altLang="zh-CN" dirty="0">
                <a:latin typeface="Times New Roman" panose="02020603050405020304" pitchFamily="18" charset="0"/>
                <a:ea typeface="+mn-ea"/>
                <a:cs typeface="Times New Roman" panose="02020603050405020304" pitchFamily="18" charset="0"/>
              </a:rPr>
              <a:t>10cm</a:t>
            </a:r>
            <a:r>
              <a:rPr lang="zh-CN" altLang="zh-CN" dirty="0">
                <a:latin typeface="Times New Roman" panose="02020603050405020304" pitchFamily="18" charset="0"/>
                <a:ea typeface="+mn-ea"/>
                <a:cs typeface="Times New Roman" panose="02020603050405020304" pitchFamily="18" charset="0"/>
              </a:rPr>
              <a:t>概率预计提高到</a:t>
            </a:r>
            <a:r>
              <a:rPr lang="en-US" altLang="zh-CN" dirty="0">
                <a:latin typeface="Times New Roman" panose="02020603050405020304" pitchFamily="18" charset="0"/>
                <a:ea typeface="+mn-ea"/>
                <a:cs typeface="Times New Roman" panose="02020603050405020304" pitchFamily="18" charset="0"/>
              </a:rPr>
              <a:t>99%</a:t>
            </a:r>
            <a:r>
              <a:rPr lang="zh-CN" altLang="zh-CN" dirty="0">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68344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258202"/>
            <a:ext cx="8064896" cy="369332"/>
          </a:xfrm>
          <a:prstGeom prst="rect">
            <a:avLst/>
          </a:prstGeom>
          <a:noFill/>
        </p:spPr>
        <p:txBody>
          <a:bodyPr wrap="square" rtlCol="0">
            <a:spAutoFit/>
          </a:bodyPr>
          <a:lstStyle/>
          <a:p>
            <a:r>
              <a:rPr lang="en-US" altLang="zh-CN" dirty="0">
                <a:latin typeface="Times New Roman" panose="02020603050405020304" pitchFamily="18" charset="0"/>
                <a:ea typeface="+mn-ea"/>
                <a:cs typeface="Times New Roman" panose="02020603050405020304" pitchFamily="18" charset="0"/>
              </a:rPr>
              <a:t>2</a:t>
            </a:r>
            <a:r>
              <a:rPr lang="zh-CN" altLang="zh-CN" dirty="0">
                <a:latin typeface="Times New Roman" panose="02020603050405020304" pitchFamily="18" charset="0"/>
                <a:ea typeface="+mn-ea"/>
                <a:cs typeface="Times New Roman" panose="02020603050405020304" pitchFamily="18" charset="0"/>
              </a:rPr>
              <a:t>）超宽带（</a:t>
            </a:r>
            <a:r>
              <a:rPr lang="en-US" altLang="zh-CN" dirty="0">
                <a:latin typeface="Times New Roman" panose="02020603050405020304" pitchFamily="18" charset="0"/>
                <a:ea typeface="+mn-ea"/>
                <a:cs typeface="Times New Roman" panose="02020603050405020304" pitchFamily="18" charset="0"/>
              </a:rPr>
              <a:t>UWB</a:t>
            </a:r>
            <a:r>
              <a:rPr lang="zh-CN" altLang="zh-CN" dirty="0">
                <a:latin typeface="Times New Roman" panose="02020603050405020304" pitchFamily="18" charset="0"/>
                <a:ea typeface="+mn-ea"/>
                <a:cs typeface="Times New Roman" panose="02020603050405020304" pitchFamily="18" charset="0"/>
              </a:rPr>
              <a:t>）雷达与</a:t>
            </a:r>
            <a:r>
              <a:rPr lang="en-US" altLang="zh-CN" dirty="0">
                <a:latin typeface="Times New Roman" panose="02020603050405020304" pitchFamily="18" charset="0"/>
                <a:ea typeface="+mn-ea"/>
                <a:cs typeface="Times New Roman" panose="02020603050405020304" pitchFamily="18" charset="0"/>
              </a:rPr>
              <a:t>INS</a:t>
            </a:r>
            <a:r>
              <a:rPr lang="zh-CN" altLang="zh-CN" dirty="0">
                <a:latin typeface="Times New Roman" panose="02020603050405020304" pitchFamily="18" charset="0"/>
                <a:ea typeface="+mn-ea"/>
                <a:cs typeface="Times New Roman" panose="02020603050405020304" pitchFamily="18" charset="0"/>
              </a:rPr>
              <a:t>组合情况</a:t>
            </a:r>
          </a:p>
        </p:txBody>
      </p:sp>
      <p:sp>
        <p:nvSpPr>
          <p:cNvPr id="8" name="TextBox 7"/>
          <p:cNvSpPr txBox="1"/>
          <p:nvPr/>
        </p:nvSpPr>
        <p:spPr>
          <a:xfrm>
            <a:off x="539552" y="538162"/>
            <a:ext cx="8064896" cy="881460"/>
          </a:xfrm>
          <a:prstGeom prst="rect">
            <a:avLst/>
          </a:prstGeom>
          <a:noFill/>
        </p:spPr>
        <p:txBody>
          <a:bodyPr wrap="square" rtlCol="0">
            <a:spAutoFit/>
          </a:bodyPr>
          <a:lstStyle/>
          <a:p>
            <a:pPr>
              <a:lnSpc>
                <a:spcPct val="150000"/>
              </a:lnSpc>
            </a:pPr>
            <a:r>
              <a:rPr lang="en-US" altLang="zh-CN" dirty="0">
                <a:latin typeface="Times New Roman" panose="02020603050405020304" pitchFamily="18" charset="0"/>
                <a:ea typeface="+mn-ea"/>
                <a:cs typeface="Times New Roman" panose="02020603050405020304" pitchFamily="18" charset="0"/>
              </a:rPr>
              <a:t>        </a:t>
            </a:r>
            <a:r>
              <a:rPr lang="zh-CN" altLang="zh-CN" dirty="0">
                <a:latin typeface="Times New Roman" panose="02020603050405020304" pitchFamily="18" charset="0"/>
                <a:ea typeface="+mn-ea"/>
                <a:cs typeface="Times New Roman" panose="02020603050405020304" pitchFamily="18" charset="0"/>
              </a:rPr>
              <a:t>超宽带雷达测距系统与</a:t>
            </a:r>
            <a:r>
              <a:rPr lang="en-US" altLang="zh-CN" dirty="0">
                <a:latin typeface="Times New Roman" panose="02020603050405020304" pitchFamily="18" charset="0"/>
                <a:ea typeface="+mn-ea"/>
                <a:cs typeface="Times New Roman" panose="02020603050405020304" pitchFamily="18" charset="0"/>
              </a:rPr>
              <a:t>INS</a:t>
            </a:r>
            <a:r>
              <a:rPr lang="zh-CN" altLang="zh-CN" dirty="0">
                <a:latin typeface="Times New Roman" panose="02020603050405020304" pitchFamily="18" charset="0"/>
                <a:ea typeface="+mn-ea"/>
                <a:cs typeface="Times New Roman" panose="02020603050405020304" pitchFamily="18" charset="0"/>
              </a:rPr>
              <a:t>组合的定位情况与单超宽带雷达测试情况类似。针对遮挡等情况连续性略好。</a:t>
            </a:r>
          </a:p>
        </p:txBody>
      </p:sp>
      <p:pic>
        <p:nvPicPr>
          <p:cNvPr id="6" name="图片 5"/>
          <p:cNvPicPr/>
          <p:nvPr/>
        </p:nvPicPr>
        <p:blipFill rotWithShape="1">
          <a:blip r:embed="rId2">
            <a:extLst>
              <a:ext uri="{28A0092B-C50C-407E-A947-70E740481C1C}">
                <a14:useLocalDpi xmlns:a14="http://schemas.microsoft.com/office/drawing/2010/main" val="0"/>
              </a:ext>
            </a:extLst>
          </a:blip>
          <a:srcRect l="2131" t="5186" r="14860" b="4134"/>
          <a:stretch/>
        </p:blipFill>
        <p:spPr bwMode="auto">
          <a:xfrm>
            <a:off x="2555776" y="2328911"/>
            <a:ext cx="3623312" cy="2814589"/>
          </a:xfrm>
          <a:prstGeom prst="rect">
            <a:avLst/>
          </a:prstGeom>
          <a:noFill/>
          <a:ln>
            <a:noFill/>
          </a:ln>
        </p:spPr>
      </p:pic>
      <p:pic>
        <p:nvPicPr>
          <p:cNvPr id="9" name="图片 8"/>
          <p:cNvPicPr/>
          <p:nvPr/>
        </p:nvPicPr>
        <p:blipFill rotWithShape="1">
          <a:blip r:embed="rId3">
            <a:extLst>
              <a:ext uri="{28A0092B-C50C-407E-A947-70E740481C1C}">
                <a14:useLocalDpi xmlns:a14="http://schemas.microsoft.com/office/drawing/2010/main" val="0"/>
              </a:ext>
            </a:extLst>
          </a:blip>
          <a:srcRect l="5840" r="3505"/>
          <a:stretch/>
        </p:blipFill>
        <p:spPr bwMode="auto">
          <a:xfrm>
            <a:off x="1950072" y="1454516"/>
            <a:ext cx="4955823" cy="874395"/>
          </a:xfrm>
          <a:prstGeom prst="rect">
            <a:avLst/>
          </a:prstGeom>
          <a:noFill/>
          <a:ln>
            <a:noFill/>
          </a:ln>
        </p:spPr>
      </p:pic>
    </p:spTree>
    <p:extLst>
      <p:ext uri="{BB962C8B-B14F-4D97-AF65-F5344CB8AC3E}">
        <p14:creationId xmlns:p14="http://schemas.microsoft.com/office/powerpoint/2010/main" val="3812295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347614"/>
            <a:ext cx="7418649" cy="737510"/>
          </a:xfrm>
          <a:prstGeom prst="rect">
            <a:avLst/>
          </a:prstGeom>
          <a:noFill/>
        </p:spPr>
        <p:txBody>
          <a:bodyPr wrap="square" rtlCol="0">
            <a:spAutoFit/>
          </a:bodyPr>
          <a:lstStyle/>
          <a:p>
            <a:pPr algn="ctr">
              <a:lnSpc>
                <a:spcPct val="150000"/>
              </a:lnSpc>
            </a:pPr>
            <a:r>
              <a:rPr lang="en-US" altLang="zh-CN" sz="3200" b="1" dirty="0" smtClean="0">
                <a:latin typeface="Times New Roman" pitchFamily="18" charset="0"/>
                <a:ea typeface="楷体" pitchFamily="49" charset="-122"/>
                <a:cs typeface="Times New Roman" pitchFamily="18" charset="0"/>
              </a:rPr>
              <a:t>6</a:t>
            </a:r>
            <a:r>
              <a:rPr lang="zh-CN" altLang="en-US" sz="3200" b="1" dirty="0" smtClean="0">
                <a:latin typeface="Times New Roman" pitchFamily="18" charset="0"/>
                <a:ea typeface="楷体" pitchFamily="49" charset="-122"/>
                <a:cs typeface="Times New Roman" pitchFamily="18" charset="0"/>
              </a:rPr>
              <a:t>）</a:t>
            </a:r>
            <a:r>
              <a:rPr lang="zh-CN" altLang="zh-CN" sz="3200" b="1" dirty="0" smtClean="0">
                <a:latin typeface="Times New Roman" pitchFamily="18" charset="0"/>
                <a:ea typeface="楷体" pitchFamily="49" charset="-122"/>
                <a:cs typeface="Times New Roman" pitchFamily="18" charset="0"/>
              </a:rPr>
              <a:t>无线通信</a:t>
            </a:r>
            <a:r>
              <a:rPr lang="zh-CN" altLang="zh-CN" sz="3200" b="1" dirty="0">
                <a:latin typeface="Times New Roman" pitchFamily="18" charset="0"/>
                <a:ea typeface="楷体" pitchFamily="49" charset="-122"/>
                <a:cs typeface="Times New Roman" pitchFamily="18" charset="0"/>
              </a:rPr>
              <a:t>革命 Li-</a:t>
            </a:r>
            <a:r>
              <a:rPr lang="zh-CN" altLang="zh-CN" sz="3200" b="1" dirty="0" smtClean="0">
                <a:latin typeface="Times New Roman" pitchFamily="18" charset="0"/>
                <a:ea typeface="楷体" pitchFamily="49" charset="-122"/>
                <a:cs typeface="Times New Roman" pitchFamily="18" charset="0"/>
              </a:rPr>
              <a:t>fi</a:t>
            </a:r>
            <a:r>
              <a:rPr lang="zh-CN" altLang="en-US" sz="3200" b="1" dirty="0" smtClean="0">
                <a:latin typeface="Times New Roman" pitchFamily="18" charset="0"/>
                <a:ea typeface="楷体" pitchFamily="49" charset="-122"/>
                <a:cs typeface="Times New Roman" pitchFamily="18" charset="0"/>
              </a:rPr>
              <a:t>（</a:t>
            </a:r>
            <a:r>
              <a:rPr lang="zh-CN" altLang="zh-CN" sz="3200" b="1" dirty="0" smtClean="0">
                <a:latin typeface="Times New Roman" pitchFamily="18" charset="0"/>
                <a:ea typeface="楷体" pitchFamily="49" charset="-122"/>
                <a:cs typeface="Times New Roman" pitchFamily="18" charset="0"/>
              </a:rPr>
              <a:t>LightFidelity</a:t>
            </a:r>
            <a:r>
              <a:rPr lang="zh-CN" altLang="en-US" sz="3200" b="1" dirty="0" smtClean="0">
                <a:latin typeface="Times New Roman" pitchFamily="18" charset="0"/>
                <a:ea typeface="楷体" pitchFamily="49" charset="-122"/>
                <a:cs typeface="Times New Roman" pitchFamily="18" charset="0"/>
              </a:rPr>
              <a:t>）</a:t>
            </a:r>
            <a:endParaRPr lang="en-US" altLang="zh-CN" sz="3200" b="1" dirty="0">
              <a:latin typeface="Times New Roman" pitchFamily="18" charset="0"/>
              <a:ea typeface="楷体" pitchFamily="49" charset="-122"/>
              <a:cs typeface="Times New Roman" pitchFamily="18" charset="0"/>
            </a:endParaRPr>
          </a:p>
        </p:txBody>
      </p:sp>
      <p:sp>
        <p:nvSpPr>
          <p:cNvPr id="4" name="TextBox 3"/>
          <p:cNvSpPr txBox="1"/>
          <p:nvPr/>
        </p:nvSpPr>
        <p:spPr>
          <a:xfrm>
            <a:off x="827583" y="2355726"/>
            <a:ext cx="7418649" cy="1292662"/>
          </a:xfrm>
          <a:prstGeom prst="rect">
            <a:avLst/>
          </a:prstGeom>
          <a:noFill/>
        </p:spPr>
        <p:txBody>
          <a:bodyPr wrap="square" rtlCol="0">
            <a:spAutoFit/>
          </a:bodyPr>
          <a:lstStyle/>
          <a:p>
            <a:pPr algn="ctr">
              <a:lnSpc>
                <a:spcPct val="150000"/>
              </a:lnSpc>
            </a:pPr>
            <a:r>
              <a:rPr lang="zh-CN" altLang="en-US" sz="2800" dirty="0">
                <a:solidFill>
                  <a:srgbClr val="0000FF"/>
                </a:solidFill>
                <a:latin typeface="Times New Roman" pitchFamily="18" charset="0"/>
                <a:ea typeface="楷体" pitchFamily="49" charset="-122"/>
                <a:cs typeface="Times New Roman" pitchFamily="18" charset="0"/>
              </a:rPr>
              <a:t>武汉大学卫星导航定位技术研究中心</a:t>
            </a:r>
            <a:endParaRPr lang="en-US" altLang="zh-CN" sz="2800" dirty="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a:solidFill>
                  <a:srgbClr val="0000FF"/>
                </a:solidFill>
                <a:latin typeface="Times New Roman" pitchFamily="18" charset="0"/>
                <a:ea typeface="楷体" pitchFamily="49" charset="-122"/>
                <a:cs typeface="Times New Roman" pitchFamily="18" charset="0"/>
                <a:hlinkClick r:id="rId2"/>
              </a:rPr>
              <a:t>http://gpscenter.whu.edu.cn/</a:t>
            </a:r>
            <a:endParaRPr lang="en-US" altLang="zh-CN" sz="2400" dirty="0">
              <a:solidFill>
                <a:srgbClr val="0000FF"/>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791385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3"/>
          <p:cNvSpPr txBox="1">
            <a:spLocks noChangeArrowheads="1"/>
          </p:cNvSpPr>
          <p:nvPr/>
        </p:nvSpPr>
        <p:spPr bwMode="auto">
          <a:xfrm>
            <a:off x="2771800" y="1131590"/>
            <a:ext cx="56880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eaLnBrk="1" hangingPunct="1">
              <a:spcBef>
                <a:spcPct val="0"/>
              </a:spcBef>
              <a:buFontTx/>
              <a:buNone/>
            </a:pPr>
            <a:r>
              <a:rPr lang="zh-CN" altLang="zh-CN" sz="3000" b="1" dirty="0">
                <a:latin typeface="Times New Roman" panose="02020603050405020304" pitchFamily="18" charset="0"/>
                <a:ea typeface="楷体" panose="02010609060101010101" pitchFamily="49" charset="-122"/>
                <a:cs typeface="Times New Roman" panose="02020603050405020304" pitchFamily="18" charset="0"/>
              </a:rPr>
              <a:t>LiFi的概念</a:t>
            </a:r>
          </a:p>
        </p:txBody>
      </p:sp>
      <p:sp>
        <p:nvSpPr>
          <p:cNvPr id="5124" name="TextBox 5"/>
          <p:cNvSpPr txBox="1">
            <a:spLocks noChangeArrowheads="1"/>
          </p:cNvSpPr>
          <p:nvPr/>
        </p:nvSpPr>
        <p:spPr bwMode="auto">
          <a:xfrm>
            <a:off x="2803550" y="1811436"/>
            <a:ext cx="56880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eaLnBrk="1" hangingPunct="1">
              <a:spcBef>
                <a:spcPct val="0"/>
              </a:spcBef>
              <a:buFontTx/>
              <a:buNone/>
            </a:pPr>
            <a:r>
              <a:rPr lang="zh-CN" altLang="zh-CN" sz="3000" b="1" dirty="0">
                <a:latin typeface="Times New Roman" panose="02020603050405020304" pitchFamily="18" charset="0"/>
                <a:ea typeface="楷体" panose="02010609060101010101" pitchFamily="49" charset="-122"/>
                <a:cs typeface="Times New Roman" panose="02020603050405020304" pitchFamily="18" charset="0"/>
              </a:rPr>
              <a:t>LiFi的技术原理</a:t>
            </a:r>
          </a:p>
        </p:txBody>
      </p:sp>
      <p:sp>
        <p:nvSpPr>
          <p:cNvPr id="5125" name="TextBox 6"/>
          <p:cNvSpPr txBox="1">
            <a:spLocks noChangeArrowheads="1"/>
          </p:cNvSpPr>
          <p:nvPr/>
        </p:nvSpPr>
        <p:spPr bwMode="auto">
          <a:xfrm>
            <a:off x="2803550" y="2460327"/>
            <a:ext cx="56880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eaLnBrk="1" hangingPunct="1">
              <a:spcBef>
                <a:spcPct val="0"/>
              </a:spcBef>
              <a:buFontTx/>
              <a:buNone/>
            </a:pPr>
            <a:r>
              <a:rPr lang="zh-CN" altLang="zh-CN" sz="3000" b="1" dirty="0">
                <a:latin typeface="Times New Roman" panose="02020603050405020304" pitchFamily="18" charset="0"/>
                <a:ea typeface="楷体" panose="02010609060101010101" pitchFamily="49" charset="-122"/>
                <a:cs typeface="Times New Roman" panose="02020603050405020304" pitchFamily="18" charset="0"/>
              </a:rPr>
              <a:t>LiFi与WiFi对比</a:t>
            </a:r>
          </a:p>
        </p:txBody>
      </p:sp>
      <p:sp>
        <p:nvSpPr>
          <p:cNvPr id="5126" name="TextBox 7"/>
          <p:cNvSpPr txBox="1">
            <a:spLocks noChangeArrowheads="1"/>
          </p:cNvSpPr>
          <p:nvPr/>
        </p:nvSpPr>
        <p:spPr bwMode="auto">
          <a:xfrm>
            <a:off x="2771800" y="3130649"/>
            <a:ext cx="54324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eaLnBrk="1" hangingPunct="1">
              <a:spcBef>
                <a:spcPct val="0"/>
              </a:spcBef>
              <a:buFontTx/>
              <a:buNone/>
            </a:pPr>
            <a:r>
              <a:rPr lang="zh-CN" altLang="zh-CN" sz="3000" b="1" dirty="0">
                <a:latin typeface="Times New Roman" panose="02020603050405020304" pitchFamily="18" charset="0"/>
                <a:ea typeface="楷体" panose="02010609060101010101" pitchFamily="49" charset="-122"/>
                <a:cs typeface="Times New Roman" panose="02020603050405020304" pitchFamily="18" charset="0"/>
              </a:rPr>
              <a:t>LiFi的应用与发展</a:t>
            </a:r>
          </a:p>
        </p:txBody>
      </p:sp>
      <p:pic>
        <p:nvPicPr>
          <p:cNvPr id="5127"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017" y="1967408"/>
            <a:ext cx="523875" cy="29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7066" y="1293515"/>
            <a:ext cx="523875" cy="29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017" y="2615108"/>
            <a:ext cx="523875" cy="29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017" y="3292574"/>
            <a:ext cx="523875" cy="29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Box 4"/>
          <p:cNvSpPr txBox="1">
            <a:spLocks noChangeArrowheads="1"/>
          </p:cNvSpPr>
          <p:nvPr/>
        </p:nvSpPr>
        <p:spPr bwMode="auto">
          <a:xfrm>
            <a:off x="2155329" y="1293515"/>
            <a:ext cx="4365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eaLnBrk="1" hangingPunct="1">
              <a:spcBef>
                <a:spcPct val="0"/>
              </a:spcBef>
              <a:buFontTx/>
              <a:buNone/>
            </a:pPr>
            <a:r>
              <a:rPr lang="zh-CN" altLang="zh-CN" sz="3000" i="1">
                <a:effectLst>
                  <a:outerShdw blurRad="38100" dist="38100" dir="2700000" algn="tl">
                    <a:srgbClr val="C0C0C0"/>
                  </a:outerShdw>
                </a:effectLst>
                <a:latin typeface="Times New Roman" panose="02020603050405020304" pitchFamily="18" charset="0"/>
                <a:ea typeface="楷体" panose="02010609060101010101" pitchFamily="49" charset="-122"/>
                <a:cs typeface="Times New Roman" panose="02020603050405020304" pitchFamily="18" charset="0"/>
              </a:rPr>
              <a:t>1</a:t>
            </a:r>
          </a:p>
        </p:txBody>
      </p:sp>
      <p:sp>
        <p:nvSpPr>
          <p:cNvPr id="5132" name="TextBox 11"/>
          <p:cNvSpPr txBox="1">
            <a:spLocks noChangeArrowheads="1"/>
          </p:cNvSpPr>
          <p:nvPr/>
        </p:nvSpPr>
        <p:spPr bwMode="auto">
          <a:xfrm>
            <a:off x="2134691" y="1967409"/>
            <a:ext cx="457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eaLnBrk="1" hangingPunct="1">
              <a:spcBef>
                <a:spcPct val="0"/>
              </a:spcBef>
              <a:buFontTx/>
              <a:buNone/>
            </a:pPr>
            <a:r>
              <a:rPr lang="zh-CN" altLang="zh-CN" sz="3000" i="1">
                <a:effectLst>
                  <a:outerShdw blurRad="38100" dist="38100" dir="2700000" algn="tl">
                    <a:srgbClr val="C0C0C0"/>
                  </a:outerShdw>
                </a:effectLst>
                <a:latin typeface="Times New Roman" panose="02020603050405020304" pitchFamily="18" charset="0"/>
                <a:ea typeface="楷体" panose="02010609060101010101" pitchFamily="49" charset="-122"/>
                <a:cs typeface="Times New Roman" panose="02020603050405020304" pitchFamily="18" charset="0"/>
              </a:rPr>
              <a:t>2</a:t>
            </a:r>
          </a:p>
        </p:txBody>
      </p:sp>
      <p:sp>
        <p:nvSpPr>
          <p:cNvPr id="5133" name="TextBox 12"/>
          <p:cNvSpPr txBox="1">
            <a:spLocks noChangeArrowheads="1"/>
          </p:cNvSpPr>
          <p:nvPr/>
        </p:nvSpPr>
        <p:spPr bwMode="auto">
          <a:xfrm>
            <a:off x="2134691" y="2636540"/>
            <a:ext cx="457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eaLnBrk="1" hangingPunct="1">
              <a:spcBef>
                <a:spcPct val="0"/>
              </a:spcBef>
              <a:buFontTx/>
              <a:buNone/>
            </a:pPr>
            <a:r>
              <a:rPr lang="zh-CN" altLang="zh-CN" sz="3000" i="1">
                <a:effectLst>
                  <a:outerShdw blurRad="38100" dist="38100" dir="2700000" algn="tl">
                    <a:srgbClr val="C0C0C0"/>
                  </a:outerShdw>
                </a:effectLst>
                <a:latin typeface="Times New Roman" panose="02020603050405020304" pitchFamily="18" charset="0"/>
                <a:ea typeface="楷体" panose="02010609060101010101" pitchFamily="49" charset="-122"/>
                <a:cs typeface="Times New Roman" panose="02020603050405020304" pitchFamily="18" charset="0"/>
              </a:rPr>
              <a:t>3</a:t>
            </a:r>
          </a:p>
        </p:txBody>
      </p:sp>
      <p:sp>
        <p:nvSpPr>
          <p:cNvPr id="5134" name="TextBox 13"/>
          <p:cNvSpPr txBox="1">
            <a:spLocks noChangeArrowheads="1"/>
          </p:cNvSpPr>
          <p:nvPr/>
        </p:nvSpPr>
        <p:spPr bwMode="auto">
          <a:xfrm>
            <a:off x="2134691" y="3292574"/>
            <a:ext cx="457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eaLnBrk="1" hangingPunct="1">
              <a:spcBef>
                <a:spcPct val="0"/>
              </a:spcBef>
              <a:buFontTx/>
              <a:buNone/>
            </a:pPr>
            <a:r>
              <a:rPr lang="zh-CN" altLang="zh-CN" sz="3000" i="1">
                <a:effectLst>
                  <a:outerShdw blurRad="38100" dist="38100" dir="2700000" algn="tl">
                    <a:srgbClr val="C0C0C0"/>
                  </a:outerShdw>
                </a:effectLst>
                <a:latin typeface="Times New Roman" panose="02020603050405020304" pitchFamily="18" charset="0"/>
                <a:ea typeface="楷体" panose="02010609060101010101" pitchFamily="49" charset="-122"/>
                <a:cs typeface="Times New Roman" panose="02020603050405020304" pitchFamily="18" charset="0"/>
              </a:rPr>
              <a:t>4</a:t>
            </a:r>
          </a:p>
        </p:txBody>
      </p:sp>
    </p:spTree>
    <p:extLst>
      <p:ext uri="{BB962C8B-B14F-4D97-AF65-F5344CB8AC3E}">
        <p14:creationId xmlns:p14="http://schemas.microsoft.com/office/powerpoint/2010/main" val="40678190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3"/>
          <p:cNvSpPr txBox="1">
            <a:spLocks noChangeArrowheads="1"/>
          </p:cNvSpPr>
          <p:nvPr/>
        </p:nvSpPr>
        <p:spPr bwMode="auto">
          <a:xfrm>
            <a:off x="1757511" y="267494"/>
            <a:ext cx="5838825" cy="67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algn="ctr" eaLnBrk="1" hangingPunct="1">
              <a:lnSpc>
                <a:spcPct val="150000"/>
              </a:lnSpc>
              <a:spcBef>
                <a:spcPct val="0"/>
              </a:spcBef>
              <a:buNone/>
            </a:pPr>
            <a:r>
              <a:rPr lang="zh-CN" altLang="zh-CN" sz="2800" dirty="0">
                <a:latin typeface="Times New Roman" panose="02020603050405020304" pitchFamily="18" charset="0"/>
                <a:ea typeface="+mn-ea"/>
                <a:cs typeface="Times New Roman" panose="02020603050405020304" pitchFamily="18" charset="0"/>
              </a:rPr>
              <a:t>LiFi的概念</a:t>
            </a:r>
          </a:p>
        </p:txBody>
      </p:sp>
      <p:sp>
        <p:nvSpPr>
          <p:cNvPr id="7173" name="Text Box 5"/>
          <p:cNvSpPr txBox="1">
            <a:spLocks noChangeArrowheads="1"/>
          </p:cNvSpPr>
          <p:nvPr/>
        </p:nvSpPr>
        <p:spPr bwMode="auto">
          <a:xfrm>
            <a:off x="539552" y="915566"/>
            <a:ext cx="8064896" cy="123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just" eaLnBrk="1" hangingPunct="1">
              <a:lnSpc>
                <a:spcPct val="150000"/>
              </a:lnSpc>
            </a:pPr>
            <a:r>
              <a:rPr lang="zh-CN" altLang="zh-CN" sz="2800" dirty="0">
                <a:latin typeface="Times New Roman" panose="02020603050405020304" pitchFamily="18" charset="0"/>
                <a:ea typeface="+mn-ea"/>
                <a:cs typeface="Times New Roman" panose="02020603050405020304" pitchFamily="18" charset="0"/>
              </a:rPr>
              <a:t>       </a:t>
            </a:r>
            <a:r>
              <a:rPr lang="zh-CN" altLang="zh-CN" sz="2400" dirty="0">
                <a:latin typeface="Times New Roman" panose="02020603050405020304" pitchFamily="18" charset="0"/>
                <a:ea typeface="+mn-ea"/>
                <a:cs typeface="Times New Roman" panose="02020603050405020304" pitchFamily="18" charset="0"/>
              </a:rPr>
              <a:t>LIFI（Light Fidelity），全称为可见光无线通信，又称光保真技术，是一种利用灯泡发出的光传输数据的技术。</a:t>
            </a:r>
          </a:p>
        </p:txBody>
      </p:sp>
      <p:pic>
        <p:nvPicPr>
          <p:cNvPr id="71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2355726"/>
            <a:ext cx="5619750" cy="2520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3361142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539552" y="699542"/>
            <a:ext cx="8064896" cy="28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just">
              <a:lnSpc>
                <a:spcPct val="150000"/>
              </a:lnSpc>
            </a:pPr>
            <a:r>
              <a:rPr lang="zh-CN" altLang="zh-CN" dirty="0"/>
              <a:t>    </a:t>
            </a:r>
            <a:r>
              <a:rPr lang="zh-CN" altLang="zh-CN" sz="2000" dirty="0">
                <a:latin typeface="Times New Roman" panose="02020603050405020304" pitchFamily="18" charset="0"/>
                <a:ea typeface="+mn-ea"/>
                <a:cs typeface="Times New Roman" panose="02020603050405020304" pitchFamily="18" charset="0"/>
              </a:rPr>
              <a:t>    电灯泡一直以来被视作发明家梦寐以求的灵感闪现的象征。与光纤通信拥有同样的优点，高带宽，高速率，不同的是LiFi是使光传播在我们周围的环境中，自然光能到达的任何地方，就有LiFi的信号。LiFi技术是运用已铺设好的设备（无处不在的灯泡），只要在灯泡上植入一个微小的芯片，就能变成了类似于AP（WiFi热点）的设备，是终端随时能接入网络。</a:t>
            </a:r>
          </a:p>
        </p:txBody>
      </p:sp>
      <p:pic>
        <p:nvPicPr>
          <p:cNvPr id="8198" name="Picture 6" descr="27f76dc64df48855b5da4015565d2c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219822"/>
            <a:ext cx="3978011"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1757511" y="98032"/>
            <a:ext cx="5838825" cy="67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algn="ctr" eaLnBrk="1" hangingPunct="1">
              <a:lnSpc>
                <a:spcPct val="150000"/>
              </a:lnSpc>
              <a:spcBef>
                <a:spcPct val="0"/>
              </a:spcBef>
              <a:buNone/>
            </a:pPr>
            <a:r>
              <a:rPr lang="zh-CN" altLang="zh-CN" sz="2800" dirty="0">
                <a:latin typeface="Times New Roman" panose="02020603050405020304" pitchFamily="18" charset="0"/>
                <a:ea typeface="+mn-ea"/>
                <a:cs typeface="Times New Roman" panose="02020603050405020304" pitchFamily="18" charset="0"/>
              </a:rPr>
              <a:t>LiFi的概念</a:t>
            </a:r>
          </a:p>
        </p:txBody>
      </p:sp>
    </p:spTree>
    <p:extLst>
      <p:ext uri="{BB962C8B-B14F-4D97-AF65-F5344CB8AC3E}">
        <p14:creationId xmlns:p14="http://schemas.microsoft.com/office/powerpoint/2010/main" val="38010219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3"/>
          <p:cNvSpPr txBox="1">
            <a:spLocks noChangeArrowheads="1"/>
          </p:cNvSpPr>
          <p:nvPr/>
        </p:nvSpPr>
        <p:spPr bwMode="auto">
          <a:xfrm>
            <a:off x="1469479" y="195486"/>
            <a:ext cx="58388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algn="ctr">
              <a:spcBef>
                <a:spcPct val="0"/>
              </a:spcBef>
              <a:buNone/>
            </a:pPr>
            <a:r>
              <a:rPr lang="zh-CN" altLang="zh-CN" sz="2600" dirty="0">
                <a:latin typeface="Times New Roman" panose="02020603050405020304" pitchFamily="18" charset="0"/>
                <a:ea typeface="+mn-ea"/>
                <a:cs typeface="Times New Roman" panose="02020603050405020304" pitchFamily="18" charset="0"/>
              </a:rPr>
              <a:t>LiFi的技术原理</a:t>
            </a:r>
          </a:p>
        </p:txBody>
      </p:sp>
      <p:sp>
        <p:nvSpPr>
          <p:cNvPr id="11269" name="Text Box 5"/>
          <p:cNvSpPr txBox="1">
            <a:spLocks noChangeArrowheads="1"/>
          </p:cNvSpPr>
          <p:nvPr/>
        </p:nvSpPr>
        <p:spPr bwMode="auto">
          <a:xfrm>
            <a:off x="395537" y="627534"/>
            <a:ext cx="835292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just" eaLnBrk="1" hangingPunct="1">
              <a:lnSpc>
                <a:spcPts val="3000"/>
              </a:lnSpc>
            </a:pPr>
            <a:r>
              <a:rPr lang="zh-CN" altLang="zh-CN" sz="2000" dirty="0">
                <a:latin typeface="Times New Roman" panose="02020603050405020304" pitchFamily="18" charset="0"/>
                <a:ea typeface="+mn-ea"/>
                <a:cs typeface="Times New Roman" panose="02020603050405020304" pitchFamily="18" charset="0"/>
              </a:rPr>
              <a:t>       </a:t>
            </a:r>
            <a:r>
              <a:rPr lang="en-US" altLang="zh-CN" sz="2000" dirty="0" smtClean="0">
                <a:latin typeface="Times New Roman" panose="02020603050405020304" pitchFamily="18" charset="0"/>
                <a:ea typeface="+mn-ea"/>
                <a:cs typeface="Times New Roman" panose="02020603050405020304" pitchFamily="18" charset="0"/>
              </a:rPr>
              <a:t> </a:t>
            </a:r>
            <a:r>
              <a:rPr lang="zh-CN" altLang="zh-CN" sz="2000" dirty="0" smtClean="0">
                <a:latin typeface="Times New Roman" panose="02020603050405020304" pitchFamily="18" charset="0"/>
                <a:ea typeface="+mn-ea"/>
                <a:cs typeface="Times New Roman" panose="02020603050405020304" pitchFamily="18" charset="0"/>
              </a:rPr>
              <a:t>光</a:t>
            </a:r>
            <a:r>
              <a:rPr lang="zh-CN" altLang="zh-CN" sz="2000" dirty="0">
                <a:latin typeface="Times New Roman" panose="02020603050405020304" pitchFamily="18" charset="0"/>
                <a:ea typeface="+mn-ea"/>
                <a:cs typeface="Times New Roman" panose="02020603050405020304" pitchFamily="18" charset="0"/>
              </a:rPr>
              <a:t>和无线电波一样，都属于电磁波的一种，传播网络信号的基本原理是一致的。给普通的LED灯泡装上微芯片，可以控制它每秒数百万次闪烁，亮了表示1，灭了代表0。由于频率太快，人眼根本觉察不到，光敏传感器却可以接收到这些变化。就这样，二进制的数据就被快速编码成灯光信号并进行了有效的传输。灯光下的电脑，通过一套特制的接收装置，读懂灯光里的“莫尔斯密码”。</a:t>
            </a:r>
          </a:p>
        </p:txBody>
      </p:sp>
      <p:pic>
        <p:nvPicPr>
          <p:cNvPr id="11270" name="Picture 6" descr="eaf81a4c510fd9f94b87cda8252dd42a2934349b023b84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48" y="3056432"/>
            <a:ext cx="2988196" cy="1963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1" name="Picture 7" descr="34b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3000876"/>
            <a:ext cx="1222714" cy="1955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2" name="AutoShape 8"/>
          <p:cNvSpPr>
            <a:spLocks noChangeArrowheads="1"/>
          </p:cNvSpPr>
          <p:nvPr/>
        </p:nvSpPr>
        <p:spPr bwMode="auto">
          <a:xfrm>
            <a:off x="4105539" y="3639278"/>
            <a:ext cx="1618589" cy="228616"/>
          </a:xfrm>
          <a:prstGeom prst="leftRightArrow">
            <a:avLst>
              <a:gd name="adj1" fmla="val 50000"/>
              <a:gd name="adj2" fmla="val 7627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p>
        </p:txBody>
      </p:sp>
    </p:spTree>
    <p:extLst>
      <p:ext uri="{BB962C8B-B14F-4D97-AF65-F5344CB8AC3E}">
        <p14:creationId xmlns:p14="http://schemas.microsoft.com/office/powerpoint/2010/main" val="843232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521532" y="195486"/>
            <a:ext cx="8229600" cy="771371"/>
          </a:xfrm>
          <a:prstGeom prst="rect">
            <a:avLst/>
          </a:prstGeom>
        </p:spPr>
        <p:txBody>
          <a:bodyPr vert="horz" rtlCol="0" anchor="ctr">
            <a:normAutofit fontScale="97500" lnSpcReduction="10000"/>
          </a:bodyPr>
          <a:lstStyle/>
          <a:p>
            <a:pPr lvl="0" algn="ctr" fontAlgn="auto">
              <a:lnSpc>
                <a:spcPct val="150000"/>
              </a:lnSpc>
              <a:spcAft>
                <a:spcPts val="0"/>
              </a:spcAft>
            </a:pPr>
            <a:r>
              <a:rPr lang="en-US" altLang="zh-CN" sz="3200" b="1" dirty="0" smtClean="0">
                <a:latin typeface="Times New Roman" pitchFamily="18" charset="0"/>
                <a:ea typeface="楷体" pitchFamily="49" charset="-122"/>
                <a:cs typeface="Times New Roman" pitchFamily="18" charset="0"/>
              </a:rPr>
              <a:t>4.  </a:t>
            </a:r>
            <a:r>
              <a:rPr lang="zh-CN" altLang="en-US" sz="3200" b="1" dirty="0" smtClean="0">
                <a:latin typeface="Times New Roman" pitchFamily="18" charset="0"/>
                <a:ea typeface="楷体" pitchFamily="49" charset="-122"/>
                <a:cs typeface="Times New Roman" pitchFamily="18" charset="0"/>
              </a:rPr>
              <a:t>新的采集装备要能生产</a:t>
            </a:r>
            <a:r>
              <a:rPr lang="zh-CN" altLang="en-US" sz="3200" b="1" dirty="0" smtClean="0">
                <a:solidFill>
                  <a:srgbClr val="FF0000"/>
                </a:solidFill>
                <a:latin typeface="Times New Roman" pitchFamily="18" charset="0"/>
                <a:ea typeface="楷体" pitchFamily="49" charset="-122"/>
                <a:cs typeface="Times New Roman" pitchFamily="18" charset="0"/>
              </a:rPr>
              <a:t>结构化</a:t>
            </a:r>
            <a:r>
              <a:rPr lang="zh-CN" altLang="en-US" sz="3200" b="1" dirty="0" smtClean="0">
                <a:latin typeface="Times New Roman" pitchFamily="18" charset="0"/>
                <a:ea typeface="楷体" pitchFamily="49" charset="-122"/>
                <a:cs typeface="Times New Roman" pitchFamily="18" charset="0"/>
              </a:rPr>
              <a:t>数据</a:t>
            </a:r>
            <a:endParaRPr kumimoji="0" lang="zh-CN" altLang="en-US" sz="3200" b="1" i="0" u="none" strike="noStrike" kern="1200" cap="none" spc="0" normalizeH="0" baseline="0" noProof="0" dirty="0" smtClean="0">
              <a:ln>
                <a:noFill/>
              </a:ln>
              <a:effectLst/>
              <a:uLnTx/>
              <a:uFillTx/>
              <a:latin typeface="Times New Roman" pitchFamily="18" charset="0"/>
              <a:ea typeface="楷体" pitchFamily="49" charset="-122"/>
              <a:cs typeface="Times New Roman" pitchFamily="18" charset="0"/>
            </a:endParaRPr>
          </a:p>
        </p:txBody>
      </p:sp>
      <p:sp>
        <p:nvSpPr>
          <p:cNvPr id="5" name="TextBox 4"/>
          <p:cNvSpPr txBox="1"/>
          <p:nvPr/>
        </p:nvSpPr>
        <p:spPr>
          <a:xfrm>
            <a:off x="323528" y="1624027"/>
            <a:ext cx="8504620" cy="3323987"/>
          </a:xfrm>
          <a:prstGeom prst="rect">
            <a:avLst/>
          </a:prstGeom>
          <a:noFill/>
        </p:spPr>
        <p:txBody>
          <a:bodyPr wrap="square" rtlCol="0">
            <a:spAutoFit/>
          </a:bodyPr>
          <a:lstStyle/>
          <a:p>
            <a:pPr algn="just">
              <a:lnSpc>
                <a:spcPct val="150000"/>
              </a:lnSpc>
            </a:pPr>
            <a:r>
              <a:rPr lang="zh-CN" altLang="en-US" sz="2000" dirty="0" smtClean="0">
                <a:latin typeface="Times New Roman" panose="02020603050405020304" pitchFamily="18" charset="0"/>
                <a:ea typeface="楷体" pitchFamily="49" charset="-122"/>
                <a:cs typeface="Times New Roman" panose="02020603050405020304" pitchFamily="18" charset="0"/>
              </a:rPr>
              <a:t>结构化是指：</a:t>
            </a:r>
            <a:endParaRPr lang="en-US" altLang="zh-CN" sz="2000" dirty="0" smtClean="0">
              <a:latin typeface="Times New Roman" panose="02020603050405020304" pitchFamily="18" charset="0"/>
              <a:ea typeface="楷体" pitchFamily="49" charset="-122"/>
              <a:cs typeface="Times New Roman" panose="02020603050405020304" pitchFamily="18" charset="0"/>
            </a:endParaRPr>
          </a:p>
          <a:p>
            <a:pPr algn="just">
              <a:lnSpc>
                <a:spcPct val="150000"/>
              </a:lnSpc>
            </a:pPr>
            <a:r>
              <a:rPr lang="en-US" altLang="zh-CN" sz="2000" dirty="0" smtClean="0">
                <a:latin typeface="Times New Roman" panose="02020603050405020304" pitchFamily="18" charset="0"/>
                <a:ea typeface="楷体" pitchFamily="49" charset="-122"/>
                <a:cs typeface="Times New Roman" panose="02020603050405020304" pitchFamily="18" charset="0"/>
              </a:rPr>
              <a:t>1</a:t>
            </a:r>
            <a:r>
              <a:rPr lang="zh-CN" altLang="en-US" sz="2000" dirty="0">
                <a:latin typeface="Times New Roman" panose="02020603050405020304" pitchFamily="18" charset="0"/>
                <a:ea typeface="楷体" pitchFamily="49" charset="-122"/>
                <a:cs typeface="Times New Roman" panose="02020603050405020304" pitchFamily="18" charset="0"/>
              </a:rPr>
              <a:t> ）三维</a:t>
            </a:r>
            <a:r>
              <a:rPr lang="zh-CN" altLang="en-US" sz="2000" dirty="0" smtClean="0">
                <a:latin typeface="Times New Roman" panose="02020603050405020304" pitchFamily="18" charset="0"/>
                <a:ea typeface="楷体" pitchFamily="49" charset="-122"/>
                <a:cs typeface="Times New Roman" panose="02020603050405020304" pitchFamily="18" charset="0"/>
              </a:rPr>
              <a:t>模型数据要有丰富的</a:t>
            </a:r>
            <a:r>
              <a:rPr lang="zh-CN" altLang="en-US" sz="2000" dirty="0" smtClean="0">
                <a:solidFill>
                  <a:srgbClr val="FF0000"/>
                </a:solidFill>
                <a:latin typeface="Times New Roman" panose="02020603050405020304" pitchFamily="18" charset="0"/>
                <a:ea typeface="楷体" pitchFamily="49" charset="-122"/>
                <a:cs typeface="Times New Roman" panose="02020603050405020304" pitchFamily="18" charset="0"/>
              </a:rPr>
              <a:t>分层分类</a:t>
            </a:r>
            <a:r>
              <a:rPr lang="zh-CN" altLang="en-US" sz="2000" dirty="0" smtClean="0">
                <a:latin typeface="Times New Roman" panose="02020603050405020304" pitchFamily="18" charset="0"/>
                <a:ea typeface="楷体" pitchFamily="49" charset="-122"/>
                <a:cs typeface="Times New Roman" panose="02020603050405020304" pitchFamily="18" charset="0"/>
              </a:rPr>
              <a:t>，涵盖社会生活的各行业所需；</a:t>
            </a:r>
            <a:endParaRPr lang="en-US" altLang="zh-CN" sz="2000" dirty="0" smtClean="0">
              <a:latin typeface="Times New Roman" panose="02020603050405020304" pitchFamily="18" charset="0"/>
              <a:ea typeface="楷体" pitchFamily="49" charset="-122"/>
              <a:cs typeface="Times New Roman" panose="02020603050405020304" pitchFamily="18" charset="0"/>
            </a:endParaRPr>
          </a:p>
          <a:p>
            <a:pPr algn="just">
              <a:lnSpc>
                <a:spcPct val="150000"/>
              </a:lnSpc>
            </a:pPr>
            <a:r>
              <a:rPr lang="en-US" altLang="zh-CN" sz="2000" dirty="0" smtClean="0">
                <a:latin typeface="Times New Roman" panose="02020603050405020304" pitchFamily="18" charset="0"/>
                <a:ea typeface="楷体" pitchFamily="49" charset="-122"/>
                <a:cs typeface="Times New Roman" panose="02020603050405020304" pitchFamily="18" charset="0"/>
              </a:rPr>
              <a:t>2</a:t>
            </a:r>
            <a:r>
              <a:rPr lang="zh-CN" altLang="en-US" sz="2000" dirty="0">
                <a:latin typeface="Times New Roman" panose="02020603050405020304" pitchFamily="18" charset="0"/>
                <a:ea typeface="楷体" pitchFamily="49" charset="-122"/>
                <a:cs typeface="Times New Roman" panose="02020603050405020304" pitchFamily="18" charset="0"/>
              </a:rPr>
              <a:t> ）实体</a:t>
            </a:r>
            <a:r>
              <a:rPr lang="zh-CN" altLang="en-US" sz="2000" dirty="0" smtClean="0">
                <a:latin typeface="Times New Roman" panose="02020603050405020304" pitchFamily="18" charset="0"/>
                <a:ea typeface="楷体" pitchFamily="49" charset="-122"/>
                <a:cs typeface="Times New Roman" panose="02020603050405020304" pitchFamily="18" charset="0"/>
              </a:rPr>
              <a:t>类中的每一</a:t>
            </a:r>
            <a:r>
              <a:rPr lang="zh-CN" altLang="en-US" sz="2000" dirty="0">
                <a:latin typeface="Times New Roman" panose="02020603050405020304" pitchFamily="18" charset="0"/>
                <a:ea typeface="楷体" pitchFamily="49" charset="-122"/>
                <a:cs typeface="Times New Roman" panose="02020603050405020304" pitchFamily="18" charset="0"/>
              </a:rPr>
              <a:t>种</a:t>
            </a:r>
            <a:r>
              <a:rPr lang="zh-CN" altLang="en-US" sz="2000" dirty="0" smtClean="0">
                <a:latin typeface="Times New Roman" panose="02020603050405020304" pitchFamily="18" charset="0"/>
                <a:ea typeface="楷体" pitchFamily="49" charset="-122"/>
                <a:cs typeface="Times New Roman" panose="02020603050405020304" pitchFamily="18" charset="0"/>
              </a:rPr>
              <a:t>实体类是</a:t>
            </a:r>
            <a:r>
              <a:rPr lang="zh-CN" altLang="en-US" sz="2000" dirty="0" smtClean="0">
                <a:solidFill>
                  <a:srgbClr val="FF0000"/>
                </a:solidFill>
                <a:latin typeface="Times New Roman" panose="02020603050405020304" pitchFamily="18" charset="0"/>
                <a:ea typeface="楷体" pitchFamily="49" charset="-122"/>
                <a:cs typeface="Times New Roman" panose="02020603050405020304" pitchFamily="18" charset="0"/>
              </a:rPr>
              <a:t>对象化</a:t>
            </a:r>
            <a:r>
              <a:rPr lang="zh-CN" altLang="en-US" sz="2000" dirty="0" smtClean="0">
                <a:latin typeface="Times New Roman" panose="02020603050405020304" pitchFamily="18" charset="0"/>
                <a:ea typeface="楷体" pitchFamily="49" charset="-122"/>
                <a:cs typeface="Times New Roman" panose="02020603050405020304" pitchFamily="18" charset="0"/>
              </a:rPr>
              <a:t>的，即每个对象都有唯一的辨认码；</a:t>
            </a:r>
            <a:endParaRPr lang="en-US" altLang="zh-CN" sz="2000" dirty="0" smtClean="0">
              <a:latin typeface="Times New Roman" panose="02020603050405020304" pitchFamily="18" charset="0"/>
              <a:ea typeface="楷体" pitchFamily="49" charset="-122"/>
              <a:cs typeface="Times New Roman" panose="02020603050405020304" pitchFamily="18" charset="0"/>
            </a:endParaRPr>
          </a:p>
          <a:p>
            <a:pPr algn="just">
              <a:lnSpc>
                <a:spcPct val="150000"/>
              </a:lnSpc>
            </a:pPr>
            <a:r>
              <a:rPr lang="en-US" altLang="zh-CN" sz="2000" dirty="0" smtClean="0">
                <a:latin typeface="Times New Roman" panose="02020603050405020304" pitchFamily="18" charset="0"/>
                <a:ea typeface="楷体" pitchFamily="49" charset="-122"/>
                <a:cs typeface="Times New Roman" panose="02020603050405020304" pitchFamily="18" charset="0"/>
              </a:rPr>
              <a:t>3</a:t>
            </a:r>
            <a:r>
              <a:rPr lang="zh-CN" altLang="en-US" sz="2000" dirty="0">
                <a:latin typeface="Times New Roman" panose="02020603050405020304" pitchFamily="18" charset="0"/>
                <a:ea typeface="楷体" pitchFamily="49" charset="-122"/>
                <a:cs typeface="Times New Roman" panose="02020603050405020304" pitchFamily="18" charset="0"/>
              </a:rPr>
              <a:t> ）每个</a:t>
            </a:r>
            <a:r>
              <a:rPr lang="zh-CN" altLang="en-US" sz="2000" dirty="0" smtClean="0">
                <a:latin typeface="Times New Roman" panose="02020603050405020304" pitchFamily="18" charset="0"/>
                <a:ea typeface="楷体" pitchFamily="49" charset="-122"/>
                <a:cs typeface="Times New Roman" panose="02020603050405020304" pitchFamily="18" charset="0"/>
              </a:rPr>
              <a:t>对象有对应自己的</a:t>
            </a:r>
            <a:r>
              <a:rPr lang="zh-CN" altLang="en-US" sz="2000" dirty="0" smtClean="0">
                <a:solidFill>
                  <a:srgbClr val="FF0000"/>
                </a:solidFill>
                <a:latin typeface="Times New Roman" panose="02020603050405020304" pitchFamily="18" charset="0"/>
                <a:ea typeface="楷体" pitchFamily="49" charset="-122"/>
                <a:cs typeface="Times New Roman" panose="02020603050405020304" pitchFamily="18" charset="0"/>
              </a:rPr>
              <a:t>属性</a:t>
            </a:r>
            <a:r>
              <a:rPr lang="zh-CN" altLang="en-US" sz="2000" dirty="0" smtClean="0">
                <a:latin typeface="Times New Roman" panose="02020603050405020304" pitchFamily="18" charset="0"/>
                <a:ea typeface="楷体" pitchFamily="49" charset="-122"/>
                <a:cs typeface="Times New Roman" panose="02020603050405020304" pitchFamily="18" charset="0"/>
              </a:rPr>
              <a:t>项，包括几何属性和人文属性，几何属性还涵盖该对象建模所必须的三维矢量等各种几何数据。</a:t>
            </a:r>
            <a:endParaRPr lang="en-US" altLang="zh-CN" sz="2000" dirty="0" smtClean="0">
              <a:latin typeface="Times New Roman" panose="02020603050405020304" pitchFamily="18" charset="0"/>
              <a:ea typeface="楷体" pitchFamily="49" charset="-122"/>
              <a:cs typeface="Times New Roman" panose="02020603050405020304" pitchFamily="18" charset="0"/>
            </a:endParaRPr>
          </a:p>
          <a:p>
            <a:pPr algn="just">
              <a:lnSpc>
                <a:spcPct val="150000"/>
              </a:lnSpc>
            </a:pPr>
            <a:r>
              <a:rPr lang="zh-CN" altLang="en-US" sz="2000" dirty="0" smtClean="0">
                <a:latin typeface="Times New Roman" panose="02020603050405020304" pitchFamily="18" charset="0"/>
                <a:ea typeface="楷体" pitchFamily="49" charset="-122"/>
                <a:cs typeface="Times New Roman" panose="02020603050405020304" pitchFamily="18" charset="0"/>
              </a:rPr>
              <a:t>        这是</a:t>
            </a:r>
            <a:r>
              <a:rPr lang="en-US" altLang="zh-CN" sz="2000" dirty="0" smtClean="0">
                <a:latin typeface="Times New Roman" panose="02020603050405020304" pitchFamily="18" charset="0"/>
                <a:ea typeface="楷体" pitchFamily="49" charset="-122"/>
                <a:cs typeface="Times New Roman" panose="02020603050405020304" pitchFamily="18" charset="0"/>
              </a:rPr>
              <a:t>SSW</a:t>
            </a:r>
            <a:r>
              <a:rPr lang="zh-CN" altLang="en-US" sz="2000" dirty="0" smtClean="0">
                <a:latin typeface="Times New Roman" panose="02020603050405020304" pitchFamily="18" charset="0"/>
                <a:ea typeface="楷体" pitchFamily="49" charset="-122"/>
                <a:cs typeface="Times New Roman" panose="02020603050405020304" pitchFamily="18" charset="0"/>
              </a:rPr>
              <a:t>生产的三维模型的最重要的、尚未普及认识的、未来将会发挥巨大作用的</a:t>
            </a:r>
            <a:r>
              <a:rPr lang="zh-CN" altLang="en-US" sz="2000" dirty="0" smtClean="0">
                <a:solidFill>
                  <a:srgbClr val="FF0000"/>
                </a:solidFill>
                <a:latin typeface="Times New Roman" panose="02020603050405020304" pitchFamily="18" charset="0"/>
                <a:ea typeface="楷体" pitchFamily="49" charset="-122"/>
                <a:cs typeface="Times New Roman" panose="02020603050405020304" pitchFamily="18" charset="0"/>
              </a:rPr>
              <a:t>数据优势</a:t>
            </a:r>
            <a:r>
              <a:rPr lang="zh-CN" altLang="en-US" sz="2000" dirty="0" smtClean="0">
                <a:latin typeface="Times New Roman" panose="02020603050405020304" pitchFamily="18" charset="0"/>
                <a:ea typeface="楷体" pitchFamily="49" charset="-122"/>
                <a:cs typeface="Times New Roman" panose="02020603050405020304" pitchFamily="18" charset="0"/>
              </a:rPr>
              <a:t>。</a:t>
            </a:r>
            <a:endParaRPr lang="zh-CN" altLang="en-US" sz="2000" dirty="0">
              <a:latin typeface="Times New Roman" panose="02020603050405020304" pitchFamily="18" charset="0"/>
              <a:ea typeface="楷体" pitchFamily="49" charset="-122"/>
              <a:cs typeface="Times New Roman" panose="02020603050405020304" pitchFamily="18" charset="0"/>
            </a:endParaRPr>
          </a:p>
        </p:txBody>
      </p:sp>
      <p:sp>
        <p:nvSpPr>
          <p:cNvPr id="7" name="标题 1"/>
          <p:cNvSpPr txBox="1">
            <a:spLocks/>
          </p:cNvSpPr>
          <p:nvPr/>
        </p:nvSpPr>
        <p:spPr>
          <a:xfrm>
            <a:off x="539552" y="792267"/>
            <a:ext cx="8229600" cy="771371"/>
          </a:xfrm>
          <a:prstGeom prst="rect">
            <a:avLst/>
          </a:prstGeom>
        </p:spPr>
        <p:txBody>
          <a:bodyPr vert="horz" rtlCol="0" anchor="ctr">
            <a:normAutofit fontScale="97500"/>
          </a:bodyPr>
          <a:lstStyle/>
          <a:p>
            <a:pPr lvl="0" algn="ctr" fontAlgn="auto">
              <a:lnSpc>
                <a:spcPct val="150000"/>
              </a:lnSpc>
              <a:spcAft>
                <a:spcPts val="0"/>
              </a:spcAft>
            </a:pPr>
            <a:r>
              <a:rPr kumimoji="0" lang="zh-CN" altLang="en-US" sz="2400" i="0" u="none" strike="noStrike" kern="1200" cap="none" spc="0" normalizeH="0" baseline="0" noProof="0" dirty="0" smtClean="0">
                <a:ln>
                  <a:noFill/>
                </a:ln>
                <a:effectLst/>
                <a:uLnTx/>
                <a:uFillTx/>
                <a:latin typeface="Times New Roman" pitchFamily="18" charset="0"/>
                <a:ea typeface="楷体" pitchFamily="49" charset="-122"/>
                <a:cs typeface="Times New Roman" pitchFamily="18" charset="0"/>
              </a:rPr>
              <a:t>各类工厂化软件虽然速度快但生产的数据是无结构的</a:t>
            </a:r>
          </a:p>
        </p:txBody>
      </p:sp>
    </p:spTree>
    <p:extLst>
      <p:ext uri="{BB962C8B-B14F-4D97-AF65-F5344CB8AC3E}">
        <p14:creationId xmlns:p14="http://schemas.microsoft.com/office/powerpoint/2010/main" val="1646375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3"/>
          <p:cNvSpPr txBox="1">
            <a:spLocks noChangeArrowheads="1"/>
          </p:cNvSpPr>
          <p:nvPr/>
        </p:nvSpPr>
        <p:spPr bwMode="auto">
          <a:xfrm>
            <a:off x="1619672" y="249653"/>
            <a:ext cx="58388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algn="ctr" eaLnBrk="1" hangingPunct="1">
              <a:spcBef>
                <a:spcPct val="0"/>
              </a:spcBef>
              <a:buNone/>
            </a:pPr>
            <a:r>
              <a:rPr lang="zh-CN" altLang="zh-CN" sz="2600" dirty="0">
                <a:latin typeface="Times New Roman" panose="02020603050405020304" pitchFamily="18" charset="0"/>
                <a:ea typeface="+mn-ea"/>
                <a:cs typeface="Times New Roman" panose="02020603050405020304" pitchFamily="18" charset="0"/>
              </a:rPr>
              <a:t>LiFi与WiFi对比</a:t>
            </a:r>
          </a:p>
        </p:txBody>
      </p:sp>
      <p:pic>
        <p:nvPicPr>
          <p:cNvPr id="13317" name="Picture 5" descr="13837892882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43558"/>
            <a:ext cx="8064896" cy="411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77965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 Box 5"/>
          <p:cNvSpPr txBox="1">
            <a:spLocks noChangeArrowheads="1"/>
          </p:cNvSpPr>
          <p:nvPr/>
        </p:nvSpPr>
        <p:spPr bwMode="auto">
          <a:xfrm>
            <a:off x="546100" y="809625"/>
            <a:ext cx="8058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zh-CN"/>
          </a:p>
        </p:txBody>
      </p:sp>
      <p:sp>
        <p:nvSpPr>
          <p:cNvPr id="14342" name="Text Box 6"/>
          <p:cNvSpPr txBox="1">
            <a:spLocks noChangeArrowheads="1"/>
          </p:cNvSpPr>
          <p:nvPr/>
        </p:nvSpPr>
        <p:spPr bwMode="auto">
          <a:xfrm>
            <a:off x="539552" y="668278"/>
            <a:ext cx="8208912" cy="175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just">
              <a:lnSpc>
                <a:spcPts val="2600"/>
              </a:lnSpc>
            </a:pPr>
            <a:r>
              <a:rPr lang="zh-CN" altLang="zh-CN" sz="2000" dirty="0">
                <a:latin typeface="Times New Roman" panose="02020603050405020304" pitchFamily="18" charset="0"/>
                <a:ea typeface="+mn-ea"/>
                <a:cs typeface="Times New Roman" panose="02020603050405020304" pitchFamily="18" charset="0"/>
              </a:rPr>
              <a:t>LiFi的技术优势主要在于</a:t>
            </a:r>
          </a:p>
          <a:p>
            <a:pPr algn="just">
              <a:lnSpc>
                <a:spcPts val="2600"/>
              </a:lnSpc>
            </a:pPr>
            <a:r>
              <a:rPr lang="zh-CN" altLang="zh-CN" sz="2000" dirty="0">
                <a:latin typeface="Times New Roman" panose="02020603050405020304" pitchFamily="18" charset="0"/>
                <a:ea typeface="+mn-ea"/>
                <a:cs typeface="Times New Roman" panose="02020603050405020304" pitchFamily="18" charset="0"/>
              </a:rPr>
              <a:t>　（1）</a:t>
            </a:r>
            <a:r>
              <a:rPr lang="zh-CN" altLang="zh-CN" sz="2000" dirty="0">
                <a:solidFill>
                  <a:srgbClr val="FF0000"/>
                </a:solidFill>
                <a:latin typeface="Times New Roman" panose="02020603050405020304" pitchFamily="18" charset="0"/>
                <a:ea typeface="+mn-ea"/>
                <a:cs typeface="Times New Roman" panose="02020603050405020304" pitchFamily="18" charset="0"/>
              </a:rPr>
              <a:t>建设便利</a:t>
            </a:r>
            <a:r>
              <a:rPr lang="zh-CN" altLang="zh-CN" sz="2000" dirty="0">
                <a:latin typeface="Times New Roman" panose="02020603050405020304" pitchFamily="18" charset="0"/>
                <a:ea typeface="+mn-ea"/>
                <a:cs typeface="Times New Roman" panose="02020603050405020304" pitchFamily="18" charset="0"/>
              </a:rPr>
              <a:t>。灯泡这种设备在早百多年前被人类发明，并在这百多年来灯泡的技术越来越发达。人们可以利用已经铺设好的电灯设备电路，在需要接入网络的地方植入一个芯片即可。例如高速公路上的路灯（如图二），人们在高速行驶的车上能轻易的接收到路灯传来的信号。</a:t>
            </a:r>
          </a:p>
        </p:txBody>
      </p:sp>
      <p:pic>
        <p:nvPicPr>
          <p:cNvPr id="14343"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575" y="2478391"/>
            <a:ext cx="7108825" cy="254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1619672" y="267494"/>
            <a:ext cx="58388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algn="ctr" eaLnBrk="1" hangingPunct="1">
              <a:spcBef>
                <a:spcPct val="0"/>
              </a:spcBef>
              <a:buNone/>
            </a:pPr>
            <a:r>
              <a:rPr lang="zh-CN" altLang="zh-CN" sz="2600" dirty="0">
                <a:latin typeface="Times New Roman" panose="02020603050405020304" pitchFamily="18" charset="0"/>
                <a:ea typeface="+mn-ea"/>
                <a:cs typeface="Times New Roman" panose="02020603050405020304" pitchFamily="18" charset="0"/>
              </a:rPr>
              <a:t>LiFi与WiFi对比</a:t>
            </a:r>
          </a:p>
        </p:txBody>
      </p:sp>
    </p:spTree>
    <p:extLst>
      <p:ext uri="{BB962C8B-B14F-4D97-AF65-F5344CB8AC3E}">
        <p14:creationId xmlns:p14="http://schemas.microsoft.com/office/powerpoint/2010/main" val="3236365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611560" y="762001"/>
            <a:ext cx="813690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just" eaLnBrk="1" hangingPunct="1">
              <a:lnSpc>
                <a:spcPts val="3000"/>
              </a:lnSpc>
            </a:pPr>
            <a:r>
              <a:rPr lang="zh-CN" altLang="zh-CN" sz="2200" dirty="0" smtClean="0">
                <a:latin typeface="Times New Roman" panose="02020603050405020304" pitchFamily="18" charset="0"/>
                <a:ea typeface="+mn-ea"/>
                <a:cs typeface="Times New Roman" panose="02020603050405020304" pitchFamily="18" charset="0"/>
              </a:rPr>
              <a:t>（2）</a:t>
            </a:r>
            <a:r>
              <a:rPr lang="zh-CN" altLang="zh-CN" sz="2200" dirty="0" smtClean="0">
                <a:solidFill>
                  <a:srgbClr val="FF0000"/>
                </a:solidFill>
                <a:latin typeface="Times New Roman" panose="02020603050405020304" pitchFamily="18" charset="0"/>
                <a:ea typeface="+mn-ea"/>
                <a:cs typeface="Times New Roman" panose="02020603050405020304" pitchFamily="18" charset="0"/>
              </a:rPr>
              <a:t>高带宽，高速率</a:t>
            </a:r>
            <a:r>
              <a:rPr lang="zh-CN" altLang="zh-CN" sz="2200" dirty="0" smtClean="0">
                <a:latin typeface="Times New Roman" panose="02020603050405020304" pitchFamily="18" charset="0"/>
                <a:ea typeface="+mn-ea"/>
                <a:cs typeface="Times New Roman" panose="02020603050405020304" pitchFamily="18" charset="0"/>
              </a:rPr>
              <a:t>。如</a:t>
            </a:r>
            <a:r>
              <a:rPr lang="zh-CN" altLang="en-US" sz="2200" dirty="0" smtClean="0">
                <a:latin typeface="Times New Roman" panose="02020603050405020304" pitchFamily="18" charset="0"/>
                <a:ea typeface="+mn-ea"/>
                <a:cs typeface="Times New Roman" panose="02020603050405020304" pitchFamily="18" charset="0"/>
              </a:rPr>
              <a:t>下图</a:t>
            </a:r>
            <a:r>
              <a:rPr lang="zh-CN" altLang="zh-CN" sz="2200" dirty="0" smtClean="0">
                <a:latin typeface="Times New Roman" panose="02020603050405020304" pitchFamily="18" charset="0"/>
                <a:ea typeface="+mn-ea"/>
                <a:cs typeface="Times New Roman" panose="02020603050405020304" pitchFamily="18" charset="0"/>
              </a:rPr>
              <a:t>所示，可见光的频谱带宽是目前电磁波带宽的10000倍。目前据报道，实验室测试最高速度可达1Gbps。这对于人们对速度的要求是个可喜的数据，人们可以随时随地的享受高速带来的体验。</a:t>
            </a:r>
            <a:endParaRPr lang="zh-CN" altLang="zh-CN" sz="2200" dirty="0">
              <a:latin typeface="Times New Roman" panose="02020603050405020304" pitchFamily="18" charset="0"/>
              <a:ea typeface="+mn-ea"/>
              <a:cs typeface="Times New Roman" panose="02020603050405020304" pitchFamily="18" charset="0"/>
            </a:endParaRPr>
          </a:p>
        </p:txBody>
      </p:sp>
      <p:pic>
        <p:nvPicPr>
          <p:cNvPr id="163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240" y="2355726"/>
            <a:ext cx="6034088"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1619672" y="249653"/>
            <a:ext cx="58388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algn="ctr" eaLnBrk="1" hangingPunct="1">
              <a:spcBef>
                <a:spcPct val="0"/>
              </a:spcBef>
              <a:buNone/>
            </a:pPr>
            <a:r>
              <a:rPr lang="zh-CN" altLang="zh-CN" sz="2600" dirty="0">
                <a:latin typeface="Times New Roman" panose="02020603050405020304" pitchFamily="18" charset="0"/>
                <a:ea typeface="+mn-ea"/>
                <a:cs typeface="Times New Roman" panose="02020603050405020304" pitchFamily="18" charset="0"/>
              </a:rPr>
              <a:t>LiFi与WiFi对比</a:t>
            </a:r>
          </a:p>
        </p:txBody>
      </p:sp>
    </p:spTree>
    <p:extLst>
      <p:ext uri="{BB962C8B-B14F-4D97-AF65-F5344CB8AC3E}">
        <p14:creationId xmlns:p14="http://schemas.microsoft.com/office/powerpoint/2010/main" val="413122335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467544" y="685801"/>
            <a:ext cx="8136706"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just">
              <a:lnSpc>
                <a:spcPts val="3000"/>
              </a:lnSpc>
            </a:pPr>
            <a:r>
              <a:rPr lang="zh-CN" altLang="zh-CN" sz="2000" dirty="0">
                <a:latin typeface="Times New Roman" panose="02020603050405020304" pitchFamily="18" charset="0"/>
                <a:ea typeface="+mn-ea"/>
                <a:cs typeface="Times New Roman" panose="02020603050405020304" pitchFamily="18" charset="0"/>
              </a:rPr>
              <a:t>（3）</a:t>
            </a:r>
            <a:r>
              <a:rPr lang="zh-CN" altLang="zh-CN" sz="2000" dirty="0">
                <a:solidFill>
                  <a:srgbClr val="FF0000"/>
                </a:solidFill>
                <a:latin typeface="Times New Roman" panose="02020603050405020304" pitchFamily="18" charset="0"/>
                <a:ea typeface="+mn-ea"/>
                <a:cs typeface="Times New Roman" panose="02020603050405020304" pitchFamily="18" charset="0"/>
              </a:rPr>
              <a:t>绿色，低能耗</a:t>
            </a:r>
            <a:r>
              <a:rPr lang="zh-CN" altLang="zh-CN" sz="2000" dirty="0">
                <a:latin typeface="Times New Roman" panose="02020603050405020304" pitchFamily="18" charset="0"/>
                <a:ea typeface="+mn-ea"/>
                <a:cs typeface="Times New Roman" panose="02020603050405020304" pitchFamily="18" charset="0"/>
              </a:rPr>
              <a:t>。人们无时无刻都处在“光”这环境中，甚至可以说是光创造了人类，可见光对于人类来说是绿色的，无辐射伤害的一种物质。因此用光来作为无线通信的媒质，是一种对人类发展更健康，更可取的方向。同时用光来通信能减低能耗，因为不需要想基站那样提供额外的能耗。就算是在白天，只要把作为“热点”的灯的亮度降低人眼所觉察不到的程度即可，在夜晚的时候可以作为数据传输和照明的作用。</a:t>
            </a:r>
          </a:p>
        </p:txBody>
      </p:sp>
      <p:pic>
        <p:nvPicPr>
          <p:cNvPr id="174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757" y="3086458"/>
            <a:ext cx="2520280" cy="1814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3"/>
          <p:cNvSpPr txBox="1">
            <a:spLocks noChangeArrowheads="1"/>
          </p:cNvSpPr>
          <p:nvPr/>
        </p:nvSpPr>
        <p:spPr bwMode="auto">
          <a:xfrm>
            <a:off x="1619672" y="249653"/>
            <a:ext cx="58388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algn="ctr" eaLnBrk="1" hangingPunct="1">
              <a:spcBef>
                <a:spcPct val="0"/>
              </a:spcBef>
              <a:buNone/>
            </a:pPr>
            <a:r>
              <a:rPr lang="zh-CN" altLang="zh-CN" sz="2600" dirty="0">
                <a:latin typeface="Times New Roman" panose="02020603050405020304" pitchFamily="18" charset="0"/>
                <a:ea typeface="+mn-ea"/>
                <a:cs typeface="Times New Roman" panose="02020603050405020304" pitchFamily="18" charset="0"/>
              </a:rPr>
              <a:t>LiFi与WiFi对比</a:t>
            </a:r>
          </a:p>
        </p:txBody>
      </p:sp>
    </p:spTree>
    <p:extLst>
      <p:ext uri="{BB962C8B-B14F-4D97-AF65-F5344CB8AC3E}">
        <p14:creationId xmlns:p14="http://schemas.microsoft.com/office/powerpoint/2010/main" val="158554362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5"/>
          <p:cNvSpPr txBox="1">
            <a:spLocks noChangeArrowheads="1"/>
          </p:cNvSpPr>
          <p:nvPr/>
        </p:nvSpPr>
        <p:spPr bwMode="auto">
          <a:xfrm>
            <a:off x="539552" y="858654"/>
            <a:ext cx="806489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just" eaLnBrk="1" hangingPunct="1">
              <a:lnSpc>
                <a:spcPts val="3300"/>
              </a:lnSpc>
            </a:pPr>
            <a:r>
              <a:rPr lang="zh-CN" altLang="zh-CN" sz="2200" dirty="0">
                <a:latin typeface="Times New Roman" panose="02020603050405020304" pitchFamily="18" charset="0"/>
                <a:ea typeface="+mn-ea"/>
                <a:cs typeface="Times New Roman" panose="02020603050405020304" pitchFamily="18" charset="0"/>
              </a:rPr>
              <a:t>（4）</a:t>
            </a:r>
            <a:r>
              <a:rPr lang="zh-CN" altLang="zh-CN" sz="2200" dirty="0">
                <a:solidFill>
                  <a:srgbClr val="FF0000"/>
                </a:solidFill>
                <a:latin typeface="Times New Roman" panose="02020603050405020304" pitchFamily="18" charset="0"/>
                <a:ea typeface="+mn-ea"/>
                <a:cs typeface="Times New Roman" panose="02020603050405020304" pitchFamily="18" charset="0"/>
              </a:rPr>
              <a:t>安全</a:t>
            </a:r>
            <a:r>
              <a:rPr lang="zh-CN" altLang="zh-CN" sz="2200" dirty="0">
                <a:latin typeface="Times New Roman" panose="02020603050405020304" pitchFamily="18" charset="0"/>
                <a:ea typeface="+mn-ea"/>
                <a:cs typeface="Times New Roman" panose="02020603050405020304" pitchFamily="18" charset="0"/>
              </a:rPr>
              <a:t>。对于电磁波来说，其可以穿透物体进行传播，从安全角度上看，这可能会被截取而泄露信息。但对于LiFi来说，可见光只能延直线传播，不会穿透墙体的物体。数据只往人们所设定的方向传播，只有利于信息的安全性。</a:t>
            </a:r>
          </a:p>
        </p:txBody>
      </p:sp>
      <p:pic>
        <p:nvPicPr>
          <p:cNvPr id="184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906" y="2672680"/>
            <a:ext cx="4905375" cy="241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3"/>
          <p:cNvSpPr txBox="1">
            <a:spLocks noChangeArrowheads="1"/>
          </p:cNvSpPr>
          <p:nvPr/>
        </p:nvSpPr>
        <p:spPr bwMode="auto">
          <a:xfrm>
            <a:off x="1619672" y="351115"/>
            <a:ext cx="58388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algn="ctr" eaLnBrk="1" hangingPunct="1">
              <a:spcBef>
                <a:spcPct val="0"/>
              </a:spcBef>
              <a:buNone/>
            </a:pPr>
            <a:r>
              <a:rPr lang="zh-CN" altLang="zh-CN" sz="2600" dirty="0">
                <a:latin typeface="Times New Roman" panose="02020603050405020304" pitchFamily="18" charset="0"/>
                <a:ea typeface="+mn-ea"/>
                <a:cs typeface="Times New Roman" panose="02020603050405020304" pitchFamily="18" charset="0"/>
              </a:rPr>
              <a:t>LiFi与WiFi对比</a:t>
            </a:r>
          </a:p>
        </p:txBody>
      </p:sp>
    </p:spTree>
    <p:extLst>
      <p:ext uri="{BB962C8B-B14F-4D97-AF65-F5344CB8AC3E}">
        <p14:creationId xmlns:p14="http://schemas.microsoft.com/office/powerpoint/2010/main" val="35174640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3"/>
          <p:cNvSpPr txBox="1">
            <a:spLocks noChangeArrowheads="1"/>
          </p:cNvSpPr>
          <p:nvPr/>
        </p:nvSpPr>
        <p:spPr bwMode="auto">
          <a:xfrm>
            <a:off x="1613495" y="371440"/>
            <a:ext cx="58388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charset="0"/>
                <a:ea typeface="微软雅黑" pitchFamily="34" charset="-122"/>
              </a:defRPr>
            </a:lvl1pPr>
            <a:lvl2pPr marL="742950" indent="-285750">
              <a:spcBef>
                <a:spcPct val="20000"/>
              </a:spcBef>
              <a:buChar char="–"/>
              <a:defRPr>
                <a:solidFill>
                  <a:schemeClr val="tx1"/>
                </a:solidFill>
                <a:latin typeface="Arial" charset="0"/>
                <a:ea typeface="微软雅黑" pitchFamily="34" charset="-122"/>
              </a:defRPr>
            </a:lvl2pPr>
            <a:lvl3pPr marL="1143000" indent="-228600">
              <a:spcBef>
                <a:spcPct val="20000"/>
              </a:spcBef>
              <a:buChar char="•"/>
              <a:defRPr sz="1600">
                <a:solidFill>
                  <a:schemeClr val="tx1"/>
                </a:solidFill>
                <a:latin typeface="Arial" charset="0"/>
                <a:ea typeface="微软雅黑" pitchFamily="34" charset="-122"/>
              </a:defRPr>
            </a:lvl3pPr>
            <a:lvl4pPr marL="1600200" indent="-228600">
              <a:spcBef>
                <a:spcPct val="20000"/>
              </a:spcBef>
              <a:buChar char="–"/>
              <a:defRPr sz="1400">
                <a:solidFill>
                  <a:schemeClr val="tx1"/>
                </a:solidFill>
                <a:latin typeface="Arial" charset="0"/>
                <a:ea typeface="微软雅黑" pitchFamily="34" charset="-122"/>
              </a:defRPr>
            </a:lvl4pPr>
            <a:lvl5pPr marL="2057400" indent="-228600">
              <a:spcBef>
                <a:spcPct val="20000"/>
              </a:spcBef>
              <a:buChar char="»"/>
              <a:defRPr sz="1400">
                <a:solidFill>
                  <a:schemeClr val="tx1"/>
                </a:solidFill>
                <a:latin typeface="Arial" charset="0"/>
                <a:ea typeface="微软雅黑" pitchFamily="34" charset="-122"/>
              </a:defRPr>
            </a:lvl5pPr>
            <a:lvl6pPr marL="2514600" indent="-228600" eaLnBrk="0" fontAlgn="base" hangingPunct="0">
              <a:spcBef>
                <a:spcPct val="20000"/>
              </a:spcBef>
              <a:spcAft>
                <a:spcPct val="0"/>
              </a:spcAft>
              <a:buChar char="»"/>
              <a:defRPr sz="1400">
                <a:solidFill>
                  <a:schemeClr val="tx1"/>
                </a:solidFill>
                <a:latin typeface="Arial" charset="0"/>
                <a:ea typeface="微软雅黑" pitchFamily="34" charset="-122"/>
              </a:defRPr>
            </a:lvl6pPr>
            <a:lvl7pPr marL="2971800" indent="-228600" eaLnBrk="0" fontAlgn="base" hangingPunct="0">
              <a:spcBef>
                <a:spcPct val="20000"/>
              </a:spcBef>
              <a:spcAft>
                <a:spcPct val="0"/>
              </a:spcAft>
              <a:buChar char="»"/>
              <a:defRPr sz="1400">
                <a:solidFill>
                  <a:schemeClr val="tx1"/>
                </a:solidFill>
                <a:latin typeface="Arial" charset="0"/>
                <a:ea typeface="微软雅黑" pitchFamily="34" charset="-122"/>
              </a:defRPr>
            </a:lvl7pPr>
            <a:lvl8pPr marL="3429000" indent="-228600" eaLnBrk="0" fontAlgn="base" hangingPunct="0">
              <a:spcBef>
                <a:spcPct val="20000"/>
              </a:spcBef>
              <a:spcAft>
                <a:spcPct val="0"/>
              </a:spcAft>
              <a:buChar char="»"/>
              <a:defRPr sz="1400">
                <a:solidFill>
                  <a:schemeClr val="tx1"/>
                </a:solidFill>
                <a:latin typeface="Arial" charset="0"/>
                <a:ea typeface="微软雅黑" pitchFamily="34" charset="-122"/>
              </a:defRPr>
            </a:lvl8pPr>
            <a:lvl9pPr marL="3886200" indent="-228600" eaLnBrk="0" fontAlgn="base" hangingPunct="0">
              <a:spcBef>
                <a:spcPct val="20000"/>
              </a:spcBef>
              <a:spcAft>
                <a:spcPct val="0"/>
              </a:spcAft>
              <a:buChar char="»"/>
              <a:defRPr sz="1400">
                <a:solidFill>
                  <a:schemeClr val="tx1"/>
                </a:solidFill>
                <a:latin typeface="Arial" charset="0"/>
                <a:ea typeface="微软雅黑" pitchFamily="34" charset="-122"/>
              </a:defRPr>
            </a:lvl9pPr>
          </a:lstStyle>
          <a:p>
            <a:pPr algn="ctr" eaLnBrk="1" hangingPunct="1">
              <a:spcBef>
                <a:spcPct val="0"/>
              </a:spcBef>
              <a:buFontTx/>
              <a:buNone/>
            </a:pPr>
            <a:r>
              <a:rPr lang="zh-CN" altLang="zh-CN" sz="2600" dirty="0">
                <a:latin typeface="Times New Roman" panose="02020603050405020304" pitchFamily="18" charset="0"/>
                <a:ea typeface="+mn-ea"/>
                <a:cs typeface="Times New Roman" panose="02020603050405020304" pitchFamily="18" charset="0"/>
              </a:rPr>
              <a:t>LiFi的应用与发展</a:t>
            </a:r>
          </a:p>
        </p:txBody>
      </p:sp>
      <p:sp>
        <p:nvSpPr>
          <p:cNvPr id="20485" name="Text Box 5"/>
          <p:cNvSpPr txBox="1">
            <a:spLocks noChangeArrowheads="1"/>
          </p:cNvSpPr>
          <p:nvPr/>
        </p:nvSpPr>
        <p:spPr bwMode="auto">
          <a:xfrm>
            <a:off x="850900" y="733425"/>
            <a:ext cx="710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zh-CN"/>
          </a:p>
        </p:txBody>
      </p:sp>
      <p:sp>
        <p:nvSpPr>
          <p:cNvPr id="20486" name="Text Box 6"/>
          <p:cNvSpPr txBox="1">
            <a:spLocks noChangeArrowheads="1"/>
          </p:cNvSpPr>
          <p:nvPr/>
        </p:nvSpPr>
        <p:spPr bwMode="auto">
          <a:xfrm>
            <a:off x="571501" y="915566"/>
            <a:ext cx="8104955" cy="198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just">
              <a:lnSpc>
                <a:spcPts val="3000"/>
              </a:lnSpc>
            </a:pPr>
            <a:r>
              <a:rPr lang="zh-CN" altLang="zh-CN" sz="2000" dirty="0">
                <a:latin typeface="Times New Roman" panose="02020603050405020304" pitchFamily="18" charset="0"/>
                <a:ea typeface="+mn-ea"/>
                <a:cs typeface="Times New Roman" panose="02020603050405020304" pitchFamily="18" charset="0"/>
              </a:rPr>
              <a:t>       想象一下这样的场景：在街头，利用路灯就可以下载电影；在家里，打开台灯就可以下载歌曲；在餐厅，坐在有灯光的地方就可以发微博；即便是在水下，只要有灯光照射就可以上网。　　</a:t>
            </a:r>
          </a:p>
          <a:p>
            <a:pPr algn="just">
              <a:lnSpc>
                <a:spcPts val="3000"/>
              </a:lnSpc>
            </a:pPr>
            <a:r>
              <a:rPr lang="zh-CN" altLang="zh-CN" sz="2000" dirty="0">
                <a:latin typeface="Times New Roman" panose="02020603050405020304" pitchFamily="18" charset="0"/>
                <a:ea typeface="+mn-ea"/>
                <a:cs typeface="Times New Roman" panose="02020603050405020304" pitchFamily="18" charset="0"/>
              </a:rPr>
              <a:t>      </a:t>
            </a:r>
            <a:r>
              <a:rPr lang="en-US" altLang="zh-CN" sz="2000" dirty="0">
                <a:latin typeface="Times New Roman" panose="02020603050405020304" pitchFamily="18" charset="0"/>
                <a:ea typeface="+mn-ea"/>
                <a:cs typeface="Times New Roman" panose="02020603050405020304" pitchFamily="18" charset="0"/>
              </a:rPr>
              <a:t> </a:t>
            </a:r>
            <a:r>
              <a:rPr lang="zh-CN" altLang="zh-CN" sz="2000" dirty="0">
                <a:latin typeface="Times New Roman" panose="02020603050405020304" pitchFamily="18" charset="0"/>
                <a:ea typeface="+mn-ea"/>
                <a:cs typeface="Times New Roman" panose="02020603050405020304" pitchFamily="18" charset="0"/>
              </a:rPr>
              <a:t>LiFi另一个巨大的好处是在任何对无线电敏感的场合都可以使用，比如飞机上、手术室里等。</a:t>
            </a:r>
          </a:p>
        </p:txBody>
      </p:sp>
      <p:pic>
        <p:nvPicPr>
          <p:cNvPr id="20487"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3038872"/>
            <a:ext cx="3427413" cy="183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52" y="3038872"/>
            <a:ext cx="3360738" cy="183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44254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851670"/>
            <a:ext cx="7418649" cy="830997"/>
          </a:xfrm>
          <a:prstGeom prst="rect">
            <a:avLst/>
          </a:prstGeom>
          <a:noFill/>
        </p:spPr>
        <p:txBody>
          <a:bodyPr wrap="square" rtlCol="0">
            <a:spAutoFit/>
          </a:bodyPr>
          <a:lstStyle/>
          <a:p>
            <a:pPr algn="ctr">
              <a:lnSpc>
                <a:spcPct val="150000"/>
              </a:lnSpc>
            </a:pPr>
            <a:r>
              <a:rPr lang="en-US" altLang="zh-CN" sz="3200" b="1" dirty="0" smtClean="0">
                <a:latin typeface="Times New Roman" pitchFamily="18" charset="0"/>
                <a:ea typeface="楷体" pitchFamily="49" charset="-122"/>
                <a:cs typeface="Times New Roman" pitchFamily="18" charset="0"/>
              </a:rPr>
              <a:t>7</a:t>
            </a:r>
            <a:r>
              <a:rPr lang="zh-CN" altLang="en-US" sz="3200" b="1" dirty="0" smtClean="0">
                <a:latin typeface="Times New Roman" pitchFamily="18" charset="0"/>
                <a:ea typeface="楷体" pitchFamily="49" charset="-122"/>
                <a:cs typeface="Times New Roman" pitchFamily="18" charset="0"/>
              </a:rPr>
              <a:t>）</a:t>
            </a:r>
            <a:r>
              <a:rPr lang="en-US" altLang="zh-CN" sz="3200" b="1" dirty="0">
                <a:latin typeface="Times New Roman" pitchFamily="18" charset="0"/>
                <a:ea typeface="楷体" pitchFamily="49" charset="-122"/>
                <a:cs typeface="Times New Roman" pitchFamily="18" charset="0"/>
              </a:rPr>
              <a:t>RFID</a:t>
            </a:r>
            <a:r>
              <a:rPr lang="zh-CN" altLang="en-US" sz="3200" b="1" dirty="0">
                <a:latin typeface="Times New Roman" pitchFamily="18" charset="0"/>
                <a:ea typeface="楷体" pitchFamily="49" charset="-122"/>
                <a:cs typeface="Times New Roman" pitchFamily="18" charset="0"/>
              </a:rPr>
              <a:t>在管廊定位建设</a:t>
            </a:r>
            <a:endParaRPr lang="en-US" altLang="zh-CN" sz="3200" b="1"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71173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33560" y="555526"/>
            <a:ext cx="8386912" cy="4032448"/>
          </a:xfrm>
          <a:prstGeom prst="rect">
            <a:avLst/>
          </a:prstGeom>
        </p:spPr>
        <p:txBody>
          <a:bodyPr vert="horz" anchor="t">
            <a:noAutofit/>
            <a:scene3d>
              <a:camera prst="orthographicFront"/>
              <a:lightRig rig="soft" dir="t"/>
            </a:scene3d>
            <a:sp3d prstMaterial="softEdge">
              <a:bevelT w="0" h="0"/>
            </a:sp3d>
          </a:bodyPr>
          <a:lstStyle/>
          <a:p>
            <a:pPr lvl="0" algn="just" eaLnBrk="0" hangingPunct="0">
              <a:lnSpc>
                <a:spcPct val="150000"/>
              </a:lnSpc>
              <a:defRPr/>
            </a:pPr>
            <a:r>
              <a:rPr lang="zh-CN" altLang="en-US" sz="2200" dirty="0" smtClean="0">
                <a:latin typeface="Times New Roman" pitchFamily="18" charset="0"/>
                <a:ea typeface="楷体" pitchFamily="49" charset="-122"/>
                <a:cs typeface="Times New Roman" pitchFamily="18" charset="0"/>
              </a:rPr>
              <a:t>        在管廊的所有实体上贴附有源</a:t>
            </a:r>
            <a:r>
              <a:rPr lang="en-US" altLang="zh-CN" sz="2200" dirty="0" smtClean="0">
                <a:solidFill>
                  <a:srgbClr val="FF0000"/>
                </a:solidFill>
                <a:latin typeface="Times New Roman" pitchFamily="18" charset="0"/>
                <a:ea typeface="楷体" pitchFamily="49" charset="-122"/>
                <a:cs typeface="Times New Roman" pitchFamily="18" charset="0"/>
              </a:rPr>
              <a:t>RFID</a:t>
            </a:r>
            <a:r>
              <a:rPr lang="zh-CN" altLang="en-US" sz="2200" dirty="0" smtClean="0">
                <a:latin typeface="Times New Roman" pitchFamily="18" charset="0"/>
                <a:ea typeface="楷体" pitchFamily="49" charset="-122"/>
                <a:cs typeface="Times New Roman" pitchFamily="18" charset="0"/>
              </a:rPr>
              <a:t>电子标签，势在必行，必将大面积推广，这种基础设施建设是非常值得的。其特点是：一块电池寿命长达</a:t>
            </a:r>
            <a:r>
              <a:rPr lang="en-US" altLang="zh-CN" sz="2200" dirty="0" smtClean="0">
                <a:latin typeface="Times New Roman" pitchFamily="18" charset="0"/>
                <a:ea typeface="楷体" pitchFamily="49" charset="-122"/>
                <a:cs typeface="Times New Roman" pitchFamily="18" charset="0"/>
              </a:rPr>
              <a:t>5</a:t>
            </a:r>
            <a:r>
              <a:rPr lang="zh-CN" altLang="en-US" sz="2200" dirty="0" smtClean="0">
                <a:latin typeface="Times New Roman" pitchFamily="18" charset="0"/>
                <a:ea typeface="楷体" pitchFamily="49" charset="-122"/>
                <a:cs typeface="Times New Roman" pitchFamily="18" charset="0"/>
              </a:rPr>
              <a:t>年，造价低廉；作用距离可达</a:t>
            </a:r>
            <a:r>
              <a:rPr lang="en-US" altLang="zh-CN" sz="2200" dirty="0" smtClean="0">
                <a:latin typeface="Times New Roman" pitchFamily="18" charset="0"/>
                <a:ea typeface="楷体" pitchFamily="49" charset="-122"/>
                <a:cs typeface="Times New Roman" pitchFamily="18" charset="0"/>
              </a:rPr>
              <a:t>100</a:t>
            </a:r>
            <a:r>
              <a:rPr lang="zh-CN" altLang="en-US" sz="2200" dirty="0" smtClean="0">
                <a:latin typeface="Times New Roman" pitchFamily="18" charset="0"/>
                <a:ea typeface="楷体" pitchFamily="49" charset="-122"/>
                <a:cs typeface="Times New Roman" pitchFamily="18" charset="0"/>
              </a:rPr>
              <a:t>米；接收器可以读取</a:t>
            </a:r>
            <a:r>
              <a:rPr lang="en-US" altLang="zh-CN" sz="2200" dirty="0" smtClean="0">
                <a:latin typeface="Times New Roman" pitchFamily="18" charset="0"/>
                <a:ea typeface="楷体" pitchFamily="49" charset="-122"/>
                <a:cs typeface="Times New Roman" pitchFamily="18" charset="0"/>
              </a:rPr>
              <a:t>/</a:t>
            </a:r>
            <a:r>
              <a:rPr lang="zh-CN" altLang="en-US" sz="2200" dirty="0" smtClean="0">
                <a:latin typeface="Times New Roman" pitchFamily="18" charset="0"/>
                <a:ea typeface="楷体" pitchFamily="49" charset="-122"/>
                <a:cs typeface="Times New Roman" pitchFamily="18" charset="0"/>
              </a:rPr>
              <a:t>写入上百个字符。</a:t>
            </a:r>
            <a:endParaRPr lang="en-US" altLang="zh-CN" sz="2200" dirty="0" smtClean="0">
              <a:latin typeface="Times New Roman" pitchFamily="18" charset="0"/>
              <a:ea typeface="楷体" pitchFamily="49" charset="-122"/>
              <a:cs typeface="Times New Roman" pitchFamily="18" charset="0"/>
            </a:endParaRPr>
          </a:p>
          <a:p>
            <a:pPr lvl="0" algn="just" eaLnBrk="0" hangingPunct="0">
              <a:lnSpc>
                <a:spcPct val="150000"/>
              </a:lnSpc>
              <a:defRPr/>
            </a:pPr>
            <a:r>
              <a:rPr lang="en-US" altLang="zh-CN" sz="2200" dirty="0">
                <a:latin typeface="Times New Roman" pitchFamily="18" charset="0"/>
                <a:ea typeface="楷体" pitchFamily="49" charset="-122"/>
                <a:cs typeface="Times New Roman" pitchFamily="18" charset="0"/>
              </a:rPr>
              <a:t> </a:t>
            </a:r>
            <a:r>
              <a:rPr lang="en-US" altLang="zh-CN" sz="2200" dirty="0" smtClean="0">
                <a:latin typeface="Times New Roman" pitchFamily="18" charset="0"/>
                <a:ea typeface="楷体" pitchFamily="49" charset="-122"/>
                <a:cs typeface="Times New Roman" pitchFamily="18" charset="0"/>
              </a:rPr>
              <a:t>       </a:t>
            </a:r>
            <a:r>
              <a:rPr lang="zh-CN" altLang="en-US" sz="2200" dirty="0" smtClean="0">
                <a:latin typeface="Times New Roman" pitchFamily="18" charset="0"/>
                <a:ea typeface="楷体" pitchFamily="49" charset="-122"/>
                <a:cs typeface="Times New Roman" pitchFamily="18" charset="0"/>
              </a:rPr>
              <a:t>由于管廊距离地面很近，而且不像室内建筑物有多重墙壁的穿透问题，接收器在地面移动时，能读取到管廊内</a:t>
            </a:r>
            <a:r>
              <a:rPr lang="en-US" altLang="zh-CN" sz="2200" dirty="0" smtClean="0">
                <a:latin typeface="Times New Roman" pitchFamily="18" charset="0"/>
                <a:ea typeface="楷体" pitchFamily="49" charset="-122"/>
                <a:cs typeface="Times New Roman" pitchFamily="18" charset="0"/>
              </a:rPr>
              <a:t>RFID</a:t>
            </a:r>
            <a:r>
              <a:rPr lang="zh-CN" altLang="en-US" sz="2200" dirty="0" smtClean="0">
                <a:latin typeface="Times New Roman" pitchFamily="18" charset="0"/>
                <a:ea typeface="楷体" pitchFamily="49" charset="-122"/>
                <a:cs typeface="Times New Roman" pitchFamily="18" charset="0"/>
              </a:rPr>
              <a:t>的信息，</a:t>
            </a:r>
            <a:r>
              <a:rPr lang="zh-CN" altLang="en-US" sz="2200" dirty="0" smtClean="0">
                <a:solidFill>
                  <a:srgbClr val="FF0000"/>
                </a:solidFill>
                <a:latin typeface="Times New Roman" pitchFamily="18" charset="0"/>
                <a:ea typeface="楷体" pitchFamily="49" charset="-122"/>
                <a:cs typeface="Times New Roman" pitchFamily="18" charset="0"/>
              </a:rPr>
              <a:t>如果</a:t>
            </a:r>
            <a:r>
              <a:rPr lang="en-US" altLang="zh-CN" sz="2200" dirty="0" smtClean="0">
                <a:solidFill>
                  <a:srgbClr val="FF0000"/>
                </a:solidFill>
                <a:latin typeface="Times New Roman" pitchFamily="18" charset="0"/>
                <a:ea typeface="楷体" pitchFamily="49" charset="-122"/>
                <a:cs typeface="Times New Roman" pitchFamily="18" charset="0"/>
              </a:rPr>
              <a:t>RFID</a:t>
            </a:r>
            <a:r>
              <a:rPr lang="zh-CN" altLang="en-US" sz="2200" dirty="0" smtClean="0">
                <a:solidFill>
                  <a:srgbClr val="FF0000"/>
                </a:solidFill>
                <a:latin typeface="Times New Roman" pitchFamily="18" charset="0"/>
                <a:ea typeface="楷体" pitchFamily="49" charset="-122"/>
                <a:cs typeface="Times New Roman" pitchFamily="18" charset="0"/>
              </a:rPr>
              <a:t>标签网能同时代替定位网功能，又能实现接收器对标签的无线充电，将是管廊应用中</a:t>
            </a:r>
            <a:r>
              <a:rPr lang="zh-CN" altLang="en-US" sz="2200" b="1" dirty="0" smtClean="0">
                <a:solidFill>
                  <a:srgbClr val="FF0000"/>
                </a:solidFill>
                <a:latin typeface="Times New Roman" pitchFamily="18" charset="0"/>
                <a:ea typeface="楷体" pitchFamily="49" charset="-122"/>
                <a:cs typeface="Times New Roman" pitchFamily="18" charset="0"/>
              </a:rPr>
              <a:t>极完美的解决方案</a:t>
            </a:r>
            <a:r>
              <a:rPr lang="zh-CN" altLang="en-US" sz="2200" dirty="0" smtClean="0">
                <a:latin typeface="Times New Roman" pitchFamily="18" charset="0"/>
                <a:ea typeface="楷体" pitchFamily="49" charset="-122"/>
                <a:cs typeface="Times New Roman" pitchFamily="18" charset="0"/>
              </a:rPr>
              <a:t>。</a:t>
            </a:r>
            <a:endParaRPr lang="en-US" altLang="zh-CN" sz="2200"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92933383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851670"/>
            <a:ext cx="9144000" cy="830997"/>
          </a:xfrm>
          <a:prstGeom prst="rect">
            <a:avLst/>
          </a:prstGeom>
          <a:noFill/>
        </p:spPr>
        <p:txBody>
          <a:bodyPr wrap="square" rtlCol="0">
            <a:spAutoFit/>
          </a:bodyPr>
          <a:lstStyle/>
          <a:p>
            <a:pPr algn="ctr">
              <a:lnSpc>
                <a:spcPct val="150000"/>
              </a:lnSpc>
            </a:pPr>
            <a:r>
              <a:rPr lang="en-US" altLang="zh-CN" sz="3200" b="1" dirty="0" smtClean="0">
                <a:latin typeface="Times New Roman" pitchFamily="18" charset="0"/>
                <a:ea typeface="楷体" pitchFamily="49" charset="-122"/>
                <a:cs typeface="Times New Roman" pitchFamily="18" charset="0"/>
              </a:rPr>
              <a:t>8</a:t>
            </a:r>
            <a:r>
              <a:rPr lang="zh-CN" altLang="en-US" sz="3200" b="1" dirty="0" smtClean="0">
                <a:latin typeface="Times New Roman" pitchFamily="18" charset="0"/>
                <a:ea typeface="楷体" pitchFamily="49" charset="-122"/>
                <a:cs typeface="Times New Roman" pitchFamily="18" charset="0"/>
              </a:rPr>
              <a:t>）伪卫星</a:t>
            </a:r>
            <a:endParaRPr lang="en-US" altLang="zh-CN" sz="3200" b="1"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87944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6" y="1203524"/>
            <a:ext cx="8352928" cy="3528466"/>
          </a:xfrm>
          <a:prstGeom prst="rect">
            <a:avLst/>
          </a:prstGeom>
          <a:noFill/>
        </p:spPr>
        <p:txBody>
          <a:bodyPr wrap="square" rtlCol="0">
            <a:spAutoFit/>
          </a:bodyPr>
          <a:lstStyle/>
          <a:p>
            <a:pPr algn="just">
              <a:lnSpc>
                <a:spcPts val="3400"/>
              </a:lnSpc>
            </a:pPr>
            <a:r>
              <a:rPr lang="en-US" altLang="zh-CN" sz="2000" dirty="0">
                <a:latin typeface="Times New Roman" pitchFamily="18" charset="0"/>
                <a:ea typeface="楷体" pitchFamily="49" charset="-122"/>
                <a:cs typeface="Times New Roman" pitchFamily="18" charset="0"/>
              </a:rPr>
              <a:t>        </a:t>
            </a:r>
            <a:r>
              <a:rPr lang="en-US" altLang="zh-CN" sz="2000" dirty="0" err="1" smtClean="0">
                <a:latin typeface="Times New Roman" pitchFamily="18" charset="0"/>
                <a:ea typeface="楷体" pitchFamily="49" charset="-122"/>
                <a:cs typeface="Times New Roman" pitchFamily="18" charset="0"/>
              </a:rPr>
              <a:t>LocataLite</a:t>
            </a:r>
            <a:r>
              <a:rPr lang="zh-CN" altLang="zh-CN" sz="2000" dirty="0" smtClean="0">
                <a:latin typeface="Times New Roman" pitchFamily="18" charset="0"/>
                <a:ea typeface="楷体" pitchFamily="49" charset="-122"/>
                <a:cs typeface="Times New Roman" pitchFamily="18" charset="0"/>
              </a:rPr>
              <a:t>是</a:t>
            </a:r>
            <a:r>
              <a:rPr lang="zh-CN" altLang="zh-CN" sz="2000" dirty="0">
                <a:latin typeface="Times New Roman" pitchFamily="18" charset="0"/>
                <a:ea typeface="楷体" pitchFamily="49" charset="-122"/>
                <a:cs typeface="Times New Roman" pitchFamily="18" charset="0"/>
              </a:rPr>
              <a:t>澳大利亚</a:t>
            </a:r>
            <a:r>
              <a:rPr lang="en-US" altLang="zh-CN" sz="2000" dirty="0" err="1" smtClean="0">
                <a:latin typeface="Times New Roman" pitchFamily="18" charset="0"/>
                <a:ea typeface="楷体" pitchFamily="49" charset="-122"/>
                <a:cs typeface="Times New Roman" pitchFamily="18" charset="0"/>
              </a:rPr>
              <a:t>Locata</a:t>
            </a:r>
            <a:r>
              <a:rPr lang="zh-CN" altLang="zh-CN" sz="2000" dirty="0" smtClean="0">
                <a:latin typeface="Times New Roman" pitchFamily="18" charset="0"/>
                <a:ea typeface="楷体" pitchFamily="49" charset="-122"/>
                <a:cs typeface="Times New Roman" pitchFamily="18" charset="0"/>
              </a:rPr>
              <a:t>公司</a:t>
            </a:r>
            <a:r>
              <a:rPr lang="zh-CN" altLang="zh-CN" sz="2000" dirty="0">
                <a:latin typeface="Times New Roman" pitchFamily="18" charset="0"/>
                <a:ea typeface="楷体" pitchFamily="49" charset="-122"/>
                <a:cs typeface="Times New Roman" pitchFamily="18" charset="0"/>
              </a:rPr>
              <a:t>自行研制的一种时钟同步伪卫星收发器，它发射类</a:t>
            </a:r>
            <a:r>
              <a:rPr lang="en-US" altLang="zh-CN" sz="2000" dirty="0">
                <a:latin typeface="Times New Roman" pitchFamily="18" charset="0"/>
                <a:ea typeface="楷体" pitchFamily="49" charset="-122"/>
                <a:cs typeface="Times New Roman" pitchFamily="18" charset="0"/>
              </a:rPr>
              <a:t>GPS</a:t>
            </a:r>
            <a:r>
              <a:rPr lang="zh-CN" altLang="zh-CN" sz="2000" dirty="0">
                <a:latin typeface="Times New Roman" pitchFamily="18" charset="0"/>
                <a:ea typeface="楷体" pitchFamily="49" charset="-122"/>
                <a:cs typeface="Times New Roman" pitchFamily="18" charset="0"/>
              </a:rPr>
              <a:t>卫星信号利用载波相位测量可以</a:t>
            </a:r>
            <a:r>
              <a:rPr lang="zh-CN" altLang="zh-CN" sz="2000" dirty="0">
                <a:solidFill>
                  <a:srgbClr val="FF0000"/>
                </a:solidFill>
                <a:latin typeface="Times New Roman" pitchFamily="18" charset="0"/>
                <a:ea typeface="楷体" pitchFamily="49" charset="-122"/>
                <a:cs typeface="Times New Roman" pitchFamily="18" charset="0"/>
              </a:rPr>
              <a:t>达到厘米级精度</a:t>
            </a:r>
            <a:r>
              <a:rPr lang="zh-CN" altLang="zh-CN" sz="2000" dirty="0">
                <a:latin typeface="Times New Roman" pitchFamily="18" charset="0"/>
                <a:ea typeface="楷体" pitchFamily="49" charset="-122"/>
                <a:cs typeface="Times New Roman" pitchFamily="18" charset="0"/>
              </a:rPr>
              <a:t>，工作频率为标准</a:t>
            </a:r>
            <a:r>
              <a:rPr lang="en-US" altLang="zh-CN" sz="2000" dirty="0">
                <a:latin typeface="Times New Roman" pitchFamily="18" charset="0"/>
                <a:ea typeface="楷体" pitchFamily="49" charset="-122"/>
                <a:cs typeface="Times New Roman" pitchFamily="18" charset="0"/>
              </a:rPr>
              <a:t>L1</a:t>
            </a:r>
            <a:r>
              <a:rPr lang="zh-CN" altLang="zh-CN" sz="2000" dirty="0">
                <a:latin typeface="Times New Roman" pitchFamily="18" charset="0"/>
                <a:ea typeface="楷体" pitchFamily="49" charset="-122"/>
                <a:cs typeface="Times New Roman" pitchFamily="18" charset="0"/>
              </a:rPr>
              <a:t>频率，产生</a:t>
            </a:r>
            <a:r>
              <a:rPr lang="en-US" altLang="zh-CN" sz="2000" dirty="0">
                <a:latin typeface="Times New Roman" pitchFamily="18" charset="0"/>
                <a:ea typeface="楷体" pitchFamily="49" charset="-122"/>
                <a:cs typeface="Times New Roman" pitchFamily="18" charset="0"/>
              </a:rPr>
              <a:t>C/A</a:t>
            </a:r>
            <a:r>
              <a:rPr lang="zh-CN" altLang="zh-CN" sz="2000" dirty="0">
                <a:latin typeface="Times New Roman" pitchFamily="18" charset="0"/>
                <a:ea typeface="楷体" pitchFamily="49" charset="-122"/>
                <a:cs typeface="Times New Roman" pitchFamily="18" charset="0"/>
              </a:rPr>
              <a:t>码伪距信号，针对</a:t>
            </a:r>
            <a:r>
              <a:rPr lang="en-US" altLang="zh-CN" sz="2000" dirty="0" err="1">
                <a:latin typeface="Times New Roman" pitchFamily="18" charset="0"/>
                <a:ea typeface="楷体" pitchFamily="49" charset="-122"/>
                <a:cs typeface="Times New Roman" pitchFamily="18" charset="0"/>
              </a:rPr>
              <a:t>LocataLite</a:t>
            </a:r>
            <a:r>
              <a:rPr lang="zh-CN" altLang="zh-CN" sz="2000" dirty="0">
                <a:latin typeface="Times New Roman" pitchFamily="18" charset="0"/>
                <a:ea typeface="楷体" pitchFamily="49" charset="-122"/>
                <a:cs typeface="Times New Roman" pitchFamily="18" charset="0"/>
              </a:rPr>
              <a:t>的接收机装置叫做</a:t>
            </a:r>
            <a:r>
              <a:rPr lang="en-US" altLang="zh-CN" sz="2000" dirty="0" err="1">
                <a:latin typeface="Times New Roman" pitchFamily="18" charset="0"/>
                <a:ea typeface="楷体" pitchFamily="49" charset="-122"/>
                <a:cs typeface="Times New Roman" pitchFamily="18" charset="0"/>
              </a:rPr>
              <a:t>Locata</a:t>
            </a:r>
            <a:r>
              <a:rPr lang="zh-CN" altLang="zh-CN" sz="2000" dirty="0">
                <a:latin typeface="Times New Roman" pitchFamily="18" charset="0"/>
                <a:ea typeface="楷体" pitchFamily="49" charset="-122"/>
                <a:cs typeface="Times New Roman" pitchFamily="18" charset="0"/>
              </a:rPr>
              <a:t>。</a:t>
            </a:r>
            <a:endParaRPr lang="en-US" altLang="zh-CN" sz="2000" dirty="0">
              <a:latin typeface="Times New Roman" pitchFamily="18" charset="0"/>
              <a:ea typeface="楷体" pitchFamily="49" charset="-122"/>
              <a:cs typeface="Times New Roman" pitchFamily="18" charset="0"/>
            </a:endParaRPr>
          </a:p>
          <a:p>
            <a:pPr algn="just">
              <a:lnSpc>
                <a:spcPts val="3400"/>
              </a:lnSpc>
            </a:pPr>
            <a:r>
              <a:rPr lang="en-US" altLang="zh-CN" sz="2000" dirty="0" smtClean="0">
                <a:latin typeface="Times New Roman" pitchFamily="18" charset="0"/>
                <a:ea typeface="楷体" pitchFamily="49" charset="-122"/>
                <a:cs typeface="Times New Roman" pitchFamily="18" charset="0"/>
              </a:rPr>
              <a:t>        </a:t>
            </a:r>
            <a:r>
              <a:rPr lang="en-US" altLang="zh-CN" sz="2000" dirty="0" err="1" smtClean="0">
                <a:latin typeface="Times New Roman" pitchFamily="18" charset="0"/>
                <a:ea typeface="楷体" pitchFamily="49" charset="-122"/>
                <a:cs typeface="Times New Roman" pitchFamily="18" charset="0"/>
              </a:rPr>
              <a:t>Locata</a:t>
            </a:r>
            <a:r>
              <a:rPr lang="zh-CN" altLang="zh-CN" sz="2000" dirty="0">
                <a:latin typeface="Times New Roman" pitchFamily="18" charset="0"/>
                <a:ea typeface="楷体" pitchFamily="49" charset="-122"/>
                <a:cs typeface="Times New Roman" pitchFamily="18" charset="0"/>
              </a:rPr>
              <a:t>是一种利用地面设备信号的定位系统，比</a:t>
            </a:r>
            <a:r>
              <a:rPr lang="en-US" altLang="zh-CN" sz="2000" dirty="0">
                <a:latin typeface="Times New Roman" pitchFamily="18" charset="0"/>
                <a:ea typeface="楷体" pitchFamily="49" charset="-122"/>
                <a:cs typeface="Times New Roman" pitchFamily="18" charset="0"/>
              </a:rPr>
              <a:t>GPS</a:t>
            </a:r>
            <a:r>
              <a:rPr lang="zh-CN" altLang="zh-CN" sz="2000" dirty="0">
                <a:latin typeface="Times New Roman" pitchFamily="18" charset="0"/>
                <a:ea typeface="楷体" pitchFamily="49" charset="-122"/>
                <a:cs typeface="Times New Roman" pitchFamily="18" charset="0"/>
              </a:rPr>
              <a:t>更精确，而且信号更强。</a:t>
            </a:r>
            <a:r>
              <a:rPr lang="en-US" altLang="zh-CN" sz="2000" dirty="0" err="1">
                <a:latin typeface="Times New Roman" pitchFamily="18" charset="0"/>
                <a:ea typeface="楷体" pitchFamily="49" charset="-122"/>
                <a:cs typeface="Times New Roman" pitchFamily="18" charset="0"/>
              </a:rPr>
              <a:t>Locata</a:t>
            </a:r>
            <a:r>
              <a:rPr lang="zh-CN" altLang="zh-CN" sz="2000" dirty="0">
                <a:latin typeface="Times New Roman" pitchFamily="18" charset="0"/>
                <a:ea typeface="楷体" pitchFamily="49" charset="-122"/>
                <a:cs typeface="Times New Roman" pitchFamily="18" charset="0"/>
              </a:rPr>
              <a:t>定位系统使用的是地面设备，而不是卫星。它能在局部区域投射出比</a:t>
            </a:r>
            <a:r>
              <a:rPr lang="en-US" altLang="zh-CN" sz="2000" dirty="0">
                <a:latin typeface="Times New Roman" pitchFamily="18" charset="0"/>
                <a:ea typeface="楷体" pitchFamily="49" charset="-122"/>
                <a:cs typeface="Times New Roman" pitchFamily="18" charset="0"/>
              </a:rPr>
              <a:t>GPS</a:t>
            </a:r>
            <a:r>
              <a:rPr lang="zh-CN" altLang="zh-CN" sz="2000" dirty="0">
                <a:latin typeface="Times New Roman" pitchFamily="18" charset="0"/>
                <a:ea typeface="楷体" pitchFamily="49" charset="-122"/>
                <a:cs typeface="Times New Roman" pitchFamily="18" charset="0"/>
              </a:rPr>
              <a:t>强大一百万倍的无线电信号。据称无论是在室内还是室外</a:t>
            </a:r>
            <a:r>
              <a:rPr lang="en-US" altLang="zh-CN" sz="2000" dirty="0" err="1">
                <a:latin typeface="Times New Roman" pitchFamily="18" charset="0"/>
                <a:ea typeface="楷体" pitchFamily="49" charset="-122"/>
                <a:cs typeface="Times New Roman" pitchFamily="18" charset="0"/>
              </a:rPr>
              <a:t>Locata</a:t>
            </a:r>
            <a:r>
              <a:rPr lang="zh-CN" altLang="zh-CN" sz="2000" dirty="0">
                <a:latin typeface="Times New Roman" pitchFamily="18" charset="0"/>
                <a:ea typeface="楷体" pitchFamily="49" charset="-122"/>
                <a:cs typeface="Times New Roman" pitchFamily="18" charset="0"/>
              </a:rPr>
              <a:t>均表现优异</a:t>
            </a:r>
            <a:r>
              <a:rPr lang="zh-CN" altLang="zh-CN" sz="2000" dirty="0" smtClean="0">
                <a:latin typeface="Times New Roman" pitchFamily="18" charset="0"/>
                <a:ea typeface="楷体" pitchFamily="49" charset="-122"/>
                <a:cs typeface="Times New Roman" pitchFamily="18" charset="0"/>
              </a:rPr>
              <a:t>。</a:t>
            </a:r>
            <a:endParaRPr lang="zh-CN" altLang="zh-CN" sz="2000" dirty="0">
              <a:latin typeface="Times New Roman" pitchFamily="18" charset="0"/>
              <a:ea typeface="楷体" pitchFamily="49" charset="-122"/>
              <a:cs typeface="Times New Roman" pitchFamily="18" charset="0"/>
            </a:endParaRPr>
          </a:p>
        </p:txBody>
      </p:sp>
      <p:sp>
        <p:nvSpPr>
          <p:cNvPr id="3" name="TextBox 2"/>
          <p:cNvSpPr txBox="1"/>
          <p:nvPr/>
        </p:nvSpPr>
        <p:spPr>
          <a:xfrm>
            <a:off x="467544" y="384715"/>
            <a:ext cx="8208912" cy="530851"/>
          </a:xfrm>
          <a:prstGeom prst="rect">
            <a:avLst/>
          </a:prstGeom>
          <a:noFill/>
        </p:spPr>
        <p:txBody>
          <a:bodyPr wrap="square" rtlCol="0">
            <a:spAutoFit/>
          </a:bodyPr>
          <a:lstStyle/>
          <a:p>
            <a:pPr lvl="0" algn="ctr" hangingPunct="0">
              <a:lnSpc>
                <a:spcPts val="3800"/>
              </a:lnSpc>
            </a:pPr>
            <a:r>
              <a:rPr lang="zh-CN" altLang="en-US" sz="2400" dirty="0">
                <a:latin typeface="Times New Roman" pitchFamily="18" charset="0"/>
                <a:ea typeface="楷体" pitchFamily="49" charset="-122"/>
                <a:cs typeface="Times New Roman" pitchFamily="18" charset="0"/>
              </a:rPr>
              <a:t>澳大利亚</a:t>
            </a:r>
            <a:r>
              <a:rPr lang="en-US" altLang="en-US" sz="2400" dirty="0" err="1">
                <a:latin typeface="Times New Roman" pitchFamily="18" charset="0"/>
                <a:ea typeface="楷体" pitchFamily="49" charset="-122"/>
                <a:cs typeface="Times New Roman" pitchFamily="18" charset="0"/>
              </a:rPr>
              <a:t>LocataLite</a:t>
            </a:r>
            <a:r>
              <a:rPr lang="zh-CN" altLang="en-US" sz="2400" dirty="0">
                <a:latin typeface="Times New Roman" pitchFamily="18" charset="0"/>
                <a:ea typeface="楷体" pitchFamily="49" charset="-122"/>
                <a:cs typeface="Times New Roman" pitchFamily="18" charset="0"/>
              </a:rPr>
              <a:t>室内定位系统</a:t>
            </a:r>
          </a:p>
        </p:txBody>
      </p:sp>
    </p:spTree>
    <p:extLst>
      <p:ext uri="{BB962C8B-B14F-4D97-AF65-F5344CB8AC3E}">
        <p14:creationId xmlns:p14="http://schemas.microsoft.com/office/powerpoint/2010/main" val="117278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94442"/>
            <a:ext cx="8532440" cy="677108"/>
          </a:xfrm>
          <a:prstGeom prst="rect">
            <a:avLst/>
          </a:prstGeom>
          <a:noFill/>
        </p:spPr>
        <p:txBody>
          <a:bodyPr wrap="square" rtlCol="0">
            <a:spAutoFit/>
          </a:bodyPr>
          <a:lstStyle/>
          <a:p>
            <a:pPr algn="ctr">
              <a:lnSpc>
                <a:spcPct val="150000"/>
              </a:lnSpc>
            </a:pPr>
            <a:r>
              <a:rPr lang="zh-CN" altLang="en-US" sz="2800" dirty="0" smtClean="0">
                <a:latin typeface="+mn-ea"/>
                <a:ea typeface="+mn-ea"/>
              </a:rPr>
              <a:t>结构化三维是指：数据有丰富的分类</a:t>
            </a:r>
            <a:endParaRPr lang="en-US" altLang="zh-CN" sz="2800" dirty="0">
              <a:latin typeface="+mn-ea"/>
              <a:ea typeface="+mn-ea"/>
            </a:endParaRPr>
          </a:p>
        </p:txBody>
      </p:sp>
      <p:pic>
        <p:nvPicPr>
          <p:cNvPr id="2" name="【13】全息三维按类显示.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947638"/>
            <a:ext cx="9144000" cy="4216400"/>
          </a:xfrm>
          <a:prstGeom prst="rect">
            <a:avLst/>
          </a:prstGeom>
        </p:spPr>
      </p:pic>
    </p:spTree>
    <p:extLst>
      <p:ext uri="{BB962C8B-B14F-4D97-AF65-F5344CB8AC3E}">
        <p14:creationId xmlns:p14="http://schemas.microsoft.com/office/powerpoint/2010/main" val="329727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23478"/>
            <a:ext cx="8568952" cy="1971052"/>
          </a:xfrm>
          <a:prstGeom prst="rect">
            <a:avLst/>
          </a:prstGeom>
          <a:noFill/>
        </p:spPr>
        <p:txBody>
          <a:bodyPr wrap="square" rtlCol="0">
            <a:spAutoFit/>
          </a:bodyPr>
          <a:lstStyle/>
          <a:p>
            <a:pPr algn="just">
              <a:lnSpc>
                <a:spcPts val="3000"/>
              </a:lnSpc>
            </a:pPr>
            <a:r>
              <a:rPr lang="en-US" altLang="zh-CN" dirty="0" smtClean="0">
                <a:latin typeface="Times New Roman" pitchFamily="18" charset="0"/>
                <a:ea typeface="楷体" pitchFamily="49" charset="-122"/>
                <a:cs typeface="Times New Roman" pitchFamily="18" charset="0"/>
              </a:rPr>
              <a:t>          </a:t>
            </a:r>
            <a:r>
              <a:rPr lang="en-US" altLang="zh-CN" dirty="0" err="1" smtClean="0">
                <a:latin typeface="Times New Roman" pitchFamily="18" charset="0"/>
                <a:ea typeface="楷体" pitchFamily="49" charset="-122"/>
                <a:cs typeface="Times New Roman" pitchFamily="18" charset="0"/>
              </a:rPr>
              <a:t>Locata</a:t>
            </a:r>
            <a:r>
              <a:rPr lang="zh-CN" altLang="zh-CN" dirty="0">
                <a:latin typeface="Times New Roman" pitchFamily="18" charset="0"/>
                <a:ea typeface="楷体" pitchFamily="49" charset="-122"/>
                <a:cs typeface="Times New Roman" pitchFamily="18" charset="0"/>
              </a:rPr>
              <a:t>定位系统实际上是伪卫星定位技术的一种。其之所以能提供比</a:t>
            </a:r>
            <a:r>
              <a:rPr lang="en-US" altLang="zh-CN" dirty="0">
                <a:latin typeface="Times New Roman" pitchFamily="18" charset="0"/>
                <a:ea typeface="楷体" pitchFamily="49" charset="-122"/>
                <a:cs typeface="Times New Roman" pitchFamily="18" charset="0"/>
              </a:rPr>
              <a:t>GPS</a:t>
            </a:r>
            <a:r>
              <a:rPr lang="zh-CN" altLang="zh-CN" dirty="0">
                <a:latin typeface="Times New Roman" pitchFamily="18" charset="0"/>
                <a:ea typeface="楷体" pitchFamily="49" charset="-122"/>
                <a:cs typeface="Times New Roman" pitchFamily="18" charset="0"/>
              </a:rPr>
              <a:t>更高的精度，是因为伪卫星可以与</a:t>
            </a:r>
            <a:r>
              <a:rPr lang="en-US" altLang="zh-CN" dirty="0">
                <a:latin typeface="Times New Roman" pitchFamily="18" charset="0"/>
                <a:ea typeface="楷体" pitchFamily="49" charset="-122"/>
                <a:cs typeface="Times New Roman" pitchFamily="18" charset="0"/>
              </a:rPr>
              <a:t>GPS</a:t>
            </a:r>
            <a:r>
              <a:rPr lang="zh-CN" altLang="zh-CN" dirty="0">
                <a:latin typeface="Times New Roman" pitchFamily="18" charset="0"/>
                <a:ea typeface="楷体" pitchFamily="49" charset="-122"/>
                <a:cs typeface="Times New Roman" pitchFamily="18" charset="0"/>
              </a:rPr>
              <a:t>以多种模式组成系统进行导航和定位，甚至伪卫星可以完全替代</a:t>
            </a:r>
            <a:r>
              <a:rPr lang="en-US" altLang="zh-CN" dirty="0">
                <a:latin typeface="Times New Roman" pitchFamily="18" charset="0"/>
                <a:ea typeface="楷体" pitchFamily="49" charset="-122"/>
                <a:cs typeface="Times New Roman" pitchFamily="18" charset="0"/>
              </a:rPr>
              <a:t>GPS</a:t>
            </a:r>
            <a:r>
              <a:rPr lang="zh-CN" altLang="zh-CN" dirty="0">
                <a:latin typeface="Times New Roman" pitchFamily="18" charset="0"/>
                <a:ea typeface="楷体" pitchFamily="49" charset="-122"/>
                <a:cs typeface="Times New Roman" pitchFamily="18" charset="0"/>
              </a:rPr>
              <a:t>系统而进行独立定位，伪卫星一个显著的特点就是其高度角很低，而且信号不经过电离层传播。通过利用这种低高度角伪卫星，</a:t>
            </a:r>
            <a:r>
              <a:rPr lang="en-US" altLang="zh-CN" dirty="0">
                <a:latin typeface="Times New Roman" pitchFamily="18" charset="0"/>
                <a:ea typeface="楷体" pitchFamily="49" charset="-122"/>
                <a:cs typeface="Times New Roman" pitchFamily="18" charset="0"/>
              </a:rPr>
              <a:t>GPS</a:t>
            </a:r>
            <a:r>
              <a:rPr lang="zh-CN" altLang="zh-CN" dirty="0">
                <a:latin typeface="Times New Roman" pitchFamily="18" charset="0"/>
                <a:ea typeface="楷体" pitchFamily="49" charset="-122"/>
                <a:cs typeface="Times New Roman" pitchFamily="18" charset="0"/>
              </a:rPr>
              <a:t>与其组合后能够有效地改善定位几何图形结构，极大提高了在垂直方向上的定位精度。</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26903"/>
            <a:ext cx="5684838"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917330" y="4774168"/>
            <a:ext cx="2590774" cy="338554"/>
          </a:xfrm>
          <a:prstGeom prst="rect">
            <a:avLst/>
          </a:prstGeom>
        </p:spPr>
        <p:txBody>
          <a:bodyPr wrap="none">
            <a:spAutoFit/>
          </a:bodyPr>
          <a:lstStyle/>
          <a:p>
            <a:r>
              <a:rPr lang="en-US" altLang="zh-CN" sz="1600" dirty="0" err="1">
                <a:latin typeface="Times New Roman" pitchFamily="18" charset="0"/>
                <a:ea typeface="楷体" pitchFamily="49" charset="-122"/>
                <a:cs typeface="Times New Roman" pitchFamily="18" charset="0"/>
              </a:rPr>
              <a:t>Locata</a:t>
            </a:r>
            <a:r>
              <a:rPr lang="zh-CN" altLang="zh-CN" sz="1600" dirty="0">
                <a:latin typeface="Times New Roman" pitchFamily="18" charset="0"/>
                <a:ea typeface="楷体" pitchFamily="49" charset="-122"/>
                <a:cs typeface="Times New Roman" pitchFamily="18" charset="0"/>
              </a:rPr>
              <a:t>定位系统工作示意图</a:t>
            </a:r>
            <a:endParaRPr lang="zh-CN" altLang="en-US" sz="1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543155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5576" y="1491630"/>
            <a:ext cx="7418649" cy="737510"/>
          </a:xfrm>
          <a:prstGeom prst="rect">
            <a:avLst/>
          </a:prstGeom>
          <a:noFill/>
        </p:spPr>
        <p:txBody>
          <a:bodyPr wrap="square" rtlCol="0">
            <a:spAutoFit/>
          </a:bodyPr>
          <a:lstStyle/>
          <a:p>
            <a:pPr algn="ctr">
              <a:lnSpc>
                <a:spcPct val="150000"/>
              </a:lnSpc>
            </a:pPr>
            <a:r>
              <a:rPr lang="en-US" altLang="zh-CN" sz="3200" b="1" dirty="0" smtClean="0">
                <a:latin typeface="Times New Roman" pitchFamily="18" charset="0"/>
                <a:ea typeface="楷体" pitchFamily="49" charset="-122"/>
                <a:cs typeface="Times New Roman" pitchFamily="18" charset="0"/>
              </a:rPr>
              <a:t>9</a:t>
            </a:r>
            <a:r>
              <a:rPr lang="zh-CN" altLang="en-US" sz="3200" b="1" dirty="0" smtClean="0">
                <a:latin typeface="Times New Roman" pitchFamily="18" charset="0"/>
                <a:ea typeface="楷体" pitchFamily="49" charset="-122"/>
                <a:cs typeface="Times New Roman" pitchFamily="18" charset="0"/>
              </a:rPr>
              <a:t>）</a:t>
            </a:r>
            <a:r>
              <a:rPr lang="zh-CN" altLang="en-US" sz="3200" b="1" dirty="0">
                <a:latin typeface="Times New Roman" pitchFamily="18" charset="0"/>
                <a:ea typeface="楷体" pitchFamily="49" charset="-122"/>
                <a:cs typeface="Times New Roman" pitchFamily="18" charset="0"/>
              </a:rPr>
              <a:t>基站定</a:t>
            </a:r>
            <a:r>
              <a:rPr lang="zh-CN" altLang="en-US" sz="3200" b="1" dirty="0" smtClean="0">
                <a:latin typeface="Times New Roman" pitchFamily="18" charset="0"/>
                <a:ea typeface="楷体" pitchFamily="49" charset="-122"/>
                <a:cs typeface="Times New Roman" pitchFamily="18" charset="0"/>
              </a:rPr>
              <a:t>位</a:t>
            </a:r>
            <a:endParaRPr lang="en-US" altLang="zh-CN" sz="3200" b="1" dirty="0" smtClean="0">
              <a:latin typeface="Times New Roman" pitchFamily="18" charset="0"/>
              <a:ea typeface="楷体" pitchFamily="49" charset="-122"/>
              <a:cs typeface="Times New Roman" pitchFamily="18" charset="0"/>
            </a:endParaRPr>
          </a:p>
        </p:txBody>
      </p:sp>
      <p:sp>
        <p:nvSpPr>
          <p:cNvPr id="3" name="TextBox 2"/>
          <p:cNvSpPr txBox="1"/>
          <p:nvPr/>
        </p:nvSpPr>
        <p:spPr>
          <a:xfrm>
            <a:off x="844251" y="2405375"/>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北京邮电大学电子工程学院</a:t>
            </a:r>
            <a:endParaRPr lang="en-US" altLang="zh-CN" sz="26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a:solidFill>
                  <a:srgbClr val="0000FF"/>
                </a:solidFill>
                <a:latin typeface="Times New Roman" pitchFamily="18" charset="0"/>
                <a:ea typeface="楷体" pitchFamily="49" charset="-122"/>
                <a:cs typeface="Times New Roman" pitchFamily="18" charset="0"/>
                <a:hlinkClick r:id="rId2"/>
              </a:rPr>
              <a:t>http://</a:t>
            </a:r>
            <a:r>
              <a:rPr lang="en-US" altLang="zh-CN" sz="2400" dirty="0" smtClean="0">
                <a:solidFill>
                  <a:srgbClr val="0000FF"/>
                </a:solidFill>
                <a:latin typeface="Times New Roman" pitchFamily="18" charset="0"/>
                <a:ea typeface="楷体" pitchFamily="49" charset="-122"/>
                <a:cs typeface="Times New Roman" pitchFamily="18" charset="0"/>
                <a:hlinkClick r:id="rId2"/>
              </a:rPr>
              <a:t>www.bupt.edu.cn/</a:t>
            </a:r>
            <a:endParaRPr lang="en-US" altLang="zh-CN" sz="2400" dirty="0">
              <a:solidFill>
                <a:srgbClr val="0000FF"/>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470268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3"/>
          <p:cNvSpPr>
            <a:spLocks noGrp="1"/>
          </p:cNvSpPr>
          <p:nvPr>
            <p:ph type="sldNum" sz="quarter" idx="12"/>
          </p:nvPr>
        </p:nvSpPr>
        <p:spPr bwMode="auto">
          <a:xfrm>
            <a:off x="5986463" y="4723505"/>
            <a:ext cx="154305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Ctr="0" compatLnSpc="1">
            <a:prstTxWarp prst="textNoShape">
              <a:avLst/>
            </a:prstTxWarp>
          </a:bodyPr>
          <a:lstStyle>
            <a:lvl1pPr algn="just">
              <a:lnSpc>
                <a:spcPct val="110000"/>
              </a:lnSpc>
              <a:spcBef>
                <a:spcPts val="338"/>
              </a:spcBef>
              <a:buClr>
                <a:schemeClr val="accent1"/>
              </a:buClr>
              <a:buSzPct val="60000"/>
              <a:buFont typeface="Wingdings" panose="05000000000000000000" pitchFamily="2" charset="2"/>
              <a:buChar char="u"/>
              <a:defRPr sz="1800">
                <a:solidFill>
                  <a:schemeClr val="accent1"/>
                </a:solidFill>
                <a:latin typeface="幼圆" panose="02010509060101010101" pitchFamily="49" charset="-122"/>
                <a:ea typeface="幼圆" panose="02010509060101010101" pitchFamily="49" charset="-122"/>
              </a:defRPr>
            </a:lvl1pPr>
            <a:lvl2pPr marL="557213" indent="-214313" algn="just">
              <a:lnSpc>
                <a:spcPct val="120000"/>
              </a:lnSpc>
              <a:spcAft>
                <a:spcPts val="338"/>
              </a:spcAft>
              <a:buClr>
                <a:srgbClr val="70D4D7"/>
              </a:buClr>
              <a:buFont typeface="幼圆" panose="02010509060101010101" pitchFamily="49" charset="-122"/>
              <a:buChar char=" "/>
              <a:defRPr sz="1200">
                <a:solidFill>
                  <a:schemeClr val="tx1"/>
                </a:solidFill>
                <a:latin typeface="幼圆" panose="02010509060101010101" pitchFamily="49" charset="-122"/>
                <a:ea typeface="幼圆" panose="02010509060101010101" pitchFamily="49" charset="-122"/>
              </a:defRPr>
            </a:lvl2pPr>
            <a:lvl3pPr marL="857250" indent="-171450">
              <a:lnSpc>
                <a:spcPct val="90000"/>
              </a:lnSpc>
              <a:spcBef>
                <a:spcPts val="281"/>
              </a:spcBef>
              <a:buFont typeface="Arial" panose="020B0604020202020204" pitchFamily="34" charset="0"/>
              <a:buChar char="•"/>
              <a:defRPr sz="1100">
                <a:solidFill>
                  <a:schemeClr val="tx1"/>
                </a:solidFill>
                <a:latin typeface="Calibri" panose="020F0502020204030204" pitchFamily="34" charset="0"/>
                <a:ea typeface="幼圆" panose="02010509060101010101" pitchFamily="49" charset="-122"/>
              </a:defRPr>
            </a:lvl3pPr>
            <a:lvl4pPr marL="1200150" indent="-171450">
              <a:lnSpc>
                <a:spcPct val="90000"/>
              </a:lnSpc>
              <a:spcBef>
                <a:spcPts val="281"/>
              </a:spcBef>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4pPr>
            <a:lvl5pPr marL="1543050" indent="-171450">
              <a:lnSpc>
                <a:spcPct val="90000"/>
              </a:lnSpc>
              <a:spcBef>
                <a:spcPts val="281"/>
              </a:spcBef>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5pPr>
            <a:lvl6pPr marL="1885950" indent="-171450" fontAlgn="base">
              <a:lnSpc>
                <a:spcPct val="90000"/>
              </a:lnSpc>
              <a:spcBef>
                <a:spcPts val="281"/>
              </a:spcBef>
              <a:spcAft>
                <a:spcPct val="0"/>
              </a:spcAft>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6pPr>
            <a:lvl7pPr marL="2228850" indent="-171450" fontAlgn="base">
              <a:lnSpc>
                <a:spcPct val="90000"/>
              </a:lnSpc>
              <a:spcBef>
                <a:spcPts val="281"/>
              </a:spcBef>
              <a:spcAft>
                <a:spcPct val="0"/>
              </a:spcAft>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7pPr>
            <a:lvl8pPr marL="2571750" indent="-171450" fontAlgn="base">
              <a:lnSpc>
                <a:spcPct val="90000"/>
              </a:lnSpc>
              <a:spcBef>
                <a:spcPts val="281"/>
              </a:spcBef>
              <a:spcAft>
                <a:spcPct val="0"/>
              </a:spcAft>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8pPr>
            <a:lvl9pPr marL="2914650" indent="-171450" fontAlgn="base">
              <a:lnSpc>
                <a:spcPct val="90000"/>
              </a:lnSpc>
              <a:spcBef>
                <a:spcPts val="281"/>
              </a:spcBef>
              <a:spcAft>
                <a:spcPct val="0"/>
              </a:spcAft>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9pPr>
          </a:lstStyle>
          <a:p>
            <a:pPr algn="r">
              <a:lnSpc>
                <a:spcPct val="100000"/>
              </a:lnSpc>
              <a:spcBef>
                <a:spcPct val="0"/>
              </a:spcBef>
              <a:buClrTx/>
              <a:buSzTx/>
              <a:buFontTx/>
              <a:buNone/>
            </a:pPr>
            <a:fld id="{A2B9BD3C-3A35-4CE1-A91A-78DE305F59B3}" type="slidenum">
              <a:rPr lang="en-US" altLang="zh-CN" sz="1100">
                <a:solidFill>
                  <a:schemeClr val="tx1"/>
                </a:solidFill>
                <a:latin typeface="楷体" panose="02010609060101010101" pitchFamily="49" charset="-122"/>
                <a:ea typeface="楷体" panose="02010609060101010101" pitchFamily="49" charset="-122"/>
              </a:rPr>
              <a:pPr algn="r">
                <a:lnSpc>
                  <a:spcPct val="100000"/>
                </a:lnSpc>
                <a:spcBef>
                  <a:spcPct val="0"/>
                </a:spcBef>
                <a:buClrTx/>
                <a:buSzTx/>
                <a:buFontTx/>
                <a:buNone/>
              </a:pPr>
              <a:t>132</a:t>
            </a:fld>
            <a:endParaRPr lang="en-US" altLang="zh-CN" sz="1100">
              <a:solidFill>
                <a:schemeClr val="tx1"/>
              </a:solidFill>
              <a:latin typeface="楷体" panose="02010609060101010101" pitchFamily="49" charset="-122"/>
              <a:ea typeface="楷体" panose="02010609060101010101" pitchFamily="49" charset="-122"/>
            </a:endParaRPr>
          </a:p>
        </p:txBody>
      </p:sp>
      <p:sp>
        <p:nvSpPr>
          <p:cNvPr id="35" name="矩形 34"/>
          <p:cNvSpPr/>
          <p:nvPr/>
        </p:nvSpPr>
        <p:spPr>
          <a:xfrm>
            <a:off x="1143000" y="4436563"/>
            <a:ext cx="6386513" cy="622697"/>
          </a:xfrm>
          <a:prstGeom prst="rect">
            <a:avLst/>
          </a:prstGeom>
        </p:spPr>
        <p:txBody>
          <a:bodyPr lIns="68580" tIns="34290" rIns="68580" bIns="34290">
            <a:spAutoFit/>
          </a:bodyPr>
          <a:lstStyle/>
          <a:p>
            <a:pPr>
              <a:defRPr/>
            </a:pPr>
            <a:r>
              <a:rPr lang="zh-CN" altLang="en-US" dirty="0">
                <a:solidFill>
                  <a:schemeClr val="tx1">
                    <a:lumMod val="75000"/>
                  </a:schemeClr>
                </a:solidFill>
                <a:latin typeface="楷体" panose="02010609060101010101" pitchFamily="49" charset="-122"/>
                <a:ea typeface="楷体" panose="02010609060101010101" pitchFamily="49" charset="-122"/>
              </a:rPr>
              <a:t>我国年均灾害死亡近万人，年失踪愈</a:t>
            </a:r>
            <a:r>
              <a:rPr lang="en-US" altLang="zh-CN" dirty="0">
                <a:solidFill>
                  <a:schemeClr val="tx1">
                    <a:lumMod val="75000"/>
                  </a:schemeClr>
                </a:solidFill>
                <a:latin typeface="楷体" panose="02010609060101010101" pitchFamily="49" charset="-122"/>
                <a:ea typeface="楷体" panose="02010609060101010101" pitchFamily="49" charset="-122"/>
              </a:rPr>
              <a:t>20</a:t>
            </a:r>
            <a:r>
              <a:rPr lang="zh-CN" altLang="en-US" dirty="0">
                <a:solidFill>
                  <a:schemeClr val="tx1">
                    <a:lumMod val="75000"/>
                  </a:schemeClr>
                </a:solidFill>
                <a:latin typeface="楷体" panose="02010609060101010101" pitchFamily="49" charset="-122"/>
                <a:ea typeface="楷体" panose="02010609060101010101" pitchFamily="49" charset="-122"/>
              </a:rPr>
              <a:t>万人，</a:t>
            </a:r>
            <a:endParaRPr lang="en-US" altLang="zh-CN" dirty="0">
              <a:solidFill>
                <a:schemeClr val="tx1">
                  <a:lumMod val="75000"/>
                </a:schemeClr>
              </a:solidFill>
              <a:latin typeface="楷体" panose="02010609060101010101" pitchFamily="49" charset="-122"/>
              <a:ea typeface="楷体" panose="02010609060101010101" pitchFamily="49" charset="-122"/>
            </a:endParaRPr>
          </a:p>
          <a:p>
            <a:pPr>
              <a:defRPr/>
            </a:pPr>
            <a:r>
              <a:rPr lang="zh-CN" altLang="en-US" dirty="0">
                <a:solidFill>
                  <a:schemeClr val="tx1">
                    <a:lumMod val="75000"/>
                  </a:schemeClr>
                </a:solidFill>
                <a:latin typeface="楷体" panose="02010609060101010101" pitchFamily="49" charset="-122"/>
                <a:ea typeface="楷体" panose="02010609060101010101" pitchFamily="49" charset="-122"/>
              </a:rPr>
              <a:t>应急救援、公共安全是国家长治久安的保证</a:t>
            </a:r>
          </a:p>
        </p:txBody>
      </p:sp>
      <p:grpSp>
        <p:nvGrpSpPr>
          <p:cNvPr id="13316" name="Group 1"/>
          <p:cNvGrpSpPr>
            <a:grpSpLocks/>
          </p:cNvGrpSpPr>
          <p:nvPr/>
        </p:nvGrpSpPr>
        <p:grpSpPr bwMode="auto">
          <a:xfrm>
            <a:off x="553554" y="-235105"/>
            <a:ext cx="7618846" cy="4958610"/>
            <a:chOff x="0" y="-205211"/>
            <a:chExt cx="9347781" cy="6612361"/>
          </a:xfrm>
        </p:grpSpPr>
        <p:sp>
          <p:nvSpPr>
            <p:cNvPr id="13317" name="Rectangle 4"/>
            <p:cNvSpPr>
              <a:spLocks noChangeArrowheads="1"/>
            </p:cNvSpPr>
            <p:nvPr/>
          </p:nvSpPr>
          <p:spPr bwMode="auto">
            <a:xfrm>
              <a:off x="0" y="-205211"/>
              <a:ext cx="226652" cy="41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eaLnBrk="1" hangingPunct="1">
                <a:lnSpc>
                  <a:spcPct val="100000"/>
                </a:lnSpc>
                <a:spcBef>
                  <a:spcPct val="0"/>
                </a:spcBef>
                <a:buClrTx/>
                <a:buSzTx/>
                <a:buFontTx/>
                <a:buNone/>
              </a:pPr>
              <a:endParaRPr lang="zh-CN" altLang="en-US" sz="1400">
                <a:solidFill>
                  <a:schemeClr val="tx1"/>
                </a:solidFill>
                <a:latin typeface="楷体" panose="02010609060101010101" pitchFamily="49" charset="-122"/>
                <a:ea typeface="楷体" panose="02010609060101010101" pitchFamily="49" charset="-122"/>
              </a:endParaRPr>
            </a:p>
          </p:txBody>
        </p:sp>
        <p:sp>
          <p:nvSpPr>
            <p:cNvPr id="13318" name="Rectangle 11"/>
            <p:cNvSpPr>
              <a:spLocks noChangeArrowheads="1"/>
            </p:cNvSpPr>
            <p:nvPr/>
          </p:nvSpPr>
          <p:spPr bwMode="auto">
            <a:xfrm>
              <a:off x="19049" y="-205211"/>
              <a:ext cx="226652" cy="41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eaLnBrk="1" hangingPunct="1">
                <a:lnSpc>
                  <a:spcPct val="100000"/>
                </a:lnSpc>
                <a:spcBef>
                  <a:spcPct val="0"/>
                </a:spcBef>
                <a:buClrTx/>
                <a:buSzTx/>
                <a:buFontTx/>
                <a:buNone/>
              </a:pPr>
              <a:endParaRPr lang="zh-CN" altLang="en-US" sz="1400">
                <a:solidFill>
                  <a:schemeClr val="tx1"/>
                </a:solidFill>
                <a:latin typeface="楷体" panose="02010609060101010101" pitchFamily="49" charset="-122"/>
                <a:ea typeface="楷体" panose="02010609060101010101" pitchFamily="49" charset="-122"/>
              </a:endParaRPr>
            </a:p>
          </p:txBody>
        </p:sp>
        <p:pic>
          <p:nvPicPr>
            <p:cNvPr id="13319" name="Picture 5" descr="http://t3.baidu.com/it/u=2583320922,3592065522&amp;fm=52&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714875"/>
              <a:ext cx="12382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4724400"/>
              <a:ext cx="13573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a:xfrm>
              <a:off x="21056" y="335446"/>
              <a:ext cx="8001495" cy="609681"/>
            </a:xfrm>
            <a:prstGeom prst="rect">
              <a:avLst/>
            </a:prstGeom>
          </p:spPr>
          <p:txBody>
            <a:bodyPr/>
            <a:lstStyle/>
            <a:p>
              <a:pPr>
                <a:defRPr/>
              </a:pPr>
              <a:r>
                <a:rPr lang="zh-CN" altLang="en-US" sz="2400" kern="0" dirty="0">
                  <a:latin typeface="楷体" panose="02010609060101010101" pitchFamily="49" charset="-122"/>
                  <a:ea typeface="楷体" panose="02010609060101010101" pitchFamily="49" charset="-122"/>
                  <a:cs typeface="Times New Roman" pitchFamily="18" charset="0"/>
                </a:rPr>
                <a:t>背景</a:t>
              </a:r>
            </a:p>
          </p:txBody>
        </p:sp>
        <p:pic>
          <p:nvPicPr>
            <p:cNvPr id="133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2225675"/>
              <a:ext cx="12858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圆角矩形 14"/>
            <p:cNvSpPr/>
            <p:nvPr/>
          </p:nvSpPr>
          <p:spPr bwMode="auto">
            <a:xfrm>
              <a:off x="571536" y="3785839"/>
              <a:ext cx="8039599" cy="490602"/>
            </a:xfrm>
            <a:prstGeom prst="roundRect">
              <a:avLst>
                <a:gd name="adj" fmla="val 10000"/>
              </a:avLst>
            </a:prstGeom>
            <a:solidFill>
              <a:schemeClr val="accent4">
                <a:lumMod val="90000"/>
                <a:lumOff val="10000"/>
              </a:schemeClr>
            </a:solidFill>
            <a:ln/>
          </p:spPr>
          <p:style>
            <a:lnRef idx="3">
              <a:schemeClr val="lt1"/>
            </a:lnRef>
            <a:fillRef idx="1">
              <a:schemeClr val="dk1"/>
            </a:fillRef>
            <a:effectRef idx="1">
              <a:schemeClr val="dk1"/>
            </a:effectRef>
            <a:fontRef idx="minor">
              <a:schemeClr val="lt1"/>
            </a:fontRef>
          </p:style>
          <p:txBody>
            <a:bodyPr anchor="ctr"/>
            <a:lstStyle/>
            <a:p>
              <a:pPr algn="ctr">
                <a:defRPr/>
              </a:pPr>
              <a:r>
                <a:rPr lang="zh-CN" altLang="en-US" sz="2400" dirty="0">
                  <a:solidFill>
                    <a:sysClr val="window" lastClr="FFFFFF"/>
                  </a:solidFill>
                  <a:latin typeface="楷体" panose="02010609060101010101" pitchFamily="49" charset="-122"/>
                  <a:ea typeface="楷体" panose="02010609060101010101" pitchFamily="49" charset="-122"/>
                </a:rPr>
                <a:t>室内外无缝定位</a:t>
              </a:r>
            </a:p>
          </p:txBody>
        </p:sp>
        <p:pic>
          <p:nvPicPr>
            <p:cNvPr id="13324"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7437" y="2257201"/>
              <a:ext cx="158115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2438" y="2352675"/>
              <a:ext cx="17383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右箭头 16"/>
            <p:cNvSpPr/>
            <p:nvPr/>
          </p:nvSpPr>
          <p:spPr>
            <a:xfrm rot="16200000">
              <a:off x="1143062" y="3500061"/>
              <a:ext cx="285788" cy="28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20" name="右大括号 19"/>
            <p:cNvSpPr/>
            <p:nvPr/>
          </p:nvSpPr>
          <p:spPr>
            <a:xfrm rot="16200000">
              <a:off x="3143423" y="-429381"/>
              <a:ext cx="643024" cy="435795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13328" name="矩形 20"/>
            <p:cNvSpPr>
              <a:spLocks noChangeArrowheads="1"/>
            </p:cNvSpPr>
            <p:nvPr/>
          </p:nvSpPr>
          <p:spPr bwMode="auto">
            <a:xfrm>
              <a:off x="1285875" y="1857374"/>
              <a:ext cx="1107685" cy="41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eaLnBrk="1" hangingPunct="1">
                <a:lnSpc>
                  <a:spcPct val="100000"/>
                </a:lnSpc>
                <a:spcBef>
                  <a:spcPct val="0"/>
                </a:spcBef>
                <a:buClrTx/>
                <a:buSzTx/>
                <a:buFontTx/>
                <a:buNone/>
              </a:pPr>
              <a:r>
                <a:rPr lang="zh-CN" altLang="en-US" sz="1400">
                  <a:solidFill>
                    <a:schemeClr val="tx1"/>
                  </a:solidFill>
                  <a:latin typeface="楷体" panose="02010609060101010101" pitchFamily="49" charset="-122"/>
                  <a:ea typeface="楷体" panose="02010609060101010101" pitchFamily="49" charset="-122"/>
                </a:rPr>
                <a:t>智慧城市</a:t>
              </a:r>
            </a:p>
          </p:txBody>
        </p:sp>
        <p:sp>
          <p:nvSpPr>
            <p:cNvPr id="13329" name="矩形 21"/>
            <p:cNvSpPr>
              <a:spLocks noChangeArrowheads="1"/>
            </p:cNvSpPr>
            <p:nvPr/>
          </p:nvSpPr>
          <p:spPr bwMode="auto">
            <a:xfrm>
              <a:off x="2786063" y="1857374"/>
              <a:ext cx="887407" cy="41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eaLnBrk="1" hangingPunct="1">
                <a:lnSpc>
                  <a:spcPct val="100000"/>
                </a:lnSpc>
                <a:spcBef>
                  <a:spcPct val="0"/>
                </a:spcBef>
                <a:buClrTx/>
                <a:buSzTx/>
                <a:buFontTx/>
                <a:buNone/>
              </a:pPr>
              <a:r>
                <a:rPr lang="zh-CN" altLang="en-US" sz="1400">
                  <a:solidFill>
                    <a:schemeClr val="tx1"/>
                  </a:solidFill>
                  <a:latin typeface="楷体" panose="02010609060101010101" pitchFamily="49" charset="-122"/>
                  <a:ea typeface="楷体" panose="02010609060101010101" pitchFamily="49" charset="-122"/>
                </a:rPr>
                <a:t>物联网</a:t>
              </a:r>
            </a:p>
          </p:txBody>
        </p:sp>
        <p:sp>
          <p:nvSpPr>
            <p:cNvPr id="13330" name="矩形 22"/>
            <p:cNvSpPr>
              <a:spLocks noChangeArrowheads="1"/>
            </p:cNvSpPr>
            <p:nvPr/>
          </p:nvSpPr>
          <p:spPr bwMode="auto">
            <a:xfrm>
              <a:off x="4429126" y="1857374"/>
              <a:ext cx="1107685" cy="41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eaLnBrk="1" hangingPunct="1">
                <a:lnSpc>
                  <a:spcPct val="100000"/>
                </a:lnSpc>
                <a:spcBef>
                  <a:spcPct val="0"/>
                </a:spcBef>
                <a:buClrTx/>
                <a:buSzTx/>
                <a:buFontTx/>
                <a:buNone/>
              </a:pPr>
              <a:r>
                <a:rPr lang="zh-CN" altLang="en-US" sz="1400">
                  <a:solidFill>
                    <a:schemeClr val="tx1"/>
                  </a:solidFill>
                  <a:latin typeface="楷体" panose="02010609060101010101" pitchFamily="49" charset="-122"/>
                  <a:ea typeface="楷体" panose="02010609060101010101" pitchFamily="49" charset="-122"/>
                </a:rPr>
                <a:t>移动互联</a:t>
              </a:r>
            </a:p>
          </p:txBody>
        </p:sp>
        <p:sp>
          <p:nvSpPr>
            <p:cNvPr id="24" name="矩形 23"/>
            <p:cNvSpPr>
              <a:spLocks noChangeArrowheads="1"/>
            </p:cNvSpPr>
            <p:nvPr/>
          </p:nvSpPr>
          <p:spPr bwMode="auto">
            <a:xfrm>
              <a:off x="203781" y="657057"/>
              <a:ext cx="9144000" cy="1046579"/>
            </a:xfrm>
            <a:prstGeom prst="rect">
              <a:avLst/>
            </a:prstGeom>
            <a:noFill/>
            <a:ln w="9525">
              <a:noFill/>
              <a:miter lim="800000"/>
              <a:headEnd/>
              <a:tailEnd/>
            </a:ln>
          </p:spPr>
          <p:txBody>
            <a:bodyPr>
              <a:spAutoFit/>
            </a:bodyPr>
            <a:lstStyle/>
            <a:p>
              <a:pPr algn="ctr">
                <a:defRPr/>
              </a:pPr>
              <a:r>
                <a:rPr lang="zh-CN" altLang="en-US" dirty="0">
                  <a:latin typeface="楷体" panose="02010609060101010101" pitchFamily="49" charset="-122"/>
                  <a:ea typeface="楷体" panose="02010609060101010101" pitchFamily="49" charset="-122"/>
                  <a:cs typeface="Times New Roman" pitchFamily="18" charset="0"/>
                </a:rPr>
                <a:t>人们</a:t>
              </a:r>
              <a:r>
                <a:rPr lang="en-US" altLang="en-US" dirty="0">
                  <a:latin typeface="楷体" panose="02010609060101010101" pitchFamily="49" charset="-122"/>
                  <a:ea typeface="楷体" panose="02010609060101010101" pitchFamily="49" charset="-122"/>
                  <a:cs typeface="Times New Roman" pitchFamily="18" charset="0"/>
                </a:rPr>
                <a:t>80%</a:t>
              </a:r>
              <a:r>
                <a:rPr lang="zh-CN" altLang="en-US" dirty="0">
                  <a:latin typeface="楷体" panose="02010609060101010101" pitchFamily="49" charset="-122"/>
                  <a:ea typeface="楷体" panose="02010609060101010101" pitchFamily="49" charset="-122"/>
                  <a:cs typeface="Times New Roman" pitchFamily="18" charset="0"/>
                </a:rPr>
                <a:t>时间在室内，室内位置服务需求爆发式增长</a:t>
              </a:r>
              <a:endParaRPr lang="en-US" altLang="zh-CN" dirty="0">
                <a:latin typeface="楷体" panose="02010609060101010101" pitchFamily="49" charset="-122"/>
                <a:ea typeface="楷体" panose="02010609060101010101" pitchFamily="49" charset="-122"/>
                <a:cs typeface="Times New Roman" pitchFamily="18" charset="0"/>
              </a:endParaRPr>
            </a:p>
            <a:p>
              <a:pPr algn="ctr">
                <a:lnSpc>
                  <a:spcPct val="150000"/>
                </a:lnSpc>
                <a:defRPr/>
              </a:pPr>
              <a:r>
                <a:rPr lang="zh-CN" altLang="en-US" dirty="0">
                  <a:latin typeface="楷体" panose="02010609060101010101" pitchFamily="49" charset="-122"/>
                  <a:ea typeface="楷体" panose="02010609060101010101" pitchFamily="49" charset="-122"/>
                  <a:cs typeface="Times New Roman" pitchFamily="18" charset="0"/>
                </a:rPr>
                <a:t>全球信息产业新一轮竞争制高点，国家经济转型升级的迫切需求</a:t>
              </a:r>
            </a:p>
          </p:txBody>
        </p:sp>
        <p:sp>
          <p:nvSpPr>
            <p:cNvPr id="25" name="矩形标注 24"/>
            <p:cNvSpPr/>
            <p:nvPr/>
          </p:nvSpPr>
          <p:spPr>
            <a:xfrm>
              <a:off x="7010836" y="1675769"/>
              <a:ext cx="1571723" cy="1571834"/>
            </a:xfrm>
            <a:prstGeom prst="wedgeRectCallout">
              <a:avLst>
                <a:gd name="adj1" fmla="val -72640"/>
                <a:gd name="adj2" fmla="val 83645"/>
              </a:avLst>
            </a:prstGeom>
            <a:solidFill>
              <a:schemeClr val="tx1">
                <a:lumMod val="20000"/>
                <a:lumOff val="80000"/>
              </a:schemeClr>
            </a:solidFill>
            <a:ln>
              <a:solidFill>
                <a:schemeClr val="accent4">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rgbClr val="FF0000"/>
                  </a:solidFill>
                  <a:latin typeface="楷体" panose="02010609060101010101" pitchFamily="49" charset="-122"/>
                  <a:ea typeface="楷体" panose="02010609060101010101" pitchFamily="49" charset="-122"/>
                </a:rPr>
                <a:t>位置信息是</a:t>
              </a:r>
              <a:endParaRPr lang="en-US" altLang="zh-CN" b="1" dirty="0">
                <a:solidFill>
                  <a:srgbClr val="FF0000"/>
                </a:solidFill>
                <a:latin typeface="楷体" panose="02010609060101010101" pitchFamily="49" charset="-122"/>
                <a:ea typeface="楷体" panose="02010609060101010101" pitchFamily="49" charset="-122"/>
              </a:endParaRPr>
            </a:p>
            <a:p>
              <a:pPr algn="ctr">
                <a:defRPr/>
              </a:pPr>
              <a:r>
                <a:rPr lang="zh-CN" altLang="en-US" b="1" dirty="0">
                  <a:solidFill>
                    <a:srgbClr val="FF0000"/>
                  </a:solidFill>
                  <a:latin typeface="楷体" panose="02010609060101010101" pitchFamily="49" charset="-122"/>
                  <a:ea typeface="楷体" panose="02010609060101010101" pitchFamily="49" charset="-122"/>
                </a:rPr>
                <a:t>重要基础</a:t>
              </a:r>
              <a:endParaRPr lang="en-US" altLang="zh-CN" b="1" dirty="0">
                <a:solidFill>
                  <a:srgbClr val="FF0000"/>
                </a:solidFill>
                <a:latin typeface="楷体" panose="02010609060101010101" pitchFamily="49" charset="-122"/>
                <a:ea typeface="楷体" panose="02010609060101010101" pitchFamily="49" charset="-122"/>
              </a:endParaRPr>
            </a:p>
          </p:txBody>
        </p:sp>
        <p:sp>
          <p:nvSpPr>
            <p:cNvPr id="26" name="右箭头 25"/>
            <p:cNvSpPr/>
            <p:nvPr/>
          </p:nvSpPr>
          <p:spPr>
            <a:xfrm rot="16200000">
              <a:off x="3143436" y="3500061"/>
              <a:ext cx="285788" cy="28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27" name="右箭头 26"/>
            <p:cNvSpPr/>
            <p:nvPr/>
          </p:nvSpPr>
          <p:spPr>
            <a:xfrm rot="16200000">
              <a:off x="5000926" y="3500061"/>
              <a:ext cx="285788" cy="28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28" name="右箭头 27"/>
            <p:cNvSpPr/>
            <p:nvPr/>
          </p:nvSpPr>
          <p:spPr>
            <a:xfrm rot="5400000">
              <a:off x="1143062" y="4357425"/>
              <a:ext cx="285788" cy="28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29" name="右箭头 28"/>
            <p:cNvSpPr/>
            <p:nvPr/>
          </p:nvSpPr>
          <p:spPr>
            <a:xfrm rot="5400000">
              <a:off x="2971975" y="4343135"/>
              <a:ext cx="285788" cy="28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30" name="右箭头 29"/>
            <p:cNvSpPr/>
            <p:nvPr/>
          </p:nvSpPr>
          <p:spPr>
            <a:xfrm rot="5400000">
              <a:off x="5000926" y="4357425"/>
              <a:ext cx="285788" cy="28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pic>
          <p:nvPicPr>
            <p:cNvPr id="1333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4724400"/>
              <a:ext cx="107156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9" name="矩形 30"/>
            <p:cNvSpPr>
              <a:spLocks noChangeArrowheads="1"/>
            </p:cNvSpPr>
            <p:nvPr/>
          </p:nvSpPr>
          <p:spPr bwMode="auto">
            <a:xfrm>
              <a:off x="500063" y="4344989"/>
              <a:ext cx="667129" cy="41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eaLnBrk="1" hangingPunct="1">
                <a:lnSpc>
                  <a:spcPct val="100000"/>
                </a:lnSpc>
                <a:spcBef>
                  <a:spcPct val="0"/>
                </a:spcBef>
                <a:buClrTx/>
                <a:buSzTx/>
                <a:buFontTx/>
                <a:buNone/>
              </a:pPr>
              <a:r>
                <a:rPr lang="zh-CN" altLang="en-US" sz="1400">
                  <a:solidFill>
                    <a:schemeClr val="tx1"/>
                  </a:solidFill>
                  <a:latin typeface="楷体" panose="02010609060101010101" pitchFamily="49" charset="-122"/>
                  <a:ea typeface="楷体" panose="02010609060101010101" pitchFamily="49" charset="-122"/>
                </a:rPr>
                <a:t>消防</a:t>
              </a:r>
            </a:p>
          </p:txBody>
        </p:sp>
        <p:sp>
          <p:nvSpPr>
            <p:cNvPr id="13340" name="矩形 31"/>
            <p:cNvSpPr>
              <a:spLocks noChangeArrowheads="1"/>
            </p:cNvSpPr>
            <p:nvPr/>
          </p:nvSpPr>
          <p:spPr bwMode="auto">
            <a:xfrm>
              <a:off x="2428875" y="4344989"/>
              <a:ext cx="667129" cy="41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eaLnBrk="1" hangingPunct="1">
                <a:lnSpc>
                  <a:spcPct val="100000"/>
                </a:lnSpc>
                <a:spcBef>
                  <a:spcPct val="0"/>
                </a:spcBef>
                <a:buClrTx/>
                <a:buSzTx/>
                <a:buFontTx/>
                <a:buNone/>
              </a:pPr>
              <a:r>
                <a:rPr lang="zh-CN" altLang="en-US" sz="1400">
                  <a:solidFill>
                    <a:schemeClr val="tx1"/>
                  </a:solidFill>
                  <a:latin typeface="楷体" panose="02010609060101010101" pitchFamily="49" charset="-122"/>
                  <a:ea typeface="楷体" panose="02010609060101010101" pitchFamily="49" charset="-122"/>
                </a:rPr>
                <a:t>矿难</a:t>
              </a:r>
            </a:p>
          </p:txBody>
        </p:sp>
        <p:sp>
          <p:nvSpPr>
            <p:cNvPr id="13341" name="矩形 32"/>
            <p:cNvSpPr>
              <a:spLocks noChangeArrowheads="1"/>
            </p:cNvSpPr>
            <p:nvPr/>
          </p:nvSpPr>
          <p:spPr bwMode="auto">
            <a:xfrm>
              <a:off x="4357688" y="4344989"/>
              <a:ext cx="604192" cy="36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eaLnBrk="1" hangingPunct="1">
                <a:lnSpc>
                  <a:spcPct val="100000"/>
                </a:lnSpc>
                <a:spcBef>
                  <a:spcPct val="0"/>
                </a:spcBef>
                <a:buClrTx/>
                <a:buSzTx/>
                <a:buFontTx/>
                <a:buNone/>
              </a:pPr>
              <a:r>
                <a:rPr lang="zh-CN" altLang="en-US" sz="1200" b="1">
                  <a:solidFill>
                    <a:schemeClr val="tx1"/>
                  </a:solidFill>
                  <a:latin typeface="楷体" panose="02010609060101010101" pitchFamily="49" charset="-122"/>
                  <a:ea typeface="楷体" panose="02010609060101010101" pitchFamily="49" charset="-122"/>
                </a:rPr>
                <a:t>反恐</a:t>
              </a:r>
            </a:p>
          </p:txBody>
        </p:sp>
        <p:sp>
          <p:nvSpPr>
            <p:cNvPr id="34" name="右大括号 33"/>
            <p:cNvSpPr/>
            <p:nvPr/>
          </p:nvSpPr>
          <p:spPr>
            <a:xfrm rot="5400000">
              <a:off x="2929097" y="3785994"/>
              <a:ext cx="643023" cy="435795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pic>
          <p:nvPicPr>
            <p:cNvPr id="13343" name="图片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47244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b="19939"/>
            <a:stretch>
              <a:fillRect/>
            </a:stretch>
          </p:blipFill>
          <p:spPr bwMode="auto">
            <a:xfrm>
              <a:off x="7239000" y="4724400"/>
              <a:ext cx="1219200" cy="914400"/>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5" name="图片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638800"/>
              <a:ext cx="1752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6" name="文本框 15"/>
            <p:cNvSpPr txBox="1">
              <a:spLocks noChangeArrowheads="1"/>
            </p:cNvSpPr>
            <p:nvPr/>
          </p:nvSpPr>
          <p:spPr bwMode="auto">
            <a:xfrm>
              <a:off x="7162800" y="4419600"/>
              <a:ext cx="1143000" cy="3693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a:lnSpc>
                  <a:spcPct val="100000"/>
                </a:lnSpc>
                <a:spcBef>
                  <a:spcPct val="0"/>
                </a:spcBef>
                <a:buClrTx/>
                <a:buSzTx/>
                <a:buFontTx/>
                <a:buNone/>
              </a:pPr>
              <a:r>
                <a:rPr lang="zh-CN" altLang="en-US" sz="1200" b="1">
                  <a:solidFill>
                    <a:schemeClr val="tx1"/>
                  </a:solidFill>
                  <a:latin typeface="楷体" panose="02010609060101010101" pitchFamily="49" charset="-122"/>
                  <a:ea typeface="楷体" panose="02010609060101010101" pitchFamily="49" charset="-122"/>
                </a:rPr>
                <a:t>精确打击</a:t>
              </a:r>
            </a:p>
          </p:txBody>
        </p:sp>
        <p:sp>
          <p:nvSpPr>
            <p:cNvPr id="13347" name="文本框 17"/>
            <p:cNvSpPr txBox="1">
              <a:spLocks noChangeArrowheads="1"/>
            </p:cNvSpPr>
            <p:nvPr/>
          </p:nvSpPr>
          <p:spPr bwMode="auto">
            <a:xfrm>
              <a:off x="5791200" y="4419600"/>
              <a:ext cx="1295400" cy="3693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a:lnSpc>
                  <a:spcPct val="100000"/>
                </a:lnSpc>
                <a:spcBef>
                  <a:spcPct val="0"/>
                </a:spcBef>
                <a:buClrTx/>
                <a:buSzTx/>
                <a:buFontTx/>
                <a:buNone/>
              </a:pPr>
              <a:r>
                <a:rPr lang="zh-CN" altLang="en-US" sz="1200" b="1">
                  <a:solidFill>
                    <a:schemeClr val="tx1"/>
                  </a:solidFill>
                  <a:latin typeface="楷体" panose="02010609060101010101" pitchFamily="49" charset="-122"/>
                  <a:ea typeface="楷体" panose="02010609060101010101" pitchFamily="49" charset="-122"/>
                </a:rPr>
                <a:t>精确定位</a:t>
              </a:r>
            </a:p>
          </p:txBody>
        </p:sp>
        <p:sp>
          <p:nvSpPr>
            <p:cNvPr id="41" name="右箭头 40"/>
            <p:cNvSpPr/>
            <p:nvPr/>
          </p:nvSpPr>
          <p:spPr>
            <a:xfrm rot="5400000">
              <a:off x="6782212" y="4419345"/>
              <a:ext cx="285788" cy="28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42" name="右箭头 41"/>
            <p:cNvSpPr/>
            <p:nvPr/>
          </p:nvSpPr>
          <p:spPr>
            <a:xfrm rot="5400000">
              <a:off x="8153897" y="4419345"/>
              <a:ext cx="285788" cy="285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grpSp>
    </p:spTree>
    <p:extLst>
      <p:ext uri="{BB962C8B-B14F-4D97-AF65-F5344CB8AC3E}">
        <p14:creationId xmlns:p14="http://schemas.microsoft.com/office/powerpoint/2010/main" val="2290437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116185"/>
            <a:ext cx="9144000" cy="407804"/>
          </a:xfrm>
          <a:prstGeom prst="rect">
            <a:avLst/>
          </a:prstGeom>
          <a:noFill/>
        </p:spPr>
        <p:txBody>
          <a:bodyPr wrap="square" lIns="68580" tIns="34290" rIns="68580" bIns="34290">
            <a:spAutoFit/>
          </a:bodyPr>
          <a:lstStyle/>
          <a:p>
            <a:pPr algn="ctr">
              <a:defRPr/>
            </a:pPr>
            <a:r>
              <a:rPr lang="zh-CN" altLang="en-US" sz="2200" b="1" dirty="0">
                <a:latin typeface="楷体" panose="02010609060101010101" pitchFamily="49" charset="-122"/>
                <a:ea typeface="楷体" panose="02010609060101010101" pitchFamily="49" charset="-122"/>
                <a:cs typeface="+mj-cs"/>
              </a:rPr>
              <a:t>建筑空间定位成为制约位置服务发展的国际难题</a:t>
            </a:r>
          </a:p>
        </p:txBody>
      </p:sp>
      <p:sp>
        <p:nvSpPr>
          <p:cNvPr id="32771" name="页脚占位符 3"/>
          <p:cNvSpPr txBox="1">
            <a:spLocks/>
          </p:cNvSpPr>
          <p:nvPr/>
        </p:nvSpPr>
        <p:spPr bwMode="auto">
          <a:xfrm>
            <a:off x="3370660" y="5520929"/>
            <a:ext cx="21717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ctr" eaLnBrk="1" hangingPunct="1">
              <a:lnSpc>
                <a:spcPct val="100000"/>
              </a:lnSpc>
              <a:spcBef>
                <a:spcPct val="0"/>
              </a:spcBef>
              <a:buClrTx/>
              <a:buSzTx/>
              <a:buFontTx/>
              <a:buNone/>
            </a:pPr>
            <a:r>
              <a:rPr lang="zh-CN" altLang="en-US" sz="900">
                <a:solidFill>
                  <a:srgbClr val="898989"/>
                </a:solidFill>
                <a:latin typeface="楷体" panose="02010609060101010101" pitchFamily="49" charset="-122"/>
                <a:ea typeface="楷体" panose="02010609060101010101" pitchFamily="49" charset="-122"/>
              </a:rPr>
              <a:t>北京邮电大学</a:t>
            </a:r>
          </a:p>
        </p:txBody>
      </p:sp>
      <p:sp>
        <p:nvSpPr>
          <p:cNvPr id="32772" name="灯片编号占位符 4"/>
          <p:cNvSpPr>
            <a:spLocks noGrp="1"/>
          </p:cNvSpPr>
          <p:nvPr>
            <p:ph type="sldNum" sz="quarter" idx="12"/>
          </p:nvPr>
        </p:nvSpPr>
        <p:spPr bwMode="auto">
          <a:xfrm>
            <a:off x="5942410" y="5520929"/>
            <a:ext cx="16002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Ctr="0" compatLnSpc="1">
            <a:prstTxWarp prst="textNoShape">
              <a:avLst/>
            </a:prstTxWarp>
          </a:bodyPr>
          <a:lstStyle>
            <a:lvl1pPr algn="just">
              <a:lnSpc>
                <a:spcPct val="110000"/>
              </a:lnSpc>
              <a:spcBef>
                <a:spcPts val="338"/>
              </a:spcBef>
              <a:buClr>
                <a:schemeClr val="accent1"/>
              </a:buClr>
              <a:buSzPct val="60000"/>
              <a:buFont typeface="Wingdings" panose="05000000000000000000" pitchFamily="2" charset="2"/>
              <a:buChar char="u"/>
              <a:defRPr sz="1800">
                <a:solidFill>
                  <a:schemeClr val="accent1"/>
                </a:solidFill>
                <a:latin typeface="幼圆" panose="02010509060101010101" pitchFamily="49" charset="-122"/>
                <a:ea typeface="幼圆" panose="02010509060101010101" pitchFamily="49" charset="-122"/>
              </a:defRPr>
            </a:lvl1pPr>
            <a:lvl2pPr marL="557213" indent="-214313" algn="just">
              <a:lnSpc>
                <a:spcPct val="120000"/>
              </a:lnSpc>
              <a:spcAft>
                <a:spcPts val="338"/>
              </a:spcAft>
              <a:buClr>
                <a:srgbClr val="70D4D7"/>
              </a:buClr>
              <a:buFont typeface="幼圆" panose="02010509060101010101" pitchFamily="49" charset="-122"/>
              <a:buChar char=" "/>
              <a:defRPr sz="1200">
                <a:solidFill>
                  <a:schemeClr val="tx1"/>
                </a:solidFill>
                <a:latin typeface="幼圆" panose="02010509060101010101" pitchFamily="49" charset="-122"/>
                <a:ea typeface="幼圆" panose="02010509060101010101" pitchFamily="49" charset="-122"/>
              </a:defRPr>
            </a:lvl2pPr>
            <a:lvl3pPr marL="857250" indent="-171450">
              <a:lnSpc>
                <a:spcPct val="90000"/>
              </a:lnSpc>
              <a:spcBef>
                <a:spcPts val="281"/>
              </a:spcBef>
              <a:buFont typeface="Arial" panose="020B0604020202020204" pitchFamily="34" charset="0"/>
              <a:buChar char="•"/>
              <a:defRPr sz="1100">
                <a:solidFill>
                  <a:schemeClr val="tx1"/>
                </a:solidFill>
                <a:latin typeface="Calibri" panose="020F0502020204030204" pitchFamily="34" charset="0"/>
                <a:ea typeface="幼圆" panose="02010509060101010101" pitchFamily="49" charset="-122"/>
              </a:defRPr>
            </a:lvl3pPr>
            <a:lvl4pPr marL="1200150" indent="-171450">
              <a:lnSpc>
                <a:spcPct val="90000"/>
              </a:lnSpc>
              <a:spcBef>
                <a:spcPts val="281"/>
              </a:spcBef>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4pPr>
            <a:lvl5pPr marL="1543050" indent="-171450">
              <a:lnSpc>
                <a:spcPct val="90000"/>
              </a:lnSpc>
              <a:spcBef>
                <a:spcPts val="281"/>
              </a:spcBef>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5pPr>
            <a:lvl6pPr marL="1885950" indent="-171450" fontAlgn="base">
              <a:lnSpc>
                <a:spcPct val="90000"/>
              </a:lnSpc>
              <a:spcBef>
                <a:spcPts val="281"/>
              </a:spcBef>
              <a:spcAft>
                <a:spcPct val="0"/>
              </a:spcAft>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6pPr>
            <a:lvl7pPr marL="2228850" indent="-171450" fontAlgn="base">
              <a:lnSpc>
                <a:spcPct val="90000"/>
              </a:lnSpc>
              <a:spcBef>
                <a:spcPts val="281"/>
              </a:spcBef>
              <a:spcAft>
                <a:spcPct val="0"/>
              </a:spcAft>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7pPr>
            <a:lvl8pPr marL="2571750" indent="-171450" fontAlgn="base">
              <a:lnSpc>
                <a:spcPct val="90000"/>
              </a:lnSpc>
              <a:spcBef>
                <a:spcPts val="281"/>
              </a:spcBef>
              <a:spcAft>
                <a:spcPct val="0"/>
              </a:spcAft>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8pPr>
            <a:lvl9pPr marL="2914650" indent="-171450" fontAlgn="base">
              <a:lnSpc>
                <a:spcPct val="90000"/>
              </a:lnSpc>
              <a:spcBef>
                <a:spcPts val="281"/>
              </a:spcBef>
              <a:spcAft>
                <a:spcPct val="0"/>
              </a:spcAft>
              <a:buFont typeface="Arial" panose="020B0604020202020204" pitchFamily="34" charset="0"/>
              <a:buChar char="•"/>
              <a:defRPr sz="1000">
                <a:solidFill>
                  <a:schemeClr val="tx1"/>
                </a:solidFill>
                <a:latin typeface="Calibri" panose="020F0502020204030204" pitchFamily="34" charset="0"/>
                <a:ea typeface="幼圆" panose="02010509060101010101" pitchFamily="49" charset="-122"/>
              </a:defRPr>
            </a:lvl9pPr>
          </a:lstStyle>
          <a:p>
            <a:pPr algn="r">
              <a:lnSpc>
                <a:spcPct val="100000"/>
              </a:lnSpc>
              <a:spcBef>
                <a:spcPct val="0"/>
              </a:spcBef>
              <a:buClrTx/>
              <a:buSzTx/>
              <a:buFontTx/>
              <a:buNone/>
            </a:pPr>
            <a:fld id="{E2B90103-F0A2-458E-9332-E011D3E9AF68}" type="slidenum">
              <a:rPr lang="zh-CN" altLang="en-US" sz="900">
                <a:solidFill>
                  <a:srgbClr val="898989"/>
                </a:solidFill>
                <a:latin typeface="楷体" panose="02010609060101010101" pitchFamily="49" charset="-122"/>
                <a:ea typeface="楷体" panose="02010609060101010101" pitchFamily="49" charset="-122"/>
              </a:rPr>
              <a:pPr algn="r">
                <a:lnSpc>
                  <a:spcPct val="100000"/>
                </a:lnSpc>
                <a:spcBef>
                  <a:spcPct val="0"/>
                </a:spcBef>
                <a:buClrTx/>
                <a:buSzTx/>
                <a:buFontTx/>
                <a:buNone/>
              </a:pPr>
              <a:t>133</a:t>
            </a:fld>
            <a:endParaRPr lang="zh-CN" altLang="en-US" sz="900">
              <a:solidFill>
                <a:srgbClr val="898989"/>
              </a:solidFill>
              <a:latin typeface="楷体" panose="02010609060101010101" pitchFamily="49" charset="-122"/>
              <a:ea typeface="楷体" panose="02010609060101010101" pitchFamily="49" charset="-122"/>
            </a:endParaRPr>
          </a:p>
        </p:txBody>
      </p:sp>
      <p:pic>
        <p:nvPicPr>
          <p:cNvPr id="32773" name="图片 10"/>
          <p:cNvPicPr>
            <a:picLocks noChangeAspect="1"/>
          </p:cNvPicPr>
          <p:nvPr/>
        </p:nvPicPr>
        <p:blipFill rotWithShape="1">
          <a:blip r:embed="rId3">
            <a:extLst>
              <a:ext uri="{28A0092B-C50C-407E-A947-70E740481C1C}">
                <a14:useLocalDpi xmlns:a14="http://schemas.microsoft.com/office/drawing/2010/main" val="0"/>
              </a:ext>
            </a:extLst>
          </a:blip>
          <a:srcRect b="1712"/>
          <a:stretch/>
        </p:blipFill>
        <p:spPr bwMode="auto">
          <a:xfrm>
            <a:off x="467544" y="652760"/>
            <a:ext cx="8136903" cy="451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43350" y="571500"/>
            <a:ext cx="1371600" cy="623248"/>
          </a:xfrm>
          <a:prstGeom prst="rect">
            <a:avLst/>
          </a:prstGeom>
        </p:spPr>
        <p:style>
          <a:lnRef idx="3">
            <a:schemeClr val="lt1"/>
          </a:lnRef>
          <a:fillRef idx="1">
            <a:schemeClr val="accent2"/>
          </a:fillRef>
          <a:effectRef idx="1">
            <a:schemeClr val="accent2"/>
          </a:effectRef>
          <a:fontRef idx="minor">
            <a:schemeClr val="lt1"/>
          </a:fontRef>
        </p:style>
        <p:txBody>
          <a:bodyPr lIns="68580" tIns="34290" rIns="68580" bIns="34290">
            <a:spAutoFit/>
          </a:bodyPr>
          <a:lstStyle/>
          <a:p>
            <a:pPr algn="ctr">
              <a:defRPr/>
            </a:pPr>
            <a:r>
              <a:rPr lang="zh-CN" altLang="en-US" b="1" dirty="0">
                <a:solidFill>
                  <a:schemeClr val="bg1"/>
                </a:solidFill>
                <a:latin typeface="楷体" panose="02010609060101010101" pitchFamily="49" charset="-122"/>
                <a:ea typeface="楷体" panose="02010609060101010101" pitchFamily="49" charset="-122"/>
              </a:rPr>
              <a:t>室内</a:t>
            </a:r>
            <a:r>
              <a:rPr lang="en-US" altLang="zh-CN" b="1" dirty="0">
                <a:solidFill>
                  <a:schemeClr val="bg1"/>
                </a:solidFill>
                <a:latin typeface="楷体" panose="02010609060101010101" pitchFamily="49" charset="-122"/>
                <a:ea typeface="楷体" panose="02010609060101010101" pitchFamily="49" charset="-122"/>
              </a:rPr>
              <a:t>1-3</a:t>
            </a:r>
            <a:r>
              <a:rPr lang="zh-CN" altLang="en-US" b="1" dirty="0">
                <a:solidFill>
                  <a:schemeClr val="bg1"/>
                </a:solidFill>
                <a:latin typeface="楷体" panose="02010609060101010101" pitchFamily="49" charset="-122"/>
                <a:ea typeface="楷体" panose="02010609060101010101" pitchFamily="49" charset="-122"/>
              </a:rPr>
              <a:t>米精度</a:t>
            </a:r>
            <a:r>
              <a:rPr lang="en-US" altLang="zh-CN" b="1" dirty="0">
                <a:solidFill>
                  <a:schemeClr val="bg1"/>
                </a:solidFill>
                <a:latin typeface="楷体" panose="02010609060101010101" pitchFamily="49" charset="-122"/>
                <a:ea typeface="楷体" panose="02010609060101010101" pitchFamily="49" charset="-122"/>
              </a:rPr>
              <a:t>?</a:t>
            </a:r>
            <a:endParaRPr lang="zh-CN" altLang="en-US" b="1" dirty="0">
              <a:solidFill>
                <a:schemeClr val="bg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928522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 120"/>
          <p:cNvGrpSpPr/>
          <p:nvPr/>
        </p:nvGrpSpPr>
        <p:grpSpPr>
          <a:xfrm>
            <a:off x="2453625" y="51470"/>
            <a:ext cx="6386507" cy="3813569"/>
            <a:chOff x="2838458" y="1577481"/>
            <a:chExt cx="6915242" cy="4654246"/>
          </a:xfrm>
        </p:grpSpPr>
        <p:sp>
          <p:nvSpPr>
            <p:cNvPr id="122" name="矩形 142"/>
            <p:cNvSpPr/>
            <p:nvPr/>
          </p:nvSpPr>
          <p:spPr bwMode="auto">
            <a:xfrm>
              <a:off x="4703828" y="5506971"/>
              <a:ext cx="1829578" cy="359990"/>
            </a:xfrm>
            <a:prstGeom prst="rect">
              <a:avLst/>
            </a:prstGeom>
            <a:noFill/>
            <a:ln>
              <a:no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zh-CN" altLang="en-US" sz="2400" dirty="0">
                <a:ln w="1905"/>
                <a:solidFill>
                  <a:schemeClr val="tx1"/>
                </a:solidFill>
                <a:effectLst>
                  <a:innerShdw blurRad="69850" dist="43180" dir="5400000">
                    <a:srgbClr val="000000">
                      <a:alpha val="65000"/>
                    </a:srgbClr>
                  </a:innerShdw>
                  <a:reflection blurRad="6350" stA="55000" endA="300" endPos="45500" dir="5400000" sy="-100000" algn="bl" rotWithShape="0"/>
                </a:effectLst>
                <a:latin typeface="楷体" panose="02010609060101010101" pitchFamily="49" charset="-122"/>
                <a:ea typeface="楷体" panose="02010609060101010101" pitchFamily="49" charset="-122"/>
              </a:endParaRPr>
            </a:p>
          </p:txBody>
        </p:sp>
        <p:grpSp>
          <p:nvGrpSpPr>
            <p:cNvPr id="123" name="组合 17"/>
            <p:cNvGrpSpPr>
              <a:grpSpLocks/>
            </p:cNvGrpSpPr>
            <p:nvPr/>
          </p:nvGrpSpPr>
          <p:grpSpPr bwMode="auto">
            <a:xfrm>
              <a:off x="8731293" y="1781140"/>
              <a:ext cx="1016925" cy="3225273"/>
              <a:chOff x="2691384" y="-6955726"/>
              <a:chExt cx="4341699" cy="12520053"/>
            </a:xfrm>
          </p:grpSpPr>
          <p:sp>
            <p:nvSpPr>
              <p:cNvPr id="236" name="云形 148"/>
              <p:cNvSpPr/>
              <p:nvPr/>
            </p:nvSpPr>
            <p:spPr bwMode="auto">
              <a:xfrm>
                <a:off x="2691384" y="-6955726"/>
                <a:ext cx="4341699" cy="5908755"/>
              </a:xfrm>
              <a:prstGeom prst="cloud">
                <a:avLst/>
              </a:prstGeom>
              <a:gradFill flip="none" rotWithShape="1">
                <a:gsLst>
                  <a:gs pos="54000">
                    <a:schemeClr val="bg1">
                      <a:lumMod val="85000"/>
                    </a:schemeClr>
                  </a:gs>
                  <a:gs pos="1000">
                    <a:schemeClr val="bg1"/>
                  </a:gs>
                </a:gsLst>
                <a:path path="circle">
                  <a:fillToRect l="50000" t="50000" r="50000" b="50000"/>
                </a:path>
                <a:tileRect/>
              </a:gradFill>
              <a:ln>
                <a:noFill/>
              </a:ln>
              <a:effectLst>
                <a:outerShdw blurRad="63500" sx="102000" sy="102000" algn="ctr" rotWithShape="0">
                  <a:prstClr val="black">
                    <a:alpha val="48000"/>
                  </a:prstClr>
                </a:outerShdw>
              </a:effectLst>
              <a:scene3d>
                <a:camera prst="perspectiveRelaxedModerately">
                  <a:rot lat="17390573" lon="0" rev="0"/>
                </a:camera>
                <a:lightRig rig="threePt" dir="t"/>
              </a:scene3d>
              <a:sp3d extrusionH="38100" contourW="635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latin typeface="楷体" panose="02010609060101010101" pitchFamily="49" charset="-122"/>
                  <a:ea typeface="楷体" panose="02010609060101010101" pitchFamily="49" charset="-122"/>
                </a:endParaRPr>
              </a:p>
            </p:txBody>
          </p:sp>
          <p:sp>
            <p:nvSpPr>
              <p:cNvPr id="237" name="矩形 149"/>
              <p:cNvSpPr/>
              <p:nvPr/>
            </p:nvSpPr>
            <p:spPr>
              <a:xfrm>
                <a:off x="3453745" y="5164217"/>
                <a:ext cx="2236510" cy="400110"/>
              </a:xfrm>
              <a:prstGeom prst="rect">
                <a:avLst/>
              </a:prstGeom>
              <a:noFill/>
              <a:ln>
                <a:no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zh-CN" altLang="en-US" sz="2400" dirty="0">
                  <a:ln w="1905"/>
                  <a:gradFill>
                    <a:gsLst>
                      <a:gs pos="0">
                        <a:srgbClr val="0070C0"/>
                      </a:gs>
                      <a:gs pos="78000">
                        <a:srgbClr val="00B0F0"/>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楷体" panose="02010609060101010101" pitchFamily="49" charset="-122"/>
                  <a:ea typeface="楷体" panose="02010609060101010101" pitchFamily="49" charset="-122"/>
                </a:endParaRPr>
              </a:p>
            </p:txBody>
          </p:sp>
        </p:grpSp>
        <p:grpSp>
          <p:nvGrpSpPr>
            <p:cNvPr id="124" name="Group 123"/>
            <p:cNvGrpSpPr/>
            <p:nvPr/>
          </p:nvGrpSpPr>
          <p:grpSpPr>
            <a:xfrm>
              <a:off x="8704914" y="2167430"/>
              <a:ext cx="1048786" cy="1065515"/>
              <a:chOff x="5981751" y="2861410"/>
              <a:chExt cx="1048786" cy="1065515"/>
            </a:xfrm>
          </p:grpSpPr>
          <p:pic>
            <p:nvPicPr>
              <p:cNvPr id="232" name="图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2951" y="2907725"/>
                <a:ext cx="324577" cy="34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 name="图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960" y="2861410"/>
                <a:ext cx="324577" cy="34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 name="图片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4304" y="2988481"/>
                <a:ext cx="324577" cy="34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 name="圆角矩形 147"/>
              <p:cNvSpPr/>
              <p:nvPr/>
            </p:nvSpPr>
            <p:spPr bwMode="auto">
              <a:xfrm>
                <a:off x="5981751" y="3552899"/>
                <a:ext cx="754317" cy="374026"/>
              </a:xfrm>
              <a:prstGeom prst="roundRect">
                <a:avLst/>
              </a:prstGeom>
            </p:spPr>
            <p:txBody>
              <a:bodyPr wrap="none">
                <a:spAutoFit/>
              </a:bodyPr>
              <a:lstStyle/>
              <a:p>
                <a:r>
                  <a:rPr lang="en-US" altLang="zh-CN" sz="12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CORS</a:t>
                </a:r>
                <a:r>
                  <a:rPr lang="zh-CN" altLang="en-US" sz="12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站</a:t>
                </a:r>
              </a:p>
            </p:txBody>
          </p:sp>
        </p:grpSp>
        <p:pic>
          <p:nvPicPr>
            <p:cNvPr id="125" name="Picture 4" descr="\\server3\internalbin\Resource DVD\DVD_ART36\Artwork_Imagery\Icons - Illustrations\_ VISTA STYLE\university build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5549" y="4382198"/>
              <a:ext cx="826167" cy="8260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1" descr="图形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69465" y="4208180"/>
              <a:ext cx="848846" cy="534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 name="组合 34"/>
            <p:cNvGrpSpPr>
              <a:grpSpLocks/>
            </p:cNvGrpSpPr>
            <p:nvPr/>
          </p:nvGrpSpPr>
          <p:grpSpPr bwMode="auto">
            <a:xfrm>
              <a:off x="2960225" y="1577481"/>
              <a:ext cx="2336032" cy="1075574"/>
              <a:chOff x="3433667" y="1211370"/>
              <a:chExt cx="2783024" cy="1281566"/>
            </a:xfrm>
          </p:grpSpPr>
          <p:pic>
            <p:nvPicPr>
              <p:cNvPr id="227" name="图片 58" descr="1_03.png"/>
              <p:cNvPicPr>
                <a:picLocks noChangeAspect="1"/>
              </p:cNvPicPr>
              <p:nvPr/>
            </p:nvPicPr>
            <p:blipFill>
              <a:blip r:embed="rId7">
                <a:extLst>
                  <a:ext uri="{28A0092B-C50C-407E-A947-70E740481C1C}">
                    <a14:useLocalDpi xmlns:a14="http://schemas.microsoft.com/office/drawing/2010/main" val="0"/>
                  </a:ext>
                </a:extLst>
              </a:blip>
              <a:srcRect l="9921" t="9106" r="-7632" b="-3676"/>
              <a:stretch>
                <a:fillRect/>
              </a:stretch>
            </p:blipFill>
            <p:spPr bwMode="auto">
              <a:xfrm rot="-983456">
                <a:off x="4368828" y="1532565"/>
                <a:ext cx="1466799" cy="9603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 name="圆角矩形 135"/>
              <p:cNvSpPr/>
              <p:nvPr/>
            </p:nvSpPr>
            <p:spPr>
              <a:xfrm>
                <a:off x="3674568" y="1211370"/>
                <a:ext cx="1912903" cy="445658"/>
              </a:xfrm>
              <a:prstGeom prst="roundRect">
                <a:avLst/>
              </a:prstGeom>
            </p:spPr>
            <p:txBody>
              <a:bodyPr wrap="none">
                <a:spAutoFit/>
              </a:bodyPr>
              <a:lstStyle/>
              <a:p>
                <a:r>
                  <a:rPr lang="zh-CN" altLang="en-US" sz="12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北斗卫星导航系统</a:t>
                </a:r>
              </a:p>
            </p:txBody>
          </p:sp>
          <p:pic>
            <p:nvPicPr>
              <p:cNvPr id="229" name="图片 58" descr="1_03.png"/>
              <p:cNvPicPr>
                <a:picLocks noChangeAspect="1"/>
              </p:cNvPicPr>
              <p:nvPr/>
            </p:nvPicPr>
            <p:blipFill>
              <a:blip r:embed="rId8" cstate="print">
                <a:extLst>
                  <a:ext uri="{28A0092B-C50C-407E-A947-70E740481C1C}">
                    <a14:useLocalDpi xmlns:a14="http://schemas.microsoft.com/office/drawing/2010/main" val="0"/>
                  </a:ext>
                </a:extLst>
              </a:blip>
              <a:srcRect l="9921" t="9106" r="-7632" b="-3676"/>
              <a:stretch>
                <a:fillRect/>
              </a:stretch>
            </p:blipFill>
            <p:spPr bwMode="auto">
              <a:xfrm rot="-983456">
                <a:off x="5477348" y="1589506"/>
                <a:ext cx="739343" cy="4840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图片 58" descr="1_03.png"/>
              <p:cNvPicPr>
                <a:picLocks noChangeAspect="1"/>
              </p:cNvPicPr>
              <p:nvPr/>
            </p:nvPicPr>
            <p:blipFill>
              <a:blip r:embed="rId9" cstate="print">
                <a:extLst>
                  <a:ext uri="{28A0092B-C50C-407E-A947-70E740481C1C}">
                    <a14:useLocalDpi xmlns:a14="http://schemas.microsoft.com/office/drawing/2010/main" val="0"/>
                  </a:ext>
                </a:extLst>
              </a:blip>
              <a:srcRect l="9921" t="9106" r="-7632" b="-3676"/>
              <a:stretch>
                <a:fillRect/>
              </a:stretch>
            </p:blipFill>
            <p:spPr bwMode="auto">
              <a:xfrm rot="-983456">
                <a:off x="3625796" y="1492745"/>
                <a:ext cx="813278" cy="5324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图片 58" descr="1_03.png"/>
              <p:cNvPicPr>
                <a:picLocks noChangeAspect="1"/>
              </p:cNvPicPr>
              <p:nvPr/>
            </p:nvPicPr>
            <p:blipFill>
              <a:blip r:embed="rId10" cstate="print">
                <a:extLst>
                  <a:ext uri="{28A0092B-C50C-407E-A947-70E740481C1C}">
                    <a14:useLocalDpi xmlns:a14="http://schemas.microsoft.com/office/drawing/2010/main" val="0"/>
                  </a:ext>
                </a:extLst>
              </a:blip>
              <a:srcRect l="9921" t="9106" r="-7632" b="-3676"/>
              <a:stretch>
                <a:fillRect/>
              </a:stretch>
            </p:blipFill>
            <p:spPr bwMode="auto">
              <a:xfrm rot="-983456">
                <a:off x="3433667" y="1817693"/>
                <a:ext cx="672130" cy="4400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0" name="组合 2047"/>
            <p:cNvGrpSpPr>
              <a:grpSpLocks/>
            </p:cNvGrpSpPr>
            <p:nvPr/>
          </p:nvGrpSpPr>
          <p:grpSpPr bwMode="auto">
            <a:xfrm>
              <a:off x="6325990" y="1901800"/>
              <a:ext cx="1506399" cy="698883"/>
              <a:chOff x="5181086" y="1446929"/>
              <a:chExt cx="1794642" cy="832731"/>
            </a:xfrm>
          </p:grpSpPr>
          <p:sp>
            <p:nvSpPr>
              <p:cNvPr id="225" name="圆角矩形 132"/>
              <p:cNvSpPr/>
              <p:nvPr/>
            </p:nvSpPr>
            <p:spPr bwMode="auto">
              <a:xfrm>
                <a:off x="5887641" y="1573525"/>
                <a:ext cx="1088087" cy="445658"/>
              </a:xfrm>
              <a:prstGeom prst="roundRect">
                <a:avLst/>
              </a:prstGeom>
            </p:spPr>
            <p:txBody>
              <a:bodyPr wrap="none">
                <a:spAutoFit/>
              </a:bodyPr>
              <a:lstStyle/>
              <a:p>
                <a:r>
                  <a:rPr lang="zh-CN" altLang="en-US" sz="12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通信卫星</a:t>
                </a:r>
              </a:p>
            </p:txBody>
          </p:sp>
          <p:pic>
            <p:nvPicPr>
              <p:cNvPr id="226" name="Picture 2" descr="D:\素材\png图标\png图标\新建文件夹\1244559483089\Iconshock_Transportation\png\satellite_256.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81086" y="1446929"/>
                <a:ext cx="832731" cy="8327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 name="组合 1"/>
            <p:cNvGrpSpPr>
              <a:grpSpLocks/>
            </p:cNvGrpSpPr>
            <p:nvPr/>
          </p:nvGrpSpPr>
          <p:grpSpPr bwMode="auto">
            <a:xfrm>
              <a:off x="5767197" y="2719209"/>
              <a:ext cx="1765403" cy="1765150"/>
              <a:chOff x="3232704" y="2477922"/>
              <a:chExt cx="2103206" cy="2103206"/>
            </a:xfrm>
          </p:grpSpPr>
          <p:grpSp>
            <p:nvGrpSpPr>
              <p:cNvPr id="218" name="组合 14"/>
              <p:cNvGrpSpPr>
                <a:grpSpLocks/>
              </p:cNvGrpSpPr>
              <p:nvPr/>
            </p:nvGrpSpPr>
            <p:grpSpPr bwMode="auto">
              <a:xfrm>
                <a:off x="3232704" y="2477922"/>
                <a:ext cx="2103206" cy="2103206"/>
                <a:chOff x="2318042" y="1936512"/>
                <a:chExt cx="4542768" cy="4542768"/>
              </a:xfrm>
            </p:grpSpPr>
            <p:sp>
              <p:nvSpPr>
                <p:cNvPr id="223" name="云形 130"/>
                <p:cNvSpPr/>
                <p:nvPr/>
              </p:nvSpPr>
              <p:spPr bwMode="auto">
                <a:xfrm>
                  <a:off x="2318042" y="1936512"/>
                  <a:ext cx="4542768" cy="4542768"/>
                </a:xfrm>
                <a:prstGeom prst="cloud">
                  <a:avLst/>
                </a:prstGeom>
                <a:gradFill flip="none" rotWithShape="1">
                  <a:gsLst>
                    <a:gs pos="54000">
                      <a:schemeClr val="bg1">
                        <a:lumMod val="85000"/>
                      </a:schemeClr>
                    </a:gs>
                    <a:gs pos="1000">
                      <a:schemeClr val="bg1"/>
                    </a:gs>
                  </a:gsLst>
                  <a:path path="circle">
                    <a:fillToRect l="50000" t="50000" r="50000" b="50000"/>
                  </a:path>
                  <a:tileRect/>
                </a:gradFill>
                <a:ln>
                  <a:noFill/>
                </a:ln>
                <a:effectLst>
                  <a:outerShdw blurRad="63500" sx="102000" sy="102000" algn="ctr" rotWithShape="0">
                    <a:prstClr val="black">
                      <a:alpha val="48000"/>
                    </a:prstClr>
                  </a:outerShdw>
                </a:effectLst>
                <a:scene3d>
                  <a:camera prst="perspectiveRelaxedModerately">
                    <a:rot lat="17090576" lon="0" rev="0"/>
                  </a:camera>
                  <a:lightRig rig="threePt" dir="t"/>
                </a:scene3d>
                <a:sp3d extrusionH="38100" contourW="635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latin typeface="楷体" panose="02010609060101010101" pitchFamily="49" charset="-122"/>
                    <a:ea typeface="楷体" panose="02010609060101010101" pitchFamily="49" charset="-122"/>
                  </a:endParaRPr>
                </a:p>
              </p:txBody>
            </p:sp>
            <p:sp>
              <p:nvSpPr>
                <p:cNvPr id="224" name="矩形 131"/>
                <p:cNvSpPr/>
                <p:nvPr/>
              </p:nvSpPr>
              <p:spPr>
                <a:xfrm>
                  <a:off x="3453745" y="5164217"/>
                  <a:ext cx="2236510" cy="400110"/>
                </a:xfrm>
                <a:prstGeom prst="rect">
                  <a:avLst/>
                </a:prstGeom>
                <a:noFill/>
                <a:ln>
                  <a:no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zh-CN" altLang="en-US" sz="2400" dirty="0">
                    <a:ln w="1905"/>
                    <a:gradFill>
                      <a:gsLst>
                        <a:gs pos="0">
                          <a:srgbClr val="0070C0"/>
                        </a:gs>
                        <a:gs pos="78000">
                          <a:srgbClr val="00B0F0"/>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楷体" panose="02010609060101010101" pitchFamily="49" charset="-122"/>
                    <a:ea typeface="楷体" panose="02010609060101010101" pitchFamily="49" charset="-122"/>
                  </a:endParaRPr>
                </a:p>
              </p:txBody>
            </p:sp>
          </p:grpSp>
          <p:pic>
            <p:nvPicPr>
              <p:cNvPr id="219" name="图片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5237" y="3278151"/>
                <a:ext cx="386683" cy="4129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图片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7409" y="3149671"/>
                <a:ext cx="386683" cy="4129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图片 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0502" y="2996952"/>
                <a:ext cx="386683" cy="4129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圆角矩形 129"/>
              <p:cNvSpPr/>
              <p:nvPr/>
            </p:nvSpPr>
            <p:spPr bwMode="auto">
              <a:xfrm>
                <a:off x="3796108" y="3481326"/>
                <a:ext cx="685402" cy="445658"/>
              </a:xfrm>
              <a:prstGeom prst="roundRect">
                <a:avLst/>
              </a:prstGeom>
            </p:spPr>
            <p:txBody>
              <a:bodyPr wrap="none">
                <a:spAutoFit/>
              </a:bodyPr>
              <a:lstStyle/>
              <a:p>
                <a:r>
                  <a:rPr lang="zh-CN" altLang="en-US" sz="12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基站</a:t>
                </a:r>
              </a:p>
            </p:txBody>
          </p:sp>
        </p:grpSp>
        <p:grpSp>
          <p:nvGrpSpPr>
            <p:cNvPr id="136" name="组合 35"/>
            <p:cNvGrpSpPr>
              <a:grpSpLocks/>
            </p:cNvGrpSpPr>
            <p:nvPr/>
          </p:nvGrpSpPr>
          <p:grpSpPr bwMode="auto">
            <a:xfrm>
              <a:off x="3366993" y="2900511"/>
              <a:ext cx="2110560" cy="1697283"/>
              <a:chOff x="2720961" y="2477922"/>
              <a:chExt cx="2614949" cy="2103206"/>
            </a:xfrm>
          </p:grpSpPr>
          <p:grpSp>
            <p:nvGrpSpPr>
              <p:cNvPr id="210" name="组合 36"/>
              <p:cNvGrpSpPr>
                <a:grpSpLocks/>
              </p:cNvGrpSpPr>
              <p:nvPr/>
            </p:nvGrpSpPr>
            <p:grpSpPr bwMode="auto">
              <a:xfrm>
                <a:off x="3232704" y="2477922"/>
                <a:ext cx="2103206" cy="2103206"/>
                <a:chOff x="2318042" y="1936512"/>
                <a:chExt cx="4542768" cy="4542768"/>
              </a:xfrm>
            </p:grpSpPr>
            <p:sp>
              <p:nvSpPr>
                <p:cNvPr id="216" name="云形 123"/>
                <p:cNvSpPr/>
                <p:nvPr/>
              </p:nvSpPr>
              <p:spPr bwMode="auto">
                <a:xfrm>
                  <a:off x="2318042" y="1936512"/>
                  <a:ext cx="4542768" cy="4542768"/>
                </a:xfrm>
                <a:prstGeom prst="cloud">
                  <a:avLst/>
                </a:prstGeom>
                <a:gradFill flip="none" rotWithShape="1">
                  <a:gsLst>
                    <a:gs pos="54000">
                      <a:schemeClr val="bg1">
                        <a:lumMod val="85000"/>
                      </a:schemeClr>
                    </a:gs>
                    <a:gs pos="1000">
                      <a:schemeClr val="bg1"/>
                    </a:gs>
                  </a:gsLst>
                  <a:path path="circle">
                    <a:fillToRect l="50000" t="50000" r="50000" b="50000"/>
                  </a:path>
                  <a:tileRect/>
                </a:gradFill>
                <a:ln>
                  <a:noFill/>
                </a:ln>
                <a:effectLst>
                  <a:outerShdw blurRad="63500" sx="102000" sy="102000" algn="ctr" rotWithShape="0">
                    <a:prstClr val="black">
                      <a:alpha val="48000"/>
                    </a:prstClr>
                  </a:outerShdw>
                </a:effectLst>
                <a:scene3d>
                  <a:camera prst="perspectiveRelaxedModerately">
                    <a:rot lat="17090576" lon="0" rev="0"/>
                  </a:camera>
                  <a:lightRig rig="threePt" dir="t"/>
                </a:scene3d>
                <a:sp3d extrusionH="38100" contourW="635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latin typeface="楷体" panose="02010609060101010101" pitchFamily="49" charset="-122"/>
                    <a:ea typeface="楷体" panose="02010609060101010101" pitchFamily="49" charset="-122"/>
                  </a:endParaRPr>
                </a:p>
              </p:txBody>
            </p:sp>
            <p:sp>
              <p:nvSpPr>
                <p:cNvPr id="217" name="矩形 124"/>
                <p:cNvSpPr/>
                <p:nvPr/>
              </p:nvSpPr>
              <p:spPr>
                <a:xfrm>
                  <a:off x="3453745" y="5164217"/>
                  <a:ext cx="2236510" cy="400110"/>
                </a:xfrm>
                <a:prstGeom prst="rect">
                  <a:avLst/>
                </a:prstGeom>
                <a:noFill/>
                <a:ln>
                  <a:no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zh-CN" altLang="en-US" sz="2400" dirty="0">
                    <a:ln w="1905"/>
                    <a:gradFill>
                      <a:gsLst>
                        <a:gs pos="0">
                          <a:srgbClr val="0070C0"/>
                        </a:gs>
                        <a:gs pos="78000">
                          <a:srgbClr val="00B0F0"/>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楷体" panose="02010609060101010101" pitchFamily="49" charset="-122"/>
                    <a:ea typeface="楷体" panose="02010609060101010101" pitchFamily="49" charset="-122"/>
                  </a:endParaRPr>
                </a:p>
              </p:txBody>
            </p:sp>
          </p:grpSp>
          <p:pic>
            <p:nvPicPr>
              <p:cNvPr id="211" name="图片 3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65237" y="3278151"/>
                <a:ext cx="386683" cy="4129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图片 3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7409" y="3149671"/>
                <a:ext cx="386683" cy="4129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图片 3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30502" y="2996952"/>
                <a:ext cx="386683" cy="4129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 name="圆角矩形 121"/>
              <p:cNvSpPr/>
              <p:nvPr/>
            </p:nvSpPr>
            <p:spPr bwMode="auto">
              <a:xfrm>
                <a:off x="2720961" y="3155838"/>
                <a:ext cx="712809" cy="463478"/>
              </a:xfrm>
              <a:prstGeom prst="roundRect">
                <a:avLst/>
              </a:prstGeom>
            </p:spPr>
            <p:txBody>
              <a:bodyPr wrap="none">
                <a:spAutoFit/>
              </a:bodyPr>
              <a:lstStyle/>
              <a:p>
                <a:r>
                  <a:rPr lang="zh-CN" altLang="en-US" sz="12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基站</a:t>
                </a:r>
              </a:p>
            </p:txBody>
          </p:sp>
          <p:sp>
            <p:nvSpPr>
              <p:cNvPr id="215" name="圆角矩形 122"/>
              <p:cNvSpPr/>
              <p:nvPr/>
            </p:nvSpPr>
            <p:spPr bwMode="auto">
              <a:xfrm>
                <a:off x="3403640" y="3543396"/>
                <a:ext cx="1350764" cy="463478"/>
              </a:xfrm>
              <a:prstGeom prst="roundRect">
                <a:avLst/>
              </a:prstGeom>
            </p:spPr>
            <p:txBody>
              <a:bodyPr wrap="none">
                <a:spAutoFit/>
              </a:bodyPr>
              <a:lstStyle/>
              <a:p>
                <a:r>
                  <a:rPr lang="zh-CN" altLang="en-US" sz="12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移动通信站</a:t>
                </a:r>
              </a:p>
            </p:txBody>
          </p:sp>
        </p:grpSp>
        <p:grpSp>
          <p:nvGrpSpPr>
            <p:cNvPr id="138" name="组合 45"/>
            <p:cNvGrpSpPr>
              <a:grpSpLocks/>
            </p:cNvGrpSpPr>
            <p:nvPr/>
          </p:nvGrpSpPr>
          <p:grpSpPr bwMode="auto">
            <a:xfrm>
              <a:off x="2838458" y="3746586"/>
              <a:ext cx="1471526" cy="1471315"/>
              <a:chOff x="2318042" y="1936512"/>
              <a:chExt cx="4542768" cy="4542768"/>
            </a:xfrm>
          </p:grpSpPr>
          <p:sp>
            <p:nvSpPr>
              <p:cNvPr id="208" name="椭圆 115"/>
              <p:cNvSpPr/>
              <p:nvPr/>
            </p:nvSpPr>
            <p:spPr bwMode="auto">
              <a:xfrm>
                <a:off x="2318042" y="1936512"/>
                <a:ext cx="4542768" cy="4542768"/>
              </a:xfrm>
              <a:prstGeom prst="ellipse">
                <a:avLst/>
              </a:prstGeom>
              <a:solidFill>
                <a:schemeClr val="bg1">
                  <a:lumMod val="95000"/>
                </a:schemeClr>
              </a:solidFill>
              <a:ln>
                <a:noFill/>
              </a:ln>
              <a:effectLst>
                <a:outerShdw blurRad="63500" sx="102000" sy="102000" algn="ctr" rotWithShape="0">
                  <a:prstClr val="black">
                    <a:alpha val="48000"/>
                  </a:prstClr>
                </a:outerShdw>
              </a:effectLst>
              <a:scene3d>
                <a:camera prst="perspectiveRelaxedModerately">
                  <a:rot lat="17090576" lon="0" rev="0"/>
                </a:camera>
                <a:lightRig rig="threePt" dir="t"/>
              </a:scene3d>
              <a:sp3d extrusionH="381000" contourW="635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latin typeface="楷体" panose="02010609060101010101" pitchFamily="49" charset="-122"/>
                  <a:ea typeface="楷体" panose="02010609060101010101" pitchFamily="49" charset="-122"/>
                </a:endParaRPr>
              </a:p>
            </p:txBody>
          </p:sp>
          <p:sp>
            <p:nvSpPr>
              <p:cNvPr id="209" name="矩形 116"/>
              <p:cNvSpPr/>
              <p:nvPr/>
            </p:nvSpPr>
            <p:spPr>
              <a:xfrm>
                <a:off x="3453745" y="5164217"/>
                <a:ext cx="2236510" cy="400110"/>
              </a:xfrm>
              <a:prstGeom prst="rect">
                <a:avLst/>
              </a:prstGeom>
              <a:noFill/>
              <a:ln>
                <a:no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zh-CN" altLang="en-US" sz="2400" dirty="0">
                  <a:ln w="1905"/>
                  <a:gradFill>
                    <a:gsLst>
                      <a:gs pos="0">
                        <a:srgbClr val="0070C0"/>
                      </a:gs>
                      <a:gs pos="78000">
                        <a:srgbClr val="00B0F0"/>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楷体" panose="02010609060101010101" pitchFamily="49" charset="-122"/>
                  <a:ea typeface="楷体" panose="02010609060101010101" pitchFamily="49" charset="-122"/>
                </a:endParaRPr>
              </a:p>
            </p:txBody>
          </p:sp>
        </p:grpSp>
        <p:sp>
          <p:nvSpPr>
            <p:cNvPr id="141" name="圆角矩形 55"/>
            <p:cNvSpPr/>
            <p:nvPr/>
          </p:nvSpPr>
          <p:spPr bwMode="auto">
            <a:xfrm>
              <a:off x="3553269" y="4304530"/>
              <a:ext cx="1533859" cy="374571"/>
            </a:xfrm>
            <a:prstGeom prst="roundRect">
              <a:avLst/>
            </a:prstGeom>
          </p:spPr>
          <p:txBody>
            <a:bodyPr wrap="square">
              <a:spAutoFit/>
            </a:bodyPr>
            <a:lstStyle/>
            <a:p>
              <a:r>
                <a:rPr lang="zh-CN" altLang="en-US" sz="12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位置服务平台</a:t>
              </a:r>
            </a:p>
          </p:txBody>
        </p:sp>
        <p:grpSp>
          <p:nvGrpSpPr>
            <p:cNvPr id="142" name="组合 57"/>
            <p:cNvGrpSpPr>
              <a:grpSpLocks/>
            </p:cNvGrpSpPr>
            <p:nvPr/>
          </p:nvGrpSpPr>
          <p:grpSpPr bwMode="auto">
            <a:xfrm>
              <a:off x="3518609" y="4758492"/>
              <a:ext cx="1205718" cy="1205544"/>
              <a:chOff x="2318042" y="1936512"/>
              <a:chExt cx="4542768" cy="4542768"/>
            </a:xfrm>
          </p:grpSpPr>
          <p:sp>
            <p:nvSpPr>
              <p:cNvPr id="206" name="云形 111"/>
              <p:cNvSpPr/>
              <p:nvPr/>
            </p:nvSpPr>
            <p:spPr bwMode="auto">
              <a:xfrm>
                <a:off x="2318042" y="1936512"/>
                <a:ext cx="4542768" cy="4542768"/>
              </a:xfrm>
              <a:prstGeom prst="cloud">
                <a:avLst/>
              </a:prstGeom>
              <a:gradFill flip="none" rotWithShape="1">
                <a:gsLst>
                  <a:gs pos="54000">
                    <a:schemeClr val="bg1">
                      <a:lumMod val="85000"/>
                    </a:schemeClr>
                  </a:gs>
                  <a:gs pos="1000">
                    <a:schemeClr val="bg1"/>
                  </a:gs>
                </a:gsLst>
                <a:path path="circle">
                  <a:fillToRect l="50000" t="50000" r="50000" b="50000"/>
                </a:path>
                <a:tileRect/>
              </a:gradFill>
              <a:ln>
                <a:noFill/>
              </a:ln>
              <a:effectLst>
                <a:outerShdw blurRad="63500" sx="102000" sy="102000" algn="ctr" rotWithShape="0">
                  <a:prstClr val="black">
                    <a:alpha val="48000"/>
                  </a:prstClr>
                </a:outerShdw>
              </a:effectLst>
              <a:scene3d>
                <a:camera prst="perspectiveRelaxedModerately">
                  <a:rot lat="17390573" lon="0" rev="0"/>
                </a:camera>
                <a:lightRig rig="threePt" dir="t"/>
              </a:scene3d>
              <a:sp3d extrusionH="38100" contourW="635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latin typeface="楷体" panose="02010609060101010101" pitchFamily="49" charset="-122"/>
                  <a:ea typeface="楷体" panose="02010609060101010101" pitchFamily="49" charset="-122"/>
                </a:endParaRPr>
              </a:p>
            </p:txBody>
          </p:sp>
          <p:sp>
            <p:nvSpPr>
              <p:cNvPr id="207" name="矩形 112"/>
              <p:cNvSpPr/>
              <p:nvPr/>
            </p:nvSpPr>
            <p:spPr>
              <a:xfrm>
                <a:off x="3453745" y="5164217"/>
                <a:ext cx="2236510" cy="400110"/>
              </a:xfrm>
              <a:prstGeom prst="rect">
                <a:avLst/>
              </a:prstGeom>
              <a:noFill/>
              <a:ln>
                <a:no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zh-CN" altLang="en-US" sz="2400" dirty="0">
                  <a:ln w="1905"/>
                  <a:gradFill>
                    <a:gsLst>
                      <a:gs pos="0">
                        <a:srgbClr val="0070C0"/>
                      </a:gs>
                      <a:gs pos="78000">
                        <a:srgbClr val="00B0F0"/>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楷体" panose="02010609060101010101" pitchFamily="49" charset="-122"/>
                  <a:ea typeface="楷体" panose="02010609060101010101" pitchFamily="49" charset="-122"/>
                </a:endParaRPr>
              </a:p>
            </p:txBody>
          </p:sp>
        </p:grpSp>
        <p:sp>
          <p:nvSpPr>
            <p:cNvPr id="145" name="圆角矩形 57"/>
            <p:cNvSpPr/>
            <p:nvPr/>
          </p:nvSpPr>
          <p:spPr bwMode="auto">
            <a:xfrm>
              <a:off x="3687193" y="5419372"/>
              <a:ext cx="743355" cy="374026"/>
            </a:xfrm>
            <a:prstGeom prst="roundRect">
              <a:avLst/>
            </a:prstGeom>
          </p:spPr>
          <p:txBody>
            <a:bodyPr wrap="none">
              <a:spAutoFit/>
            </a:bodyPr>
            <a:lstStyle/>
            <a:p>
              <a:r>
                <a:rPr lang="zh-CN" altLang="en-US" sz="12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互联网</a:t>
              </a:r>
            </a:p>
          </p:txBody>
        </p:sp>
        <p:grpSp>
          <p:nvGrpSpPr>
            <p:cNvPr id="146" name="组合 2048"/>
            <p:cNvGrpSpPr>
              <a:grpSpLocks/>
            </p:cNvGrpSpPr>
            <p:nvPr/>
          </p:nvGrpSpPr>
          <p:grpSpPr bwMode="auto">
            <a:xfrm>
              <a:off x="4685503" y="3977241"/>
              <a:ext cx="1698688" cy="994011"/>
              <a:chOff x="3065734" y="3860966"/>
              <a:chExt cx="2023725" cy="978827"/>
            </a:xfrm>
          </p:grpSpPr>
          <p:pic>
            <p:nvPicPr>
              <p:cNvPr id="204" name="Picture 3" descr="C:\Users\Administrator\Desktop\新建文件夹\5232.png"/>
              <p:cNvPicPr>
                <a:picLocks noChangeAspect="1" noChangeArrowheads="1"/>
              </p:cNvPicPr>
              <p:nvPr/>
            </p:nvPicPr>
            <p:blipFill>
              <a:blip r:embed="rId13" cstate="print">
                <a:extLst/>
              </a:blip>
              <a:srcRect/>
              <a:stretch>
                <a:fillRect/>
              </a:stretch>
            </p:blipFill>
            <p:spPr bwMode="auto">
              <a:xfrm>
                <a:off x="3065734" y="3861048"/>
                <a:ext cx="1250239" cy="978745"/>
              </a:xfrm>
              <a:prstGeom prst="rect">
                <a:avLst/>
              </a:prstGeom>
              <a:extLst/>
            </p:spPr>
          </p:pic>
          <p:pic>
            <p:nvPicPr>
              <p:cNvPr id="205" name="Picture 3" descr="C:\Users\Administrator\Desktop\新建文件夹\5232.png"/>
              <p:cNvPicPr>
                <a:picLocks noChangeAspect="1" noChangeArrowheads="1"/>
              </p:cNvPicPr>
              <p:nvPr/>
            </p:nvPicPr>
            <p:blipFill>
              <a:blip r:embed="rId13" cstate="print">
                <a:extLst/>
              </a:blip>
              <a:srcRect/>
              <a:stretch>
                <a:fillRect/>
              </a:stretch>
            </p:blipFill>
            <p:spPr bwMode="auto">
              <a:xfrm flipH="1">
                <a:off x="3839220" y="3860966"/>
                <a:ext cx="1250239" cy="978745"/>
              </a:xfrm>
              <a:prstGeom prst="rect">
                <a:avLst/>
              </a:prstGeom>
              <a:extLst/>
            </p:spPr>
          </p:pic>
        </p:grpSp>
        <p:grpSp>
          <p:nvGrpSpPr>
            <p:cNvPr id="154" name="组合 107"/>
            <p:cNvGrpSpPr/>
            <p:nvPr/>
          </p:nvGrpSpPr>
          <p:grpSpPr bwMode="auto">
            <a:xfrm>
              <a:off x="6598231" y="4758493"/>
              <a:ext cx="209059" cy="209095"/>
              <a:chOff x="7912680" y="2187008"/>
              <a:chExt cx="517792" cy="517792"/>
            </a:xfrm>
            <a:scene3d>
              <a:camera prst="perspectiveRelaxedModerately">
                <a:rot lat="17390633" lon="0" rev="0"/>
              </a:camera>
              <a:lightRig rig="threePt" dir="t"/>
            </a:scene3d>
          </p:grpSpPr>
          <p:sp>
            <p:nvSpPr>
              <p:cNvPr id="202" name="椭圆 103"/>
              <p:cNvSpPr/>
              <p:nvPr/>
            </p:nvSpPr>
            <p:spPr>
              <a:xfrm>
                <a:off x="7912680" y="2187008"/>
                <a:ext cx="517792" cy="517792"/>
              </a:xfrm>
              <a:prstGeom prst="ellipse">
                <a:avLst/>
              </a:prstGeom>
              <a:solidFill>
                <a:srgbClr val="00B0F0"/>
              </a:solidFill>
              <a:ln>
                <a:noFill/>
              </a:ln>
              <a:sp3d extrusionH="215900" contourW="635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203" name="十字箭头标注 104"/>
              <p:cNvSpPr/>
              <p:nvPr/>
            </p:nvSpPr>
            <p:spPr>
              <a:xfrm>
                <a:off x="7962463" y="2232848"/>
                <a:ext cx="418226" cy="418226"/>
              </a:xfrm>
              <a:prstGeom prst="quadArrowCallout">
                <a:avLst>
                  <a:gd name="adj1" fmla="val 18514"/>
                  <a:gd name="adj2" fmla="val 17376"/>
                  <a:gd name="adj3" fmla="val 13390"/>
                  <a:gd name="adj4" fmla="val 44707"/>
                </a:avLst>
              </a:prstGeom>
              <a:gradFill flip="none" rotWithShape="1">
                <a:gsLst>
                  <a:gs pos="100000">
                    <a:schemeClr val="bg1"/>
                  </a:gs>
                  <a:gs pos="7000">
                    <a:schemeClr val="tx1">
                      <a:lumMod val="85000"/>
                      <a:lumOff val="15000"/>
                    </a:schemeClr>
                  </a:gs>
                </a:gsLst>
                <a:path path="circle">
                  <a:fillToRect l="50000" t="50000" r="50000" b="50000"/>
                </a:path>
                <a:tileRect/>
              </a:gradFill>
              <a:ln w="3175">
                <a:noFill/>
              </a:ln>
              <a:effectLst>
                <a:outerShdw blurRad="63500" sx="102000" sy="102000" algn="ctr" rotWithShape="0">
                  <a:prstClr val="black">
                    <a:alpha val="40000"/>
                  </a:prstClr>
                </a:outerShdw>
              </a:effectLst>
              <a:sp3d extrusionH="215900" contourW="635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grpSp>
        <p:sp>
          <p:nvSpPr>
            <p:cNvPr id="155" name="TextBox 2053"/>
            <p:cNvSpPr txBox="1"/>
            <p:nvPr/>
          </p:nvSpPr>
          <p:spPr bwMode="auto">
            <a:xfrm>
              <a:off x="6958491" y="4858840"/>
              <a:ext cx="658183" cy="413186"/>
            </a:xfrm>
            <a:prstGeom prst="rect">
              <a:avLst/>
            </a:prstGeom>
          </p:spPr>
          <p:txBody>
            <a:bodyPr wrap="none">
              <a:spAutoFit/>
            </a:bodyPr>
            <a:lstStyle>
              <a:defPPr>
                <a:defRPr lang="zh-CN"/>
              </a:defPPr>
              <a:lvl1pPr>
                <a:defRPr sz="1600" b="1" spc="5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微软雅黑" pitchFamily="34" charset="-122"/>
                  <a:ea typeface="微软雅黑" pitchFamily="34" charset="-122"/>
                </a:defRPr>
              </a:lvl1pPr>
              <a:lvl2pPr>
                <a:defRPr>
                  <a:solidFill>
                    <a:schemeClr val="tx1"/>
                  </a:solidFill>
                  <a:latin typeface="Arial" panose="020B0604020202020204" pitchFamily="34" charset="0"/>
                  <a:ea typeface="华文细黑" panose="02010600040101010101" pitchFamily="2" charset="-122"/>
                </a:defRPr>
              </a:lvl2pPr>
              <a:lvl3pPr>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a:defRPr>
                  <a:solidFill>
                    <a:schemeClr val="tx1"/>
                  </a:solidFill>
                  <a:latin typeface="Arial" panose="020B0604020202020204" pitchFamily="34" charset="0"/>
                  <a:ea typeface="华文细黑" panose="02010600040101010101" pitchFamily="2" charset="-122"/>
                </a:defRPr>
              </a:lvl6pPr>
              <a:lvl7pPr>
                <a:defRPr>
                  <a:solidFill>
                    <a:schemeClr val="tx1"/>
                  </a:solidFill>
                  <a:latin typeface="Arial" panose="020B0604020202020204" pitchFamily="34" charset="0"/>
                  <a:ea typeface="华文细黑" panose="02010600040101010101" pitchFamily="2" charset="-122"/>
                </a:defRPr>
              </a:lvl7pPr>
              <a:lvl8pPr>
                <a:defRPr>
                  <a:solidFill>
                    <a:schemeClr val="tx1"/>
                  </a:solidFill>
                  <a:latin typeface="Arial" panose="020B0604020202020204" pitchFamily="34" charset="0"/>
                  <a:ea typeface="华文细黑" panose="02010600040101010101" pitchFamily="2" charset="-122"/>
                </a:defRPr>
              </a:lvl8pPr>
              <a:lvl9pPr>
                <a:defRPr>
                  <a:solidFill>
                    <a:schemeClr val="tx1"/>
                  </a:solidFill>
                  <a:latin typeface="Arial" panose="020B0604020202020204" pitchFamily="34" charset="0"/>
                  <a:ea typeface="华文细黑" panose="02010600040101010101" pitchFamily="2" charset="-122"/>
                </a:defRPr>
              </a:lvl9pPr>
            </a:lstStyle>
            <a:p>
              <a:r>
                <a:rPr lang="zh-CN" altLang="en-US" dirty="0">
                  <a:latin typeface="楷体" panose="02010609060101010101" pitchFamily="49" charset="-122"/>
                  <a:ea typeface="楷体" panose="02010609060101010101" pitchFamily="49" charset="-122"/>
                </a:rPr>
                <a:t>终端</a:t>
              </a:r>
            </a:p>
          </p:txBody>
        </p:sp>
        <p:sp>
          <p:nvSpPr>
            <p:cNvPr id="156" name="椭圆 107"/>
            <p:cNvSpPr/>
            <p:nvPr/>
          </p:nvSpPr>
          <p:spPr bwMode="auto">
            <a:xfrm>
              <a:off x="5259678" y="4226726"/>
              <a:ext cx="94467" cy="245065"/>
            </a:xfrm>
            <a:prstGeom prst="rect">
              <a:avLst/>
            </a:prstGeom>
            <a:solidFill>
              <a:schemeClr val="bg1">
                <a:lumMod val="95000"/>
              </a:schemeClr>
            </a:solidFill>
            <a:ln>
              <a:solidFill>
                <a:srgbClr val="002060"/>
              </a:solidFill>
            </a:ln>
            <a:scene3d>
              <a:camera prst="perspectiveRelaxedModerately">
                <a:rot lat="16861955" lon="17719028" rev="3803197"/>
              </a:camera>
              <a:lightRig rig="threePt" dir="t"/>
            </a:scene3d>
            <a:sp3d extrusionH="215900" contourW="635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157" name="椭圆 107"/>
            <p:cNvSpPr/>
            <p:nvPr/>
          </p:nvSpPr>
          <p:spPr bwMode="auto">
            <a:xfrm>
              <a:off x="5676683" y="4169623"/>
              <a:ext cx="94467" cy="245065"/>
            </a:xfrm>
            <a:prstGeom prst="rect">
              <a:avLst/>
            </a:prstGeom>
            <a:solidFill>
              <a:schemeClr val="bg1">
                <a:lumMod val="95000"/>
              </a:schemeClr>
            </a:solidFill>
            <a:ln>
              <a:solidFill>
                <a:srgbClr val="002060"/>
              </a:solidFill>
            </a:ln>
            <a:scene3d>
              <a:camera prst="perspectiveRelaxedModerately">
                <a:rot lat="16861955" lon="17719028" rev="3803197"/>
              </a:camera>
              <a:lightRig rig="threePt" dir="t"/>
            </a:scene3d>
            <a:sp3d extrusionH="215900" contourW="635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grpSp>
          <p:nvGrpSpPr>
            <p:cNvPr id="158" name="组合 26"/>
            <p:cNvGrpSpPr/>
            <p:nvPr/>
          </p:nvGrpSpPr>
          <p:grpSpPr bwMode="auto">
            <a:xfrm>
              <a:off x="7172921" y="4446855"/>
              <a:ext cx="376092" cy="341854"/>
              <a:chOff x="7052336" y="2551593"/>
              <a:chExt cx="669524" cy="669524"/>
            </a:xfrm>
            <a:scene3d>
              <a:camera prst="orthographicFront">
                <a:rot lat="21299999" lon="0" rev="0"/>
              </a:camera>
              <a:lightRig rig="balanced" dir="t">
                <a:rot lat="0" lon="0" rev="10800000"/>
              </a:lightRig>
            </a:scene3d>
          </p:grpSpPr>
          <p:sp>
            <p:nvSpPr>
              <p:cNvPr id="198" name="椭圆 99"/>
              <p:cNvSpPr/>
              <p:nvPr/>
            </p:nvSpPr>
            <p:spPr>
              <a:xfrm>
                <a:off x="7267248" y="2852936"/>
                <a:ext cx="239701" cy="239701"/>
              </a:xfrm>
              <a:prstGeom prst="ellipse">
                <a:avLst/>
              </a:prstGeom>
              <a:solidFill>
                <a:schemeClr val="accent2"/>
              </a:solidFill>
              <a:ln>
                <a:noFill/>
              </a:ln>
              <a:sp3d extrusionH="266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199" name="弧形 100"/>
              <p:cNvSpPr/>
              <p:nvPr/>
            </p:nvSpPr>
            <p:spPr>
              <a:xfrm>
                <a:off x="7223510" y="2776330"/>
                <a:ext cx="327176" cy="327176"/>
              </a:xfrm>
              <a:prstGeom prst="arc">
                <a:avLst>
                  <a:gd name="adj1" fmla="val 12838723"/>
                  <a:gd name="adj2" fmla="val 19834676"/>
                </a:avLst>
              </a:prstGeom>
              <a:ln w="28575">
                <a:solidFill>
                  <a:srgbClr val="C00000"/>
                </a:solidFill>
              </a:ln>
              <a:sp3d extrusionH="2667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200" name="弧形 101"/>
              <p:cNvSpPr/>
              <p:nvPr/>
            </p:nvSpPr>
            <p:spPr>
              <a:xfrm>
                <a:off x="7143514" y="2675124"/>
                <a:ext cx="487168" cy="487168"/>
              </a:xfrm>
              <a:prstGeom prst="arc">
                <a:avLst>
                  <a:gd name="adj1" fmla="val 12838723"/>
                  <a:gd name="adj2" fmla="val 19834676"/>
                </a:avLst>
              </a:prstGeom>
              <a:ln w="28575">
                <a:solidFill>
                  <a:srgbClr val="C00000"/>
                </a:solidFill>
              </a:ln>
              <a:sp3d extrusionH="2667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sp>
            <p:nvSpPr>
              <p:cNvPr id="201" name="弧形 102"/>
              <p:cNvSpPr/>
              <p:nvPr/>
            </p:nvSpPr>
            <p:spPr>
              <a:xfrm>
                <a:off x="7052336" y="2551593"/>
                <a:ext cx="669524" cy="669524"/>
              </a:xfrm>
              <a:prstGeom prst="arc">
                <a:avLst>
                  <a:gd name="adj1" fmla="val 12838723"/>
                  <a:gd name="adj2" fmla="val 19834676"/>
                </a:avLst>
              </a:prstGeom>
              <a:ln w="28575">
                <a:solidFill>
                  <a:srgbClr val="C00000"/>
                </a:solidFill>
              </a:ln>
              <a:sp3d extrusionH="2667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grpSp>
        <p:sp>
          <p:nvSpPr>
            <p:cNvPr id="159" name="TextBox 106"/>
            <p:cNvSpPr txBox="1"/>
            <p:nvPr/>
          </p:nvSpPr>
          <p:spPr bwMode="auto">
            <a:xfrm>
              <a:off x="7373271" y="4636337"/>
              <a:ext cx="1158069" cy="413186"/>
            </a:xfrm>
            <a:prstGeom prst="rect">
              <a:avLst/>
            </a:prstGeom>
          </p:spPr>
          <p:txBody>
            <a:bodyPr wrap="none">
              <a:spAutoFit/>
            </a:bodyPr>
            <a:lstStyle>
              <a:defPPr>
                <a:defRPr lang="zh-CN"/>
              </a:defPPr>
              <a:lvl1pPr>
                <a:defRPr sz="1600" b="1" spc="5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微软雅黑" pitchFamily="34" charset="-122"/>
                  <a:ea typeface="微软雅黑" pitchFamily="34" charset="-122"/>
                </a:defRPr>
              </a:lvl1pPr>
              <a:lvl2pPr>
                <a:defRPr>
                  <a:solidFill>
                    <a:schemeClr val="tx1"/>
                  </a:solidFill>
                  <a:latin typeface="Arial" panose="020B0604020202020204" pitchFamily="34" charset="0"/>
                  <a:ea typeface="华文细黑" panose="02010600040101010101" pitchFamily="2" charset="-122"/>
                </a:defRPr>
              </a:lvl2pPr>
              <a:lvl3pPr>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a:defRPr>
                  <a:solidFill>
                    <a:schemeClr val="tx1"/>
                  </a:solidFill>
                  <a:latin typeface="Arial" panose="020B0604020202020204" pitchFamily="34" charset="0"/>
                  <a:ea typeface="华文细黑" panose="02010600040101010101" pitchFamily="2" charset="-122"/>
                </a:defRPr>
              </a:lvl6pPr>
              <a:lvl7pPr>
                <a:defRPr>
                  <a:solidFill>
                    <a:schemeClr val="tx1"/>
                  </a:solidFill>
                  <a:latin typeface="Arial" panose="020B0604020202020204" pitchFamily="34" charset="0"/>
                  <a:ea typeface="华文细黑" panose="02010600040101010101" pitchFamily="2" charset="-122"/>
                </a:defRPr>
              </a:lvl7pPr>
              <a:lvl8pPr>
                <a:defRPr>
                  <a:solidFill>
                    <a:schemeClr val="tx1"/>
                  </a:solidFill>
                  <a:latin typeface="Arial" panose="020B0604020202020204" pitchFamily="34" charset="0"/>
                  <a:ea typeface="华文细黑" panose="02010600040101010101" pitchFamily="2" charset="-122"/>
                </a:defRPr>
              </a:lvl8pPr>
              <a:lvl9pPr>
                <a:defRPr>
                  <a:solidFill>
                    <a:schemeClr val="tx1"/>
                  </a:solidFill>
                  <a:latin typeface="Arial" panose="020B0604020202020204" pitchFamily="34" charset="0"/>
                  <a:ea typeface="华文细黑" panose="02010600040101010101" pitchFamily="2" charset="-122"/>
                </a:defRPr>
              </a:lvl9pPr>
            </a:lstStyle>
            <a:p>
              <a:r>
                <a:rPr lang="en-US" altLang="zh-CN" dirty="0">
                  <a:latin typeface="楷体" panose="02010609060101010101" pitchFamily="49" charset="-122"/>
                  <a:ea typeface="楷体" panose="02010609060101010101" pitchFamily="49" charset="-122"/>
                </a:rPr>
                <a:t>Wi-Fi AP</a:t>
              </a:r>
              <a:endParaRPr lang="zh-CN" altLang="en-US" dirty="0">
                <a:latin typeface="楷体" panose="02010609060101010101" pitchFamily="49" charset="-122"/>
                <a:ea typeface="楷体" panose="02010609060101010101" pitchFamily="49" charset="-122"/>
              </a:endParaRPr>
            </a:p>
          </p:txBody>
        </p:sp>
        <p:cxnSp>
          <p:nvCxnSpPr>
            <p:cNvPr id="160" name="直接连接符 69"/>
            <p:cNvCxnSpPr>
              <a:endCxn id="213" idx="0"/>
            </p:cNvCxnSpPr>
            <p:nvPr/>
          </p:nvCxnSpPr>
          <p:spPr bwMode="auto">
            <a:xfrm>
              <a:off x="4267073" y="2483648"/>
              <a:ext cx="232206" cy="835718"/>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61" name="直接连接符 70"/>
            <p:cNvCxnSpPr>
              <a:stCxn id="226" idx="2"/>
            </p:cNvCxnSpPr>
            <p:nvPr/>
          </p:nvCxnSpPr>
          <p:spPr bwMode="auto">
            <a:xfrm>
              <a:off x="6675481" y="2600682"/>
              <a:ext cx="111192" cy="829497"/>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62" name="直接连接符 72"/>
            <p:cNvCxnSpPr/>
            <p:nvPr/>
          </p:nvCxnSpPr>
          <p:spPr bwMode="auto">
            <a:xfrm>
              <a:off x="6589031" y="3857731"/>
              <a:ext cx="330032" cy="85644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64" name="直接连接符 73"/>
            <p:cNvCxnSpPr>
              <a:stCxn id="220" idx="0"/>
            </p:cNvCxnSpPr>
            <p:nvPr/>
          </p:nvCxnSpPr>
          <p:spPr bwMode="auto">
            <a:xfrm flipH="1">
              <a:off x="7015239" y="3282986"/>
              <a:ext cx="34581" cy="1370691"/>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65" name="直接连接符 74"/>
            <p:cNvCxnSpPr>
              <a:stCxn id="220" idx="0"/>
            </p:cNvCxnSpPr>
            <p:nvPr/>
          </p:nvCxnSpPr>
          <p:spPr bwMode="auto">
            <a:xfrm>
              <a:off x="7049819" y="3282986"/>
              <a:ext cx="1075978" cy="99960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nvGrpSpPr>
            <p:cNvPr id="166" name="组合 2070"/>
            <p:cNvGrpSpPr>
              <a:grpSpLocks/>
            </p:cNvGrpSpPr>
            <p:nvPr/>
          </p:nvGrpSpPr>
          <p:grpSpPr bwMode="auto">
            <a:xfrm>
              <a:off x="6932714" y="4653094"/>
              <a:ext cx="164618" cy="350537"/>
              <a:chOff x="5297489" y="4725144"/>
              <a:chExt cx="196117" cy="417670"/>
            </a:xfrm>
          </p:grpSpPr>
          <p:pic>
            <p:nvPicPr>
              <p:cNvPr id="196" name="图片 8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97489" y="4725144"/>
                <a:ext cx="196117" cy="4176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 name="矩形 98"/>
              <p:cNvSpPr/>
              <p:nvPr/>
            </p:nvSpPr>
            <p:spPr>
              <a:xfrm>
                <a:off x="5317317" y="4797929"/>
                <a:ext cx="160177" cy="31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grpSp>
        <p:grpSp>
          <p:nvGrpSpPr>
            <p:cNvPr id="167" name="组合 123"/>
            <p:cNvGrpSpPr>
              <a:grpSpLocks/>
            </p:cNvGrpSpPr>
            <p:nvPr/>
          </p:nvGrpSpPr>
          <p:grpSpPr bwMode="auto">
            <a:xfrm>
              <a:off x="8076582" y="4300273"/>
              <a:ext cx="164618" cy="350537"/>
              <a:chOff x="5297489" y="4725144"/>
              <a:chExt cx="196117" cy="417670"/>
            </a:xfrm>
          </p:grpSpPr>
          <p:pic>
            <p:nvPicPr>
              <p:cNvPr id="194" name="图片 12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97489" y="4725144"/>
                <a:ext cx="196117" cy="4176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矩形 96"/>
              <p:cNvSpPr/>
              <p:nvPr/>
            </p:nvSpPr>
            <p:spPr>
              <a:xfrm>
                <a:off x="5316078" y="4796995"/>
                <a:ext cx="161778" cy="289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grpSp>
        <p:grpSp>
          <p:nvGrpSpPr>
            <p:cNvPr id="168" name="组合 129"/>
            <p:cNvGrpSpPr>
              <a:grpSpLocks/>
            </p:cNvGrpSpPr>
            <p:nvPr/>
          </p:nvGrpSpPr>
          <p:grpSpPr bwMode="auto">
            <a:xfrm>
              <a:off x="5442912" y="4563654"/>
              <a:ext cx="155526" cy="331174"/>
              <a:chOff x="5297489" y="4725144"/>
              <a:chExt cx="196117" cy="417670"/>
            </a:xfrm>
          </p:grpSpPr>
          <p:pic>
            <p:nvPicPr>
              <p:cNvPr id="192" name="图片 13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97489" y="4725144"/>
                <a:ext cx="196117" cy="4176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 name="矩形 94"/>
              <p:cNvSpPr/>
              <p:nvPr/>
            </p:nvSpPr>
            <p:spPr>
              <a:xfrm>
                <a:off x="5318593" y="4797982"/>
                <a:ext cx="157673" cy="317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grpSp>
        <p:cxnSp>
          <p:nvCxnSpPr>
            <p:cNvPr id="170" name="直接连接符 78"/>
            <p:cNvCxnSpPr/>
            <p:nvPr/>
          </p:nvCxnSpPr>
          <p:spPr bwMode="auto">
            <a:xfrm flipH="1">
              <a:off x="5520151" y="4333685"/>
              <a:ext cx="151929" cy="22991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71" name="直接连接符 79"/>
            <p:cNvCxnSpPr>
              <a:stCxn id="221" idx="2"/>
            </p:cNvCxnSpPr>
            <p:nvPr/>
          </p:nvCxnSpPr>
          <p:spPr bwMode="auto">
            <a:xfrm flipH="1">
              <a:off x="5744685" y="3501392"/>
              <a:ext cx="770523" cy="84977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72" name="直接连接符 80"/>
            <p:cNvCxnSpPr>
              <a:endCxn id="156" idx="3"/>
            </p:cNvCxnSpPr>
            <p:nvPr/>
          </p:nvCxnSpPr>
          <p:spPr bwMode="auto">
            <a:xfrm flipH="1" flipV="1">
              <a:off x="5354777" y="4349818"/>
              <a:ext cx="165374" cy="213776"/>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73" name="直接连接符 81"/>
            <p:cNvCxnSpPr>
              <a:endCxn id="212" idx="0"/>
            </p:cNvCxnSpPr>
            <p:nvPr/>
          </p:nvCxnSpPr>
          <p:spPr bwMode="auto">
            <a:xfrm flipH="1" flipV="1">
              <a:off x="5013335" y="3442610"/>
              <a:ext cx="219092" cy="930066"/>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74" name="直接连接符 82"/>
            <p:cNvCxnSpPr/>
            <p:nvPr/>
          </p:nvCxnSpPr>
          <p:spPr bwMode="auto">
            <a:xfrm flipH="1" flipV="1">
              <a:off x="3574654" y="4427801"/>
              <a:ext cx="246044" cy="781157"/>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75" name="直接连接符 83"/>
            <p:cNvCxnSpPr>
              <a:stCxn id="202" idx="2"/>
            </p:cNvCxnSpPr>
            <p:nvPr/>
          </p:nvCxnSpPr>
          <p:spPr bwMode="auto">
            <a:xfrm flipH="1">
              <a:off x="4601856" y="4863418"/>
              <a:ext cx="1996587" cy="315958"/>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76" name="直接连接符 84"/>
            <p:cNvCxnSpPr>
              <a:endCxn id="212" idx="0"/>
            </p:cNvCxnSpPr>
            <p:nvPr/>
          </p:nvCxnSpPr>
          <p:spPr bwMode="auto">
            <a:xfrm flipH="1" flipV="1">
              <a:off x="5013335" y="3442611"/>
              <a:ext cx="1011006" cy="610075"/>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77" name="任意多边形 85"/>
            <p:cNvSpPr/>
            <p:nvPr/>
          </p:nvSpPr>
          <p:spPr bwMode="auto">
            <a:xfrm>
              <a:off x="5946358" y="2641082"/>
              <a:ext cx="3239982" cy="2075786"/>
            </a:xfrm>
            <a:custGeom>
              <a:avLst/>
              <a:gdLst>
                <a:gd name="connsiteX0" fmla="*/ 195467 w 4322967"/>
                <a:gd name="connsiteY0" fmla="*/ 736600 h 736600"/>
                <a:gd name="connsiteX1" fmla="*/ 474867 w 4322967"/>
                <a:gd name="connsiteY1" fmla="*/ 508000 h 736600"/>
                <a:gd name="connsiteX2" fmla="*/ 4322967 w 4322967"/>
                <a:gd name="connsiteY2" fmla="*/ 0 h 736600"/>
                <a:gd name="connsiteX0" fmla="*/ 0 w 4127500"/>
                <a:gd name="connsiteY0" fmla="*/ 736600 h 736600"/>
                <a:gd name="connsiteX1" fmla="*/ 4127500 w 4127500"/>
                <a:gd name="connsiteY1" fmla="*/ 0 h 736600"/>
                <a:gd name="connsiteX0" fmla="*/ 0 w 4127500"/>
                <a:gd name="connsiteY0" fmla="*/ 736600 h 736600"/>
                <a:gd name="connsiteX1" fmla="*/ 4127500 w 4127500"/>
                <a:gd name="connsiteY1" fmla="*/ 0 h 736600"/>
                <a:gd name="connsiteX0" fmla="*/ 0 w 4127500"/>
                <a:gd name="connsiteY0" fmla="*/ 841147 h 841147"/>
                <a:gd name="connsiteX1" fmla="*/ 4127500 w 4127500"/>
                <a:gd name="connsiteY1" fmla="*/ 104547 h 841147"/>
                <a:gd name="connsiteX0" fmla="*/ 0 w 4191577"/>
                <a:gd name="connsiteY0" fmla="*/ 2952114 h 2952114"/>
                <a:gd name="connsiteX1" fmla="*/ 4191577 w 4191577"/>
                <a:gd name="connsiteY1" fmla="*/ 11272 h 2952114"/>
                <a:gd name="connsiteX0" fmla="*/ 0 w 4191577"/>
                <a:gd name="connsiteY0" fmla="*/ 2940842 h 2940842"/>
                <a:gd name="connsiteX1" fmla="*/ 4191577 w 4191577"/>
                <a:gd name="connsiteY1" fmla="*/ 0 h 2940842"/>
                <a:gd name="connsiteX0" fmla="*/ 0 w 3076641"/>
                <a:gd name="connsiteY0" fmla="*/ 2966473 h 2966473"/>
                <a:gd name="connsiteX1" fmla="*/ 3076641 w 3076641"/>
                <a:gd name="connsiteY1" fmla="*/ 0 h 2966473"/>
                <a:gd name="connsiteX0" fmla="*/ 0 w 3076641"/>
                <a:gd name="connsiteY0" fmla="*/ 2966473 h 2966473"/>
                <a:gd name="connsiteX1" fmla="*/ 3076641 w 3076641"/>
                <a:gd name="connsiteY1" fmla="*/ 0 h 2966473"/>
              </a:gdLst>
              <a:ahLst/>
              <a:cxnLst>
                <a:cxn ang="0">
                  <a:pos x="connsiteX0" y="connsiteY0"/>
                </a:cxn>
                <a:cxn ang="0">
                  <a:pos x="connsiteX1" y="connsiteY1"/>
                </a:cxn>
              </a:cxnLst>
              <a:rect l="l" t="t" r="r" b="b"/>
              <a:pathLst>
                <a:path w="3076641" h="2966473">
                  <a:moveTo>
                    <a:pt x="0" y="2966473"/>
                  </a:moveTo>
                  <a:cubicBezTo>
                    <a:pt x="2074333" y="2009740"/>
                    <a:pt x="2052255" y="2005160"/>
                    <a:pt x="3076641" y="0"/>
                  </a:cubicBezTo>
                </a:path>
              </a:pathLst>
            </a:cu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cxnSp>
          <p:nvCxnSpPr>
            <p:cNvPr id="178" name="直接连接符 86"/>
            <p:cNvCxnSpPr>
              <a:endCxn id="211" idx="0"/>
            </p:cNvCxnSpPr>
            <p:nvPr/>
          </p:nvCxnSpPr>
          <p:spPr bwMode="auto">
            <a:xfrm flipV="1">
              <a:off x="3518187" y="3546293"/>
              <a:ext cx="605571" cy="714788"/>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179" name="Picture 53" descr="HP_HDX_900_Desktop_PC_Monitor_highres.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87687" y="4067314"/>
              <a:ext cx="715931" cy="6031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0" name="直接连接符 88"/>
            <p:cNvCxnSpPr/>
            <p:nvPr/>
          </p:nvCxnSpPr>
          <p:spPr bwMode="auto">
            <a:xfrm flipH="1" flipV="1">
              <a:off x="4525127" y="2307762"/>
              <a:ext cx="1491147" cy="1751645"/>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nvGrpSpPr>
            <p:cNvPr id="181" name="组合 126"/>
            <p:cNvGrpSpPr>
              <a:grpSpLocks/>
            </p:cNvGrpSpPr>
            <p:nvPr/>
          </p:nvGrpSpPr>
          <p:grpSpPr bwMode="auto">
            <a:xfrm>
              <a:off x="5961095" y="3956364"/>
              <a:ext cx="106335" cy="226431"/>
              <a:chOff x="5297489" y="4725144"/>
              <a:chExt cx="196117" cy="417670"/>
            </a:xfrm>
          </p:grpSpPr>
          <p:pic>
            <p:nvPicPr>
              <p:cNvPr id="190" name="图片 127"/>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97489" y="4725144"/>
                <a:ext cx="196117" cy="4176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矩形 92"/>
              <p:cNvSpPr/>
              <p:nvPr/>
            </p:nvSpPr>
            <p:spPr>
              <a:xfrm>
                <a:off x="5317425" y="4838334"/>
                <a:ext cx="158701" cy="248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楷体" panose="02010609060101010101" pitchFamily="49" charset="-122"/>
                  <a:ea typeface="楷体" panose="02010609060101010101" pitchFamily="49" charset="-122"/>
                </a:endParaRPr>
              </a:p>
            </p:txBody>
          </p:sp>
        </p:grpSp>
        <p:sp>
          <p:nvSpPr>
            <p:cNvPr id="182" name="TextBox 105"/>
            <p:cNvSpPr txBox="1"/>
            <p:nvPr/>
          </p:nvSpPr>
          <p:spPr bwMode="auto">
            <a:xfrm>
              <a:off x="5221031" y="4854816"/>
              <a:ext cx="658183" cy="413186"/>
            </a:xfrm>
            <a:prstGeom prst="rect">
              <a:avLst/>
            </a:prstGeom>
          </p:spPr>
          <p:txBody>
            <a:bodyPr wrap="none">
              <a:spAutoFit/>
            </a:bodyPr>
            <a:lstStyle>
              <a:defPPr>
                <a:defRPr lang="zh-CN"/>
              </a:defPPr>
              <a:lvl1pPr>
                <a:defRPr sz="1600" b="1" spc="5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a:latin typeface="楷体" panose="02010609060101010101" pitchFamily="49" charset="-122"/>
                  <a:ea typeface="楷体" panose="02010609060101010101" pitchFamily="49" charset="-122"/>
                </a:rPr>
                <a:t>终端</a:t>
              </a:r>
            </a:p>
          </p:txBody>
        </p:sp>
        <p:sp>
          <p:nvSpPr>
            <p:cNvPr id="183" name="矩形 180"/>
            <p:cNvSpPr>
              <a:spLocks noChangeArrowheads="1"/>
            </p:cNvSpPr>
            <p:nvPr/>
          </p:nvSpPr>
          <p:spPr bwMode="auto">
            <a:xfrm>
              <a:off x="4359988" y="5330229"/>
              <a:ext cx="5294455" cy="901498"/>
            </a:xfrm>
            <a:prstGeom prst="rect">
              <a:avLst/>
            </a:prstGeom>
            <a:noFill/>
            <a:ln w="9525">
              <a:noFill/>
              <a:miter lim="800000"/>
              <a:headEnd/>
              <a:tailEnd/>
            </a:ln>
          </p:spPr>
          <p:txBody>
            <a:bodyPr>
              <a:spAutoFit/>
            </a:bodyPr>
            <a:lstStyle/>
            <a:p>
              <a:pPr algn="ctr" eaLnBrk="1" hangingPunct="1"/>
              <a:r>
                <a:rPr lang="zh-CN" altLang="en-US" sz="21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星地一体无缝深度融合定位架构</a:t>
              </a:r>
              <a:endParaRPr lang="en-US" altLang="zh-CN" sz="21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endParaRPr>
            </a:p>
            <a:p>
              <a:pPr algn="ctr" eaLnBrk="1" hangingPunct="1"/>
              <a:r>
                <a:rPr lang="zh-CN" altLang="en-US" sz="2100" b="1"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楷体" panose="02010609060101010101" pitchFamily="49" charset="-122"/>
                  <a:ea typeface="楷体" panose="02010609060101010101" pitchFamily="49" charset="-122"/>
                </a:rPr>
                <a:t>（羲和系统）</a:t>
              </a:r>
            </a:p>
          </p:txBody>
        </p:sp>
        <p:pic>
          <p:nvPicPr>
            <p:cNvPr id="184" name="Picture 18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35280" y="5012224"/>
              <a:ext cx="741013" cy="476700"/>
            </a:xfrm>
            <a:prstGeom prst="rect">
              <a:avLst/>
            </a:prstGeom>
          </p:spPr>
        </p:pic>
        <p:sp>
          <p:nvSpPr>
            <p:cNvPr id="185" name="TextBox 2053"/>
            <p:cNvSpPr txBox="1"/>
            <p:nvPr/>
          </p:nvSpPr>
          <p:spPr bwMode="auto">
            <a:xfrm>
              <a:off x="5928772" y="4917043"/>
              <a:ext cx="1116411" cy="413186"/>
            </a:xfrm>
            <a:prstGeom prst="rect">
              <a:avLst/>
            </a:prstGeom>
          </p:spPr>
          <p:txBody>
            <a:bodyPr wrap="none">
              <a:spAutoFit/>
            </a:bodyPr>
            <a:lstStyle>
              <a:defPPr>
                <a:defRPr lang="zh-CN"/>
              </a:defPPr>
              <a:lvl1pPr>
                <a:defRPr sz="1600" b="1" spc="5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outerShdw blurRad="76200" dist="50800" dir="5400000" algn="tl" rotWithShape="0">
                      <a:srgbClr val="000000">
                        <a:alpha val="65000"/>
                      </a:srgbClr>
                    </a:outerShdw>
                  </a:effectLst>
                  <a:latin typeface="微软雅黑" pitchFamily="34" charset="-122"/>
                  <a:ea typeface="微软雅黑" pitchFamily="34" charset="-122"/>
                </a:defRPr>
              </a:lvl1pPr>
              <a:lvl2pPr>
                <a:defRPr>
                  <a:solidFill>
                    <a:schemeClr val="tx1"/>
                  </a:solidFill>
                  <a:latin typeface="Arial" panose="020B0604020202020204" pitchFamily="34" charset="0"/>
                  <a:ea typeface="华文细黑" panose="02010600040101010101" pitchFamily="2" charset="-122"/>
                </a:defRPr>
              </a:lvl2pPr>
              <a:lvl3pPr>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a:defRPr>
                  <a:solidFill>
                    <a:schemeClr val="tx1"/>
                  </a:solidFill>
                  <a:latin typeface="Arial" panose="020B0604020202020204" pitchFamily="34" charset="0"/>
                  <a:ea typeface="华文细黑" panose="02010600040101010101" pitchFamily="2" charset="-122"/>
                </a:defRPr>
              </a:lvl6pPr>
              <a:lvl7pPr>
                <a:defRPr>
                  <a:solidFill>
                    <a:schemeClr val="tx1"/>
                  </a:solidFill>
                  <a:latin typeface="Arial" panose="020B0604020202020204" pitchFamily="34" charset="0"/>
                  <a:ea typeface="华文细黑" panose="02010600040101010101" pitchFamily="2" charset="-122"/>
                </a:defRPr>
              </a:lvl7pPr>
              <a:lvl8pPr>
                <a:defRPr>
                  <a:solidFill>
                    <a:schemeClr val="tx1"/>
                  </a:solidFill>
                  <a:latin typeface="Arial" panose="020B0604020202020204" pitchFamily="34" charset="0"/>
                  <a:ea typeface="华文细黑" panose="02010600040101010101" pitchFamily="2" charset="-122"/>
                </a:defRPr>
              </a:lvl8pPr>
              <a:lvl9pPr>
                <a:defRPr>
                  <a:solidFill>
                    <a:schemeClr val="tx1"/>
                  </a:solidFill>
                  <a:latin typeface="Arial" panose="020B0604020202020204" pitchFamily="34" charset="0"/>
                  <a:ea typeface="华文细黑" panose="02010600040101010101" pitchFamily="2" charset="-122"/>
                </a:defRPr>
              </a:lvl9pPr>
            </a:lstStyle>
            <a:p>
              <a:r>
                <a:rPr lang="zh-CN" altLang="en-US" dirty="0">
                  <a:latin typeface="楷体" panose="02010609060101010101" pitchFamily="49" charset="-122"/>
                  <a:ea typeface="楷体" panose="02010609060101010101" pitchFamily="49" charset="-122"/>
                </a:rPr>
                <a:t>室内增补</a:t>
              </a:r>
            </a:p>
          </p:txBody>
        </p:sp>
        <p:cxnSp>
          <p:nvCxnSpPr>
            <p:cNvPr id="186" name="直接连接符 74"/>
            <p:cNvCxnSpPr>
              <a:stCxn id="199" idx="2"/>
              <a:endCxn id="195" idx="0"/>
            </p:cNvCxnSpPr>
            <p:nvPr/>
          </p:nvCxnSpPr>
          <p:spPr bwMode="auto">
            <a:xfrm flipV="1">
              <a:off x="7439052" y="4360574"/>
              <a:ext cx="721031" cy="24052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87" name="直接连接符 70"/>
            <p:cNvCxnSpPr>
              <a:endCxn id="195" idx="0"/>
            </p:cNvCxnSpPr>
            <p:nvPr/>
          </p:nvCxnSpPr>
          <p:spPr bwMode="auto">
            <a:xfrm>
              <a:off x="6973090" y="2315502"/>
              <a:ext cx="1186993" cy="204507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88" name="圆角矩形 50"/>
            <p:cNvSpPr/>
            <p:nvPr/>
          </p:nvSpPr>
          <p:spPr bwMode="auto">
            <a:xfrm>
              <a:off x="2938547" y="4480684"/>
              <a:ext cx="1314323" cy="4869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anchor="ctr">
              <a:prstTxWarp prst="textArchDown">
                <a:avLst/>
              </a:prstTxWarp>
            </a:bodyPr>
            <a:lstStyle/>
            <a:p>
              <a:pPr algn="ctr">
                <a:defRPr/>
              </a:pPr>
              <a:r>
                <a:rPr lang="zh-CN" altLang="en-US" sz="1100" dirty="0">
                  <a:ln w="1905"/>
                  <a:gradFill>
                    <a:gsLst>
                      <a:gs pos="0">
                        <a:srgbClr val="002060"/>
                      </a:gs>
                      <a:gs pos="78000">
                        <a:srgbClr val="00B0F0"/>
                      </a:gs>
                    </a:gsLst>
                    <a:lin ang="5400000"/>
                  </a:gradFill>
                  <a:effectLst>
                    <a:innerShdw blurRad="69850" dist="43180" dir="5400000">
                      <a:srgbClr val="000000">
                        <a:alpha val="65000"/>
                      </a:srgbClr>
                    </a:innerShdw>
                  </a:effectLst>
                  <a:latin typeface="楷体" panose="02010609060101010101" pitchFamily="49" charset="-122"/>
                  <a:ea typeface="楷体" panose="02010609060101010101" pitchFamily="49" charset="-122"/>
                </a:rPr>
                <a:t>室内外空间信息系统</a:t>
              </a:r>
            </a:p>
          </p:txBody>
        </p:sp>
        <p:cxnSp>
          <p:nvCxnSpPr>
            <p:cNvPr id="189" name="直接连接符 74"/>
            <p:cNvCxnSpPr>
              <a:stCxn id="193" idx="0"/>
            </p:cNvCxnSpPr>
            <p:nvPr/>
          </p:nvCxnSpPr>
          <p:spPr bwMode="auto">
            <a:xfrm>
              <a:off x="5522168" y="4621408"/>
              <a:ext cx="1226450" cy="204455"/>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sp>
        <p:nvSpPr>
          <p:cNvPr id="239" name="矩形 28"/>
          <p:cNvSpPr>
            <a:spLocks noChangeArrowheads="1"/>
          </p:cNvSpPr>
          <p:nvPr/>
        </p:nvSpPr>
        <p:spPr bwMode="auto">
          <a:xfrm>
            <a:off x="41616" y="462079"/>
            <a:ext cx="2549828" cy="210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l" eaLnBrk="1" hangingPunct="1">
              <a:lnSpc>
                <a:spcPct val="150000"/>
              </a:lnSpc>
              <a:spcBef>
                <a:spcPct val="0"/>
              </a:spcBef>
              <a:buClrTx/>
              <a:buSzTx/>
              <a:buFontTx/>
              <a:buNone/>
            </a:pPr>
            <a:r>
              <a:rPr lang="zh-CN" altLang="en-US" sz="1800" dirty="0">
                <a:solidFill>
                  <a:srgbClr val="FF0000"/>
                </a:solidFill>
                <a:latin typeface="楷体" panose="02010609060101010101" pitchFamily="49" charset="-122"/>
                <a:ea typeface="楷体" panose="02010609060101010101" pitchFamily="49" charset="-122"/>
              </a:rPr>
              <a:t>     系统特点：</a:t>
            </a:r>
            <a:endParaRPr lang="en-US" altLang="zh-CN" sz="1800" dirty="0">
              <a:solidFill>
                <a:srgbClr val="FF0000"/>
              </a:solidFill>
              <a:latin typeface="楷体" panose="02010609060101010101" pitchFamily="49" charset="-122"/>
              <a:ea typeface="楷体" panose="02010609060101010101" pitchFamily="49" charset="-122"/>
            </a:endParaRPr>
          </a:p>
          <a:p>
            <a:pPr algn="l">
              <a:lnSpc>
                <a:spcPct val="150000"/>
              </a:lnSpc>
              <a:buClrTx/>
              <a:buFont typeface="Wingdings" panose="05000000000000000000" pitchFamily="2" charset="2"/>
              <a:buChar char=""/>
            </a:pPr>
            <a:r>
              <a:rPr lang="zh-CN" altLang="en-US" sz="1800" dirty="0">
                <a:solidFill>
                  <a:srgbClr val="000000"/>
                </a:solidFill>
                <a:latin typeface="楷体" panose="02010609060101010101" pitchFamily="49" charset="-122"/>
                <a:ea typeface="楷体" panose="02010609060101010101" pitchFamily="49" charset="-122"/>
              </a:rPr>
              <a:t>水平定位精度</a:t>
            </a:r>
            <a:r>
              <a:rPr lang="zh-CN" altLang="en-US" sz="1800" dirty="0">
                <a:solidFill>
                  <a:srgbClr val="FF0000"/>
                </a:solidFill>
                <a:latin typeface="楷体" panose="02010609060101010101" pitchFamily="49" charset="-122"/>
                <a:ea typeface="楷体" panose="02010609060101010101" pitchFamily="49" charset="-122"/>
              </a:rPr>
              <a:t>优于</a:t>
            </a:r>
            <a:r>
              <a:rPr lang="en-US" altLang="zh-CN" sz="1800" dirty="0">
                <a:solidFill>
                  <a:srgbClr val="FF0000"/>
                </a:solidFill>
                <a:latin typeface="楷体" panose="02010609060101010101" pitchFamily="49" charset="-122"/>
                <a:ea typeface="楷体" panose="02010609060101010101" pitchFamily="49" charset="-122"/>
              </a:rPr>
              <a:t>3</a:t>
            </a:r>
            <a:r>
              <a:rPr lang="zh-CN" altLang="en-US" sz="1800" dirty="0">
                <a:solidFill>
                  <a:srgbClr val="FF0000"/>
                </a:solidFill>
                <a:latin typeface="楷体" panose="02010609060101010101" pitchFamily="49" charset="-122"/>
                <a:ea typeface="楷体" panose="02010609060101010101" pitchFamily="49" charset="-122"/>
              </a:rPr>
              <a:t>米</a:t>
            </a:r>
            <a:r>
              <a:rPr lang="zh-CN" altLang="en-US" sz="1800" dirty="0">
                <a:solidFill>
                  <a:srgbClr val="000000"/>
                </a:solidFill>
                <a:latin typeface="楷体" panose="02010609060101010101" pitchFamily="49" charset="-122"/>
                <a:ea typeface="楷体" panose="02010609060101010101" pitchFamily="49" charset="-122"/>
              </a:rPr>
              <a:t>，高度方向精度</a:t>
            </a:r>
            <a:r>
              <a:rPr lang="zh-CN" altLang="en-US" sz="1800" dirty="0">
                <a:solidFill>
                  <a:srgbClr val="FF0000"/>
                </a:solidFill>
                <a:latin typeface="楷体" panose="02010609060101010101" pitchFamily="49" charset="-122"/>
                <a:ea typeface="楷体" panose="02010609060101010101" pitchFamily="49" charset="-122"/>
              </a:rPr>
              <a:t>优于</a:t>
            </a:r>
            <a:r>
              <a:rPr lang="en-US" altLang="zh-CN" sz="1800" dirty="0">
                <a:solidFill>
                  <a:srgbClr val="FF0000"/>
                </a:solidFill>
                <a:latin typeface="楷体" panose="02010609060101010101" pitchFamily="49" charset="-122"/>
                <a:ea typeface="楷体" panose="02010609060101010101" pitchFamily="49" charset="-122"/>
              </a:rPr>
              <a:t>1</a:t>
            </a:r>
            <a:r>
              <a:rPr lang="zh-CN" altLang="en-US" sz="1800" dirty="0">
                <a:solidFill>
                  <a:srgbClr val="FF0000"/>
                </a:solidFill>
                <a:latin typeface="楷体" panose="02010609060101010101" pitchFamily="49" charset="-122"/>
                <a:ea typeface="楷体" panose="02010609060101010101" pitchFamily="49" charset="-122"/>
              </a:rPr>
              <a:t>米</a:t>
            </a:r>
            <a:r>
              <a:rPr lang="zh-CN" altLang="en-US" sz="1800" dirty="0" smtClean="0">
                <a:solidFill>
                  <a:srgbClr val="000000"/>
                </a:solidFill>
                <a:latin typeface="楷体" panose="02010609060101010101" pitchFamily="49" charset="-122"/>
                <a:ea typeface="楷体" panose="02010609060101010101" pitchFamily="49" charset="-122"/>
              </a:rPr>
              <a:t>。</a:t>
            </a:r>
            <a:endParaRPr lang="en-US" altLang="zh-CN" sz="1800" dirty="0" smtClean="0">
              <a:solidFill>
                <a:srgbClr val="000000"/>
              </a:solidFill>
              <a:latin typeface="楷体" panose="02010609060101010101" pitchFamily="49" charset="-122"/>
              <a:ea typeface="楷体" panose="02010609060101010101" pitchFamily="49" charset="-122"/>
            </a:endParaRPr>
          </a:p>
          <a:p>
            <a:pPr algn="l">
              <a:lnSpc>
                <a:spcPct val="150000"/>
              </a:lnSpc>
              <a:buClrTx/>
              <a:buFont typeface="Wingdings" panose="05000000000000000000" pitchFamily="2" charset="2"/>
              <a:buChar char=""/>
            </a:pPr>
            <a:r>
              <a:rPr lang="zh-CN" altLang="en-US" sz="1800" b="1" dirty="0" smtClean="0">
                <a:solidFill>
                  <a:srgbClr val="3333CC"/>
                </a:solidFill>
                <a:latin typeface="楷体" panose="02010609060101010101" pitchFamily="49" charset="-122"/>
                <a:ea typeface="楷体" panose="02010609060101010101" pitchFamily="49" charset="-122"/>
              </a:rPr>
              <a:t>测距</a:t>
            </a:r>
            <a:r>
              <a:rPr lang="zh-CN" altLang="en-US" sz="1800" b="1" dirty="0">
                <a:solidFill>
                  <a:srgbClr val="3333CC"/>
                </a:solidFill>
                <a:latin typeface="楷体" panose="02010609060101010101" pitchFamily="49" charset="-122"/>
                <a:ea typeface="楷体" panose="02010609060101010101" pitchFamily="49" charset="-122"/>
              </a:rPr>
              <a:t>能力</a:t>
            </a:r>
            <a:r>
              <a:rPr lang="zh-CN" altLang="en-US" sz="1800" dirty="0">
                <a:solidFill>
                  <a:srgbClr val="000000"/>
                </a:solidFill>
                <a:latin typeface="楷体" panose="02010609060101010101" pitchFamily="49" charset="-122"/>
                <a:ea typeface="楷体" panose="02010609060101010101" pitchFamily="49" charset="-122"/>
              </a:rPr>
              <a:t>：优于</a:t>
            </a:r>
            <a:r>
              <a:rPr lang="en-US" altLang="zh-CN" sz="1800" dirty="0">
                <a:solidFill>
                  <a:srgbClr val="FF0000"/>
                </a:solidFill>
                <a:latin typeface="楷体" panose="02010609060101010101" pitchFamily="49" charset="-122"/>
                <a:ea typeface="楷体" panose="02010609060101010101" pitchFamily="49" charset="-122"/>
              </a:rPr>
              <a:t>0.05</a:t>
            </a:r>
            <a:r>
              <a:rPr lang="zh-CN" altLang="en-US" sz="1800" dirty="0">
                <a:solidFill>
                  <a:srgbClr val="FF0000"/>
                </a:solidFill>
                <a:latin typeface="楷体" panose="02010609060101010101" pitchFamily="49" charset="-122"/>
                <a:ea typeface="楷体" panose="02010609060101010101" pitchFamily="49" charset="-122"/>
              </a:rPr>
              <a:t>米</a:t>
            </a:r>
            <a:endParaRPr lang="en-US" altLang="zh-CN" sz="1800" dirty="0">
              <a:solidFill>
                <a:srgbClr val="FF0000"/>
              </a:solidFill>
              <a:latin typeface="楷体" panose="02010609060101010101" pitchFamily="49" charset="-122"/>
              <a:ea typeface="楷体" panose="02010609060101010101" pitchFamily="49" charset="-122"/>
            </a:endParaRPr>
          </a:p>
          <a:p>
            <a:pPr algn="l" eaLnBrk="1" hangingPunct="1">
              <a:lnSpc>
                <a:spcPct val="100000"/>
              </a:lnSpc>
              <a:spcBef>
                <a:spcPct val="0"/>
              </a:spcBef>
              <a:buClrTx/>
              <a:buSzTx/>
              <a:buFontTx/>
              <a:buNone/>
            </a:pPr>
            <a:endParaRPr lang="zh-CN" altLang="en-US" sz="1600" dirty="0">
              <a:solidFill>
                <a:srgbClr val="000000"/>
              </a:solidFill>
              <a:latin typeface="楷体" panose="02010609060101010101" pitchFamily="49" charset="-122"/>
              <a:ea typeface="楷体" panose="02010609060101010101" pitchFamily="49" charset="-122"/>
            </a:endParaRPr>
          </a:p>
        </p:txBody>
      </p:sp>
      <p:sp>
        <p:nvSpPr>
          <p:cNvPr id="240" name="矩形 147"/>
          <p:cNvSpPr/>
          <p:nvPr/>
        </p:nvSpPr>
        <p:spPr bwMode="auto">
          <a:xfrm>
            <a:off x="0" y="3888433"/>
            <a:ext cx="9144000" cy="1131589"/>
          </a:xfrm>
          <a:prstGeom prst="rect">
            <a:avLst/>
          </a:prstGeom>
          <a:noFill/>
          <a:ln w="28575" cap="rnd">
            <a:no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just">
              <a:lnSpc>
                <a:spcPts val="2400"/>
              </a:lnSpc>
              <a:defRPr/>
            </a:pPr>
            <a:r>
              <a:rPr lang="zh-CN" altLang="en-US" dirty="0">
                <a:solidFill>
                  <a:srgbClr val="000000"/>
                </a:solidFill>
                <a:latin typeface="楷体" panose="02010609060101010101" pitchFamily="49" charset="-122"/>
                <a:ea typeface="楷体" panose="02010609060101010101" pitchFamily="49" charset="-122"/>
              </a:rPr>
              <a:t>     “羲和”系统依托我国正在建设的北斗系统，利用地面的广域差分增强网络，来实现室外优于米级、分米级和厘米级的定位能力和位置服务能力，在室内利用现有的移动通信网络、广播网络等各类通信资源，实现定位导航信号的广域覆盖，提供优于</a:t>
            </a:r>
            <a:r>
              <a:rPr lang="en-US" altLang="zh-CN" dirty="0">
                <a:solidFill>
                  <a:srgbClr val="000000"/>
                </a:solidFill>
                <a:latin typeface="楷体" panose="02010609060101010101" pitchFamily="49" charset="-122"/>
                <a:ea typeface="楷体" panose="02010609060101010101" pitchFamily="49" charset="-122"/>
              </a:rPr>
              <a:t>3</a:t>
            </a:r>
            <a:r>
              <a:rPr lang="zh-CN" altLang="en-US" dirty="0">
                <a:solidFill>
                  <a:srgbClr val="000000"/>
                </a:solidFill>
                <a:latin typeface="楷体" panose="02010609060101010101" pitchFamily="49" charset="-122"/>
                <a:ea typeface="楷体" panose="02010609060101010101" pitchFamily="49" charset="-122"/>
              </a:rPr>
              <a:t>米级的定位与位置服务能力，其中地面基站采用</a:t>
            </a:r>
            <a:r>
              <a:rPr lang="en-US" altLang="zh-CN" dirty="0">
                <a:solidFill>
                  <a:srgbClr val="000000"/>
                </a:solidFill>
                <a:latin typeface="楷体" panose="02010609060101010101" pitchFamily="49" charset="-122"/>
                <a:ea typeface="楷体" panose="02010609060101010101" pitchFamily="49" charset="-122"/>
              </a:rPr>
              <a:t>TC-OFDM</a:t>
            </a:r>
            <a:r>
              <a:rPr lang="zh-CN" altLang="en-US" dirty="0">
                <a:solidFill>
                  <a:srgbClr val="000000"/>
                </a:solidFill>
                <a:latin typeface="楷体" panose="02010609060101010101" pitchFamily="49" charset="-122"/>
                <a:ea typeface="楷体" panose="02010609060101010101" pitchFamily="49" charset="-122"/>
              </a:rPr>
              <a:t>信号体制，可以获得厘米级的测距能力。</a:t>
            </a:r>
          </a:p>
        </p:txBody>
      </p:sp>
    </p:spTree>
    <p:custDataLst>
      <p:tags r:id="rId1"/>
    </p:custDataLst>
    <p:extLst>
      <p:ext uri="{BB962C8B-B14F-4D97-AF65-F5344CB8AC3E}">
        <p14:creationId xmlns:p14="http://schemas.microsoft.com/office/powerpoint/2010/main" val="1613315101"/>
      </p:ext>
    </p:extLst>
  </p:cSld>
  <p:clrMapOvr>
    <a:masterClrMapping/>
  </p:clrMapOvr>
  <mc:AlternateContent xmlns:mc="http://schemas.openxmlformats.org/markup-compatibility/2006" xmlns:p14="http://schemas.microsoft.com/office/powerpoint/2010/main">
    <mc:Choice Requires="p14">
      <p:transition p14:dur="0" advTm="16992"/>
    </mc:Choice>
    <mc:Fallback xmlns="">
      <p:transition advTm="16992"/>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1"/>
          <p:cNvSpPr>
            <a:spLocks noChangeArrowheads="1"/>
          </p:cNvSpPr>
          <p:nvPr/>
        </p:nvSpPr>
        <p:spPr bwMode="auto">
          <a:xfrm>
            <a:off x="1143000" y="607960"/>
            <a:ext cx="6858000"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gn="ctr" eaLnBrk="1" hangingPunct="1">
              <a:lnSpc>
                <a:spcPct val="100000"/>
              </a:lnSpc>
              <a:spcBef>
                <a:spcPct val="0"/>
              </a:spcBef>
              <a:buClrTx/>
              <a:buSzTx/>
              <a:buFontTx/>
              <a:buNone/>
            </a:pPr>
            <a:endParaRPr lang="zh-CN" altLang="en-US" sz="140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14" name="表格 13"/>
          <p:cNvGraphicFramePr>
            <a:graphicFrameLocks noGrp="1"/>
          </p:cNvGraphicFramePr>
          <p:nvPr>
            <p:extLst>
              <p:ext uri="{D42A27DB-BD31-4B8C-83A1-F6EECF244321}">
                <p14:modId xmlns:p14="http://schemas.microsoft.com/office/powerpoint/2010/main" val="3790176378"/>
              </p:ext>
            </p:extLst>
          </p:nvPr>
        </p:nvGraphicFramePr>
        <p:xfrm>
          <a:off x="539552" y="750307"/>
          <a:ext cx="8064895" cy="4125699"/>
        </p:xfrm>
        <a:graphic>
          <a:graphicData uri="http://schemas.openxmlformats.org/drawingml/2006/table">
            <a:tbl>
              <a:tblPr firstRow="1" firstCol="1" bandRow="1">
                <a:tableStyleId>{5940675A-B579-460E-94D1-54222C63F5DA}</a:tableStyleId>
              </a:tblPr>
              <a:tblGrid>
                <a:gridCol w="3860121">
                  <a:extLst>
                    <a:ext uri="{9D8B030D-6E8A-4147-A177-3AD203B41FA5}">
                      <a16:colId xmlns="" xmlns:a16="http://schemas.microsoft.com/office/drawing/2014/main" val="20000"/>
                    </a:ext>
                  </a:extLst>
                </a:gridCol>
                <a:gridCol w="1378615">
                  <a:extLst>
                    <a:ext uri="{9D8B030D-6E8A-4147-A177-3AD203B41FA5}">
                      <a16:colId xmlns="" xmlns:a16="http://schemas.microsoft.com/office/drawing/2014/main" val="20001"/>
                    </a:ext>
                  </a:extLst>
                </a:gridCol>
                <a:gridCol w="1275219">
                  <a:extLst>
                    <a:ext uri="{9D8B030D-6E8A-4147-A177-3AD203B41FA5}">
                      <a16:colId xmlns="" xmlns:a16="http://schemas.microsoft.com/office/drawing/2014/main" val="20002"/>
                    </a:ext>
                  </a:extLst>
                </a:gridCol>
                <a:gridCol w="1550940">
                  <a:extLst>
                    <a:ext uri="{9D8B030D-6E8A-4147-A177-3AD203B41FA5}">
                      <a16:colId xmlns="" xmlns:a16="http://schemas.microsoft.com/office/drawing/2014/main" val="20003"/>
                    </a:ext>
                  </a:extLst>
                </a:gridCol>
              </a:tblGrid>
              <a:tr h="2679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800" u="none" strike="noStrike" kern="1200" cap="none" normalizeH="0" baseline="0" dirty="0" smtClean="0">
                          <a:ln>
                            <a:noFill/>
                          </a:ln>
                          <a:solidFill>
                            <a:schemeClr val="tx1"/>
                          </a:solidFill>
                          <a:effectLst/>
                          <a:latin typeface="+mn-lt"/>
                          <a:ea typeface="+mn-ea"/>
                          <a:cs typeface="+mn-cs"/>
                        </a:rPr>
                        <a:t>定位技术</a:t>
                      </a: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800" u="none" strike="noStrike" kern="1200" cap="none" normalizeH="0" baseline="0" dirty="0" smtClean="0">
                          <a:ln>
                            <a:noFill/>
                          </a:ln>
                          <a:solidFill>
                            <a:schemeClr val="tx1"/>
                          </a:solidFill>
                          <a:effectLst/>
                          <a:latin typeface="+mn-lt"/>
                          <a:ea typeface="+mn-ea"/>
                          <a:cs typeface="+mn-cs"/>
                        </a:rPr>
                        <a:t>适用网络</a:t>
                      </a: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800" u="none" strike="noStrike" kern="1200" cap="none" normalizeH="0" baseline="0" dirty="0" smtClean="0">
                          <a:ln>
                            <a:noFill/>
                          </a:ln>
                          <a:solidFill>
                            <a:schemeClr val="tx1"/>
                          </a:solidFill>
                          <a:effectLst/>
                          <a:latin typeface="+mn-lt"/>
                          <a:ea typeface="+mn-ea"/>
                          <a:cs typeface="+mn-cs"/>
                        </a:rPr>
                        <a:t>定位精度</a:t>
                      </a: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u="none" strike="noStrike" kern="1200" cap="none" normalizeH="0" baseline="0" dirty="0" smtClean="0">
                          <a:ln>
                            <a:noFill/>
                          </a:ln>
                          <a:solidFill>
                            <a:schemeClr val="tx1"/>
                          </a:solidFill>
                          <a:effectLst/>
                          <a:latin typeface="+mn-lt"/>
                          <a:ea typeface="+mn-ea"/>
                          <a:cs typeface="+mn-cs"/>
                        </a:rPr>
                        <a:t>特点</a:t>
                      </a:r>
                      <a:endParaRPr kumimoji="0" lang="zh-CN" sz="18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extLst>
                  <a:ext uri="{0D108BD9-81ED-4DB2-BD59-A6C34878D82A}">
                    <a16:rowId xmlns="" xmlns:a16="http://schemas.microsoft.com/office/drawing/2014/main" val="10000"/>
                  </a:ext>
                </a:extLst>
              </a:tr>
              <a:tr h="8225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TC-OFDM</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u="none" strike="noStrike" kern="1200" cap="none" normalizeH="0" baseline="0" dirty="0" smtClean="0">
                          <a:ln>
                            <a:noFill/>
                          </a:ln>
                          <a:solidFill>
                            <a:schemeClr val="tx1"/>
                          </a:solidFill>
                          <a:effectLst/>
                          <a:latin typeface="+mn-lt"/>
                          <a:ea typeface="+mn-ea"/>
                          <a:cs typeface="+mn-cs"/>
                        </a:rPr>
                        <a:t>（</a:t>
                      </a:r>
                      <a:r>
                        <a:rPr kumimoji="0" lang="en-US" altLang="zh-CN" sz="1600" u="none" strike="noStrike" kern="1200" cap="none" normalizeH="0" baseline="0" dirty="0" smtClean="0">
                          <a:ln>
                            <a:noFill/>
                          </a:ln>
                          <a:solidFill>
                            <a:schemeClr val="tx1"/>
                          </a:solidFill>
                          <a:effectLst/>
                          <a:latin typeface="+mn-lt"/>
                          <a:ea typeface="+mn-ea"/>
                          <a:cs typeface="+mn-cs"/>
                        </a:rPr>
                        <a:t>Time &amp; Code Division-Orthogonal Frequency Division Multiplexing</a:t>
                      </a:r>
                      <a:r>
                        <a:rPr kumimoji="0" lang="zh-CN" altLang="en-US" sz="1600" u="none" strike="noStrike" kern="1200" cap="none" normalizeH="0" baseline="0" dirty="0" smtClean="0">
                          <a:ln>
                            <a:noFill/>
                          </a:ln>
                          <a:solidFill>
                            <a:schemeClr val="tx1"/>
                          </a:solidFill>
                          <a:effectLst/>
                          <a:latin typeface="+mn-lt"/>
                          <a:ea typeface="+mn-ea"/>
                          <a:cs typeface="+mn-cs"/>
                        </a:rPr>
                        <a:t>）</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u="none" strike="noStrike" kern="1200" cap="none" normalizeH="0" baseline="0" dirty="0" smtClean="0">
                          <a:ln>
                            <a:noFill/>
                          </a:ln>
                          <a:solidFill>
                            <a:schemeClr val="tx1"/>
                          </a:solidFill>
                          <a:effectLst/>
                          <a:latin typeface="+mn-lt"/>
                          <a:ea typeface="+mn-ea"/>
                          <a:cs typeface="+mn-cs"/>
                        </a:rPr>
                        <a:t>移动数据通信网</a:t>
                      </a: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1-3m</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u="none" strike="noStrike" kern="1200" cap="none" normalizeH="0" baseline="0" dirty="0" smtClean="0">
                          <a:ln>
                            <a:noFill/>
                          </a:ln>
                          <a:solidFill>
                            <a:schemeClr val="tx1"/>
                          </a:solidFill>
                          <a:effectLst/>
                          <a:latin typeface="+mn-lt"/>
                          <a:ea typeface="+mn-ea"/>
                          <a:cs typeface="+mn-cs"/>
                        </a:rPr>
                        <a:t>信号覆盖成本低，定位精度高。</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extLst>
                  <a:ext uri="{0D108BD9-81ED-4DB2-BD59-A6C34878D82A}">
                    <a16:rowId xmlns="" xmlns:a16="http://schemas.microsoft.com/office/drawing/2014/main" val="3412630717"/>
                  </a:ext>
                </a:extLst>
              </a:tr>
              <a:tr h="5359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CELL-ID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(Cell- Identity)</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u="none" strike="noStrike" kern="1200" cap="none" normalizeH="0" baseline="0" dirty="0" smtClean="0">
                          <a:ln>
                            <a:noFill/>
                          </a:ln>
                          <a:solidFill>
                            <a:schemeClr val="tx1"/>
                          </a:solidFill>
                          <a:effectLst/>
                          <a:latin typeface="+mn-lt"/>
                          <a:ea typeface="+mn-ea"/>
                          <a:cs typeface="+mn-cs"/>
                        </a:rPr>
                        <a:t>各移动通信</a:t>
                      </a:r>
                      <a:r>
                        <a:rPr kumimoji="0" lang="zh-CN" sz="1600" u="none" strike="noStrike" kern="1200" cap="none" normalizeH="0" baseline="0" dirty="0" smtClean="0">
                          <a:ln>
                            <a:noFill/>
                          </a:ln>
                          <a:solidFill>
                            <a:schemeClr val="tx1"/>
                          </a:solidFill>
                          <a:effectLst/>
                          <a:latin typeface="+mn-lt"/>
                          <a:ea typeface="+mn-ea"/>
                          <a:cs typeface="+mn-cs"/>
                        </a:rPr>
                        <a:t>网</a:t>
                      </a: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250m-20km</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u="none" strike="noStrike" kern="1200" cap="none" normalizeH="0" baseline="0" dirty="0" smtClean="0">
                          <a:ln>
                            <a:noFill/>
                          </a:ln>
                          <a:solidFill>
                            <a:schemeClr val="tx1"/>
                          </a:solidFill>
                          <a:effectLst/>
                          <a:latin typeface="+mn-lt"/>
                          <a:ea typeface="+mn-ea"/>
                          <a:cs typeface="+mn-cs"/>
                        </a:rPr>
                        <a:t>定位精度低</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extLst>
                  <a:ext uri="{0D108BD9-81ED-4DB2-BD59-A6C34878D82A}">
                    <a16:rowId xmlns="" xmlns:a16="http://schemas.microsoft.com/office/drawing/2014/main" val="10001"/>
                  </a:ext>
                </a:extLst>
              </a:tr>
              <a:tr h="5359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EFLT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(Enhanced Forward Link </a:t>
                      </a:r>
                      <a:r>
                        <a:rPr kumimoji="0" lang="en-US" altLang="zh-CN" sz="1600" u="none" strike="noStrike" kern="1200" cap="none" normalizeH="0" baseline="0" dirty="0" err="1" smtClean="0">
                          <a:ln>
                            <a:noFill/>
                          </a:ln>
                          <a:solidFill>
                            <a:schemeClr val="tx1"/>
                          </a:solidFill>
                          <a:effectLst/>
                          <a:latin typeface="+mn-lt"/>
                          <a:ea typeface="+mn-ea"/>
                          <a:cs typeface="+mn-cs"/>
                        </a:rPr>
                        <a:t>Trilateration</a:t>
                      </a:r>
                      <a:r>
                        <a:rPr kumimoji="0" lang="en-US" altLang="zh-CN" sz="1600" u="none" strike="noStrike" kern="1200" cap="none" normalizeH="0" baseline="0" dirty="0" smtClean="0">
                          <a:ln>
                            <a:noFill/>
                          </a:ln>
                          <a:solidFill>
                            <a:schemeClr val="tx1"/>
                          </a:solidFill>
                          <a:effectLst/>
                          <a:latin typeface="+mn-lt"/>
                          <a:ea typeface="+mn-ea"/>
                          <a:cs typeface="+mn-cs"/>
                        </a:rPr>
                        <a:t>)</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CDMA</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250-350m</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100" b="1" i="0" u="none" strike="noStrike" cap="none" normalizeH="0" baseline="0" dirty="0" smtClean="0">
                        <a:ln>
                          <a:noFill/>
                        </a:ln>
                        <a:solidFill>
                          <a:schemeClr val="accent2">
                            <a:lumMod val="75000"/>
                          </a:schemeClr>
                        </a:solidFill>
                        <a:effectLst/>
                        <a:latin typeface="Times New Roman" pitchFamily="18" charset="0"/>
                        <a:ea typeface="宋体" pitchFamily="2" charset="-122"/>
                        <a:cs typeface="Times New Roman" pitchFamily="18" charset="0"/>
                      </a:endParaRPr>
                    </a:p>
                  </a:txBody>
                  <a:tcPr marL="68580" marR="68580" marT="0" marB="0" anchor="ctr" horzOverflow="overflow"/>
                </a:tc>
                <a:extLst>
                  <a:ext uri="{0D108BD9-81ED-4DB2-BD59-A6C34878D82A}">
                    <a16:rowId xmlns="" xmlns:a16="http://schemas.microsoft.com/office/drawing/2014/main" val="10002"/>
                  </a:ext>
                </a:extLst>
              </a:tr>
              <a:tr h="5359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AFLT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(Advanced Forward Link </a:t>
                      </a:r>
                      <a:r>
                        <a:rPr kumimoji="0" lang="en-US" altLang="zh-CN" sz="1600" u="none" strike="noStrike" kern="1200" cap="none" normalizeH="0" baseline="0" dirty="0" err="1" smtClean="0">
                          <a:ln>
                            <a:noFill/>
                          </a:ln>
                          <a:solidFill>
                            <a:schemeClr val="tx1"/>
                          </a:solidFill>
                          <a:effectLst/>
                          <a:latin typeface="+mn-lt"/>
                          <a:ea typeface="+mn-ea"/>
                          <a:cs typeface="+mn-cs"/>
                        </a:rPr>
                        <a:t>Trilateration</a:t>
                      </a:r>
                      <a:r>
                        <a:rPr kumimoji="0" lang="en-US" altLang="zh-CN" sz="1600" u="none" strike="noStrike" kern="1200" cap="none" normalizeH="0" baseline="0" dirty="0" smtClean="0">
                          <a:ln>
                            <a:noFill/>
                          </a:ln>
                          <a:solidFill>
                            <a:schemeClr val="tx1"/>
                          </a:solidFill>
                          <a:effectLst/>
                          <a:latin typeface="+mn-lt"/>
                          <a:ea typeface="+mn-ea"/>
                          <a:cs typeface="+mn-cs"/>
                        </a:rPr>
                        <a:t>)</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CDMA</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50-200m</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100" b="1" i="0" u="none" strike="noStrike" cap="none" normalizeH="0" baseline="0" dirty="0" smtClean="0">
                        <a:ln>
                          <a:noFill/>
                        </a:ln>
                        <a:solidFill>
                          <a:schemeClr val="accent5">
                            <a:lumMod val="50000"/>
                          </a:schemeClr>
                        </a:solidFill>
                        <a:effectLst/>
                        <a:latin typeface="Times New Roman" pitchFamily="18" charset="0"/>
                        <a:ea typeface="宋体" pitchFamily="2" charset="-122"/>
                        <a:cs typeface="Times New Roman" pitchFamily="18" charset="0"/>
                      </a:endParaRPr>
                    </a:p>
                  </a:txBody>
                  <a:tcPr marL="68580" marR="68580" marT="0" marB="0" anchor="ctr" horzOverflow="overflow"/>
                </a:tc>
                <a:extLst>
                  <a:ext uri="{0D108BD9-81ED-4DB2-BD59-A6C34878D82A}">
                    <a16:rowId xmlns="" xmlns:a16="http://schemas.microsoft.com/office/drawing/2014/main" val="10003"/>
                  </a:ext>
                </a:extLst>
              </a:tr>
              <a:tr h="5359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E-OTD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(Enhanced Observed Time Difference)</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GSM</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50-200m</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100" b="1" i="0" u="none" strike="noStrike" cap="none" normalizeH="0" baseline="0" dirty="0" smtClean="0">
                        <a:ln>
                          <a:noFill/>
                        </a:ln>
                        <a:solidFill>
                          <a:schemeClr val="accent2">
                            <a:lumMod val="75000"/>
                          </a:schemeClr>
                        </a:solidFill>
                        <a:effectLst/>
                        <a:latin typeface="Times New Roman" pitchFamily="18" charset="0"/>
                        <a:ea typeface="宋体" pitchFamily="2" charset="-122"/>
                        <a:cs typeface="Times New Roman" pitchFamily="18" charset="0"/>
                      </a:endParaRPr>
                    </a:p>
                  </a:txBody>
                  <a:tcPr marL="68580" marR="68580" marT="0" marB="0" anchor="ctr" horzOverflow="overflow"/>
                </a:tc>
                <a:extLst>
                  <a:ext uri="{0D108BD9-81ED-4DB2-BD59-A6C34878D82A}">
                    <a16:rowId xmlns="" xmlns:a16="http://schemas.microsoft.com/office/drawing/2014/main" val="10004"/>
                  </a:ext>
                </a:extLst>
              </a:tr>
              <a:tr h="6168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TOA/TDOA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(Time of Arrival/Time Difference Of Arrival)</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u="none" strike="noStrike" kern="1200" cap="none" normalizeH="0" baseline="0" dirty="0" smtClean="0">
                          <a:ln>
                            <a:noFill/>
                          </a:ln>
                          <a:solidFill>
                            <a:schemeClr val="tx1"/>
                          </a:solidFill>
                          <a:effectLst/>
                          <a:latin typeface="+mn-lt"/>
                          <a:ea typeface="+mn-ea"/>
                          <a:cs typeface="+mn-cs"/>
                        </a:rPr>
                        <a:t>各移动通信网</a:t>
                      </a: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solidFill>
                            <a:schemeClr val="tx1"/>
                          </a:solidFill>
                          <a:effectLst/>
                          <a:latin typeface="+mn-lt"/>
                          <a:ea typeface="+mn-ea"/>
                          <a:cs typeface="+mn-cs"/>
                        </a:rPr>
                        <a:t>40-150m</a:t>
                      </a:r>
                      <a:endParaRPr kumimoji="0" lang="zh-CN" altLang="zh-CN" sz="1600" u="none" strike="noStrike" kern="1200" cap="none" normalizeH="0" baseline="0" dirty="0" smtClean="0">
                        <a:ln>
                          <a:noFill/>
                        </a:ln>
                        <a:solidFill>
                          <a:schemeClr val="tx1"/>
                        </a:solidFill>
                        <a:effectLst/>
                        <a:latin typeface="+mn-lt"/>
                        <a:ea typeface="+mn-ea"/>
                        <a:cs typeface="+mn-cs"/>
                      </a:endParaRPr>
                    </a:p>
                  </a:txBody>
                  <a:tcPr marL="51435" marR="51435" marT="0" marB="0" anchor="ctr" horzOverflow="overflow"/>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100" b="1" i="0" u="none" strike="noStrike" cap="none" normalizeH="0" baseline="0" dirty="0" smtClean="0">
                        <a:ln>
                          <a:noFill/>
                        </a:ln>
                        <a:solidFill>
                          <a:schemeClr val="accent5">
                            <a:lumMod val="50000"/>
                          </a:schemeClr>
                        </a:solidFill>
                        <a:effectLst/>
                        <a:latin typeface="Times New Roman" pitchFamily="18" charset="0"/>
                        <a:ea typeface="宋体" pitchFamily="2" charset="-122"/>
                        <a:cs typeface="Times New Roman" pitchFamily="18" charset="0"/>
                      </a:endParaRPr>
                    </a:p>
                  </a:txBody>
                  <a:tcPr marL="68580" marR="68580" marT="0" marB="0" anchor="ctr" horzOverflow="overflow"/>
                </a:tc>
                <a:extLst>
                  <a:ext uri="{0D108BD9-81ED-4DB2-BD59-A6C34878D82A}">
                    <a16:rowId xmlns="" xmlns:a16="http://schemas.microsoft.com/office/drawing/2014/main" val="10005"/>
                  </a:ext>
                </a:extLst>
              </a:tr>
              <a:tr h="2679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kern="1200" cap="none" normalizeH="0" baseline="0" dirty="0" smtClean="0">
                          <a:ln>
                            <a:noFill/>
                          </a:ln>
                          <a:effectLst/>
                        </a:rPr>
                        <a:t>AOA(Arrival Of Angle)</a:t>
                      </a:r>
                      <a:endParaRPr kumimoji="0" lang="zh-CN" altLang="zh-CN" sz="1600" b="1" u="none" strike="noStrike" kern="1200" cap="none" normalizeH="0" baseline="0" dirty="0" smtClean="0">
                        <a:ln>
                          <a:noFill/>
                        </a:ln>
                        <a:solidFill>
                          <a:srgbClr val="3333CC"/>
                        </a:solidFill>
                        <a:effectLst/>
                        <a:latin typeface="Times New Roman" pitchFamily="18" charset="0"/>
                        <a:ea typeface="微软雅黑" panose="020B0503020204020204" pitchFamily="34" charset="-122"/>
                        <a:cs typeface="Times New Roman" pitchFamily="18" charset="0"/>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u="none" strike="noStrike" cap="none" normalizeH="0" baseline="0" dirty="0" smtClean="0">
                          <a:ln>
                            <a:noFill/>
                          </a:ln>
                          <a:effectLst/>
                        </a:rPr>
                        <a:t>各移动通信网</a:t>
                      </a:r>
                      <a:endParaRPr kumimoji="0" lang="zh-CN" altLang="en-US" sz="1600" b="1" i="0" u="none" strike="noStrike" cap="none" normalizeH="0" baseline="0" dirty="0" smtClean="0">
                        <a:ln>
                          <a:noFill/>
                        </a:ln>
                        <a:solidFill>
                          <a:schemeClr val="accent2">
                            <a:lumMod val="75000"/>
                          </a:schemeClr>
                        </a:solidFill>
                        <a:effectLst/>
                        <a:latin typeface="Times New Roman" pitchFamily="18" charset="0"/>
                        <a:ea typeface="微软雅黑" panose="020B0503020204020204" pitchFamily="34" charset="-122"/>
                        <a:cs typeface="Times New Roman" pitchFamily="18" charset="0"/>
                      </a:endParaRPr>
                    </a:p>
                  </a:txBody>
                  <a:tcPr marL="51435" marR="51435"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u="none" strike="noStrike" cap="none" normalizeH="0" baseline="0" dirty="0" smtClean="0">
                          <a:ln>
                            <a:noFill/>
                          </a:ln>
                          <a:effectLst/>
                        </a:rPr>
                        <a:t>50-150m</a:t>
                      </a:r>
                      <a:endParaRPr kumimoji="0" lang="zh-CN" altLang="zh-CN" sz="1600" b="1" i="0" u="none" strike="noStrike" cap="none" normalizeH="0" baseline="0" dirty="0" smtClean="0">
                        <a:ln>
                          <a:noFill/>
                        </a:ln>
                        <a:solidFill>
                          <a:schemeClr val="accent2">
                            <a:lumMod val="75000"/>
                          </a:schemeClr>
                        </a:solidFill>
                        <a:effectLst/>
                        <a:latin typeface="Times New Roman" pitchFamily="18" charset="0"/>
                        <a:ea typeface="微软雅黑" panose="020B0503020204020204" pitchFamily="34" charset="-122"/>
                        <a:cs typeface="Times New Roman" pitchFamily="18" charset="0"/>
                      </a:endParaRPr>
                    </a:p>
                  </a:txBody>
                  <a:tcPr marL="51435" marR="51435" marT="0" marB="0" anchor="ctr" horzOverflow="overflow"/>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100" b="1" i="0" u="none" strike="noStrike" cap="none" normalizeH="0" baseline="0" dirty="0" smtClean="0">
                        <a:ln>
                          <a:noFill/>
                        </a:ln>
                        <a:solidFill>
                          <a:schemeClr val="accent2">
                            <a:lumMod val="75000"/>
                          </a:schemeClr>
                        </a:solidFill>
                        <a:effectLst/>
                        <a:latin typeface="Times New Roman" pitchFamily="18" charset="0"/>
                        <a:ea typeface="宋体" pitchFamily="2" charset="-122"/>
                        <a:cs typeface="Times New Roman" pitchFamily="18" charset="0"/>
                      </a:endParaRPr>
                    </a:p>
                  </a:txBody>
                  <a:tcPr marL="68580" marR="68580" marT="0" marB="0" anchor="ctr" horzOverflow="overflow"/>
                </a:tc>
                <a:extLst>
                  <a:ext uri="{0D108BD9-81ED-4DB2-BD59-A6C34878D82A}">
                    <a16:rowId xmlns="" xmlns:a16="http://schemas.microsoft.com/office/drawing/2014/main" val="10006"/>
                  </a:ext>
                </a:extLst>
              </a:tr>
            </a:tbl>
          </a:graphicData>
        </a:graphic>
      </p:graphicFrame>
      <p:sp>
        <p:nvSpPr>
          <p:cNvPr id="19" name="矩形 18"/>
          <p:cNvSpPr/>
          <p:nvPr/>
        </p:nvSpPr>
        <p:spPr>
          <a:xfrm>
            <a:off x="0" y="167090"/>
            <a:ext cx="9144000" cy="442365"/>
          </a:xfrm>
          <a:prstGeom prst="rect">
            <a:avLst/>
          </a:prstGeom>
        </p:spPr>
        <p:txBody>
          <a:bodyPr wrap="square" lIns="68580" tIns="34290" rIns="68580" bIns="34290">
            <a:spAutoFit/>
          </a:bodyPr>
          <a:lstStyle/>
          <a:p>
            <a:pPr algn="ctr" eaLnBrk="1" hangingPunct="1">
              <a:lnSpc>
                <a:spcPct val="110000"/>
              </a:lnSpc>
              <a:buFont typeface="Wingdings" pitchFamily="2" charset="2"/>
              <a:buNone/>
              <a:defRPr/>
            </a:pPr>
            <a:r>
              <a:rPr lang="en-US" altLang="zh-CN" sz="21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室内定位技术国际</a:t>
            </a: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对比</a:t>
            </a:r>
            <a:endParaRPr lang="zh-CN" altLang="en-US" sz="2400" b="1"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79782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格 21"/>
          <p:cNvGraphicFramePr>
            <a:graphicFrameLocks noGrp="1"/>
          </p:cNvGraphicFramePr>
          <p:nvPr>
            <p:extLst>
              <p:ext uri="{D42A27DB-BD31-4B8C-83A1-F6EECF244321}">
                <p14:modId xmlns:p14="http://schemas.microsoft.com/office/powerpoint/2010/main" val="1684809929"/>
              </p:ext>
            </p:extLst>
          </p:nvPr>
        </p:nvGraphicFramePr>
        <p:xfrm>
          <a:off x="-2" y="1465358"/>
          <a:ext cx="9144001" cy="3410648"/>
        </p:xfrm>
        <a:graphic>
          <a:graphicData uri="http://schemas.openxmlformats.org/drawingml/2006/table">
            <a:tbl>
              <a:tblPr firstRow="1" bandRow="1">
                <a:tableStyleId>{5940675A-B579-460E-94D1-54222C63F5DA}</a:tableStyleId>
              </a:tblPr>
              <a:tblGrid>
                <a:gridCol w="1836717">
                  <a:extLst>
                    <a:ext uri="{9D8B030D-6E8A-4147-A177-3AD203B41FA5}">
                      <a16:colId xmlns="" xmlns:a16="http://schemas.microsoft.com/office/drawing/2014/main" val="20000"/>
                    </a:ext>
                  </a:extLst>
                </a:gridCol>
                <a:gridCol w="1820825">
                  <a:extLst>
                    <a:ext uri="{9D8B030D-6E8A-4147-A177-3AD203B41FA5}">
                      <a16:colId xmlns="" xmlns:a16="http://schemas.microsoft.com/office/drawing/2014/main" val="20001"/>
                    </a:ext>
                  </a:extLst>
                </a:gridCol>
                <a:gridCol w="2209267">
                  <a:extLst>
                    <a:ext uri="{9D8B030D-6E8A-4147-A177-3AD203B41FA5}">
                      <a16:colId xmlns="" xmlns:a16="http://schemas.microsoft.com/office/drawing/2014/main" val="20002"/>
                    </a:ext>
                  </a:extLst>
                </a:gridCol>
                <a:gridCol w="1444521">
                  <a:extLst>
                    <a:ext uri="{9D8B030D-6E8A-4147-A177-3AD203B41FA5}">
                      <a16:colId xmlns="" xmlns:a16="http://schemas.microsoft.com/office/drawing/2014/main" val="20003"/>
                    </a:ext>
                  </a:extLst>
                </a:gridCol>
                <a:gridCol w="1832671">
                  <a:extLst>
                    <a:ext uri="{9D8B030D-6E8A-4147-A177-3AD203B41FA5}">
                      <a16:colId xmlns="" xmlns:a16="http://schemas.microsoft.com/office/drawing/2014/main" val="20004"/>
                    </a:ext>
                  </a:extLst>
                </a:gridCol>
              </a:tblGrid>
              <a:tr h="1103212">
                <a:tc>
                  <a:txBody>
                    <a:bodyPr/>
                    <a:lstStyle/>
                    <a:p>
                      <a:pPr marL="0" marR="0" lvl="0" indent="0" algn="ctr" defTabSz="914400" rtl="0" eaLnBrk="1" fontAlgn="base" latinLnBrk="0" hangingPunct="0">
                        <a:lnSpc>
                          <a:spcPct val="150000"/>
                        </a:lnSpc>
                        <a:spcBef>
                          <a:spcPct val="0"/>
                        </a:spcBef>
                        <a:spcAft>
                          <a:spcPct val="0"/>
                        </a:spcAft>
                        <a:buClrTx/>
                        <a:buSzTx/>
                        <a:buFontTx/>
                        <a:buNone/>
                        <a:tabLst/>
                      </a:pPr>
                      <a:r>
                        <a:rPr kumimoji="0" lang="en-US" altLang="zh-CN" sz="1700" u="none" strike="noStrike" cap="none" normalizeH="0" baseline="0" dirty="0" smtClean="0">
                          <a:ln>
                            <a:noFill/>
                          </a:ln>
                          <a:effectLst/>
                        </a:rPr>
                        <a:t>TC-OFDM</a:t>
                      </a:r>
                      <a:endParaRPr kumimoji="0" lang="zh-CN" sz="1700" b="0" i="0" u="none" strike="noStrike" cap="none" normalizeH="0" baseline="0" dirty="0" smtClean="0">
                        <a:ln>
                          <a:noFill/>
                        </a:ln>
                        <a:solidFill>
                          <a:schemeClr val="bg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horzOverflow="overflow"/>
                </a:tc>
                <a:tc>
                  <a:txBody>
                    <a:bodyPr/>
                    <a:lstStyle/>
                    <a:p>
                      <a:pPr algn="ctr" hangingPunct="0">
                        <a:lnSpc>
                          <a:spcPct val="150000"/>
                        </a:lnSpc>
                        <a:spcAft>
                          <a:spcPts val="0"/>
                        </a:spcAft>
                      </a:pPr>
                      <a:r>
                        <a:rPr kumimoji="0" lang="zh-CN" altLang="en-US" sz="1700" u="none" strike="noStrike" kern="1200" cap="none" normalizeH="0" baseline="0" dirty="0" smtClean="0">
                          <a:ln>
                            <a:noFill/>
                          </a:ln>
                          <a:effectLst/>
                        </a:rPr>
                        <a:t>美国</a:t>
                      </a:r>
                      <a:r>
                        <a:rPr kumimoji="0" lang="en-US" altLang="zh-CN" sz="1700" u="none" strike="noStrike" kern="1200" cap="none" normalizeH="0" baseline="0" dirty="0" err="1" smtClean="0">
                          <a:ln>
                            <a:noFill/>
                          </a:ln>
                          <a:effectLst/>
                        </a:rPr>
                        <a:t>WiFiSLAM</a:t>
                      </a:r>
                      <a:r>
                        <a:rPr kumimoji="0" lang="zh-CN" altLang="en-US" sz="1700" u="none" strike="noStrike" kern="1200" cap="none" normalizeH="0" baseline="0" dirty="0" smtClean="0">
                          <a:ln>
                            <a:noFill/>
                          </a:ln>
                          <a:effectLst/>
                        </a:rPr>
                        <a:t>公司的</a:t>
                      </a:r>
                      <a:r>
                        <a:rPr kumimoji="0" lang="en-US" altLang="en-US" sz="1700" u="none" strike="noStrike" kern="1200" cap="none" normalizeH="0" baseline="0" dirty="0" err="1" smtClean="0">
                          <a:ln>
                            <a:noFill/>
                          </a:ln>
                          <a:effectLst/>
                        </a:rPr>
                        <a:t>WiFi</a:t>
                      </a:r>
                      <a:r>
                        <a:rPr kumimoji="0" lang="zh-CN" altLang="en-US" sz="1700" u="none" strike="noStrike" kern="1200" cap="none" normalizeH="0" baseline="0" dirty="0" smtClean="0">
                          <a:ln>
                            <a:noFill/>
                          </a:ln>
                          <a:effectLst/>
                        </a:rPr>
                        <a:t>室内定位</a:t>
                      </a:r>
                      <a:endParaRPr kumimoji="0" lang="zh-CN" altLang="en-US" sz="1700" b="0" i="0" u="none" strike="noStrike" kern="1200" cap="none" normalizeH="0" baseline="0" dirty="0">
                        <a:ln>
                          <a:noFill/>
                        </a:ln>
                        <a:solidFill>
                          <a:schemeClr val="bg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horzOverflow="overflow"/>
                </a:tc>
                <a:tc>
                  <a:txBody>
                    <a:bodyPr/>
                    <a:lstStyle/>
                    <a:p>
                      <a:pPr marL="0" marR="0" indent="0" algn="ctr" defTabSz="914400" rtl="0" eaLnBrk="1" fontAlgn="auto" latinLnBrk="0" hangingPunct="0">
                        <a:lnSpc>
                          <a:spcPct val="150000"/>
                        </a:lnSpc>
                        <a:spcBef>
                          <a:spcPts val="0"/>
                        </a:spcBef>
                        <a:spcAft>
                          <a:spcPts val="0"/>
                        </a:spcAft>
                        <a:buClrTx/>
                        <a:buSzTx/>
                        <a:buFontTx/>
                        <a:buNone/>
                        <a:tabLst/>
                        <a:defRPr/>
                      </a:pPr>
                      <a:r>
                        <a:rPr kumimoji="0" lang="zh-CN" altLang="en-US" sz="1700" u="none" strike="noStrike" kern="1200" cap="none" normalizeH="0" baseline="0" dirty="0" smtClean="0">
                          <a:ln>
                            <a:noFill/>
                          </a:ln>
                          <a:effectLst/>
                        </a:rPr>
                        <a:t>日本将推出的室内</a:t>
                      </a:r>
                      <a:r>
                        <a:rPr kumimoji="0" lang="en-US" altLang="zh-CN" sz="1700" u="none" strike="noStrike" kern="1200" cap="none" normalizeH="0" baseline="0" dirty="0" smtClean="0">
                          <a:ln>
                            <a:noFill/>
                          </a:ln>
                          <a:effectLst/>
                        </a:rPr>
                        <a:t>GPS</a:t>
                      </a:r>
                      <a:r>
                        <a:rPr kumimoji="0" lang="zh-CN" altLang="en-US" sz="1700" u="none" strike="noStrike" kern="1200" cap="none" normalizeH="0" baseline="0" dirty="0" smtClean="0">
                          <a:ln>
                            <a:noFill/>
                          </a:ln>
                          <a:effectLst/>
                        </a:rPr>
                        <a:t>定位</a:t>
                      </a:r>
                      <a:r>
                        <a:rPr kumimoji="0" lang="en-US" altLang="zh-CN" sz="1700" u="none" strike="noStrike" kern="1200" cap="none" normalizeH="0" baseline="0" dirty="0" smtClean="0">
                          <a:ln>
                            <a:noFill/>
                          </a:ln>
                          <a:effectLst/>
                        </a:rPr>
                        <a:t>-IMES</a:t>
                      </a:r>
                    </a:p>
                    <a:p>
                      <a:pPr marL="0" marR="0" indent="0" algn="ctr" defTabSz="914400" rtl="0" eaLnBrk="1" fontAlgn="auto" latinLnBrk="0" hangingPunct="0">
                        <a:lnSpc>
                          <a:spcPct val="150000"/>
                        </a:lnSpc>
                        <a:spcBef>
                          <a:spcPts val="0"/>
                        </a:spcBef>
                        <a:spcAft>
                          <a:spcPts val="0"/>
                        </a:spcAft>
                        <a:buClrTx/>
                        <a:buSzTx/>
                        <a:buFontTx/>
                        <a:buNone/>
                        <a:tabLst/>
                        <a:defRPr/>
                      </a:pPr>
                      <a:r>
                        <a:rPr kumimoji="0" lang="zh-CN" altLang="en-US" sz="1700" u="none" strike="noStrike" kern="1200" cap="none" normalizeH="0" baseline="0" dirty="0" smtClean="0">
                          <a:ln>
                            <a:noFill/>
                          </a:ln>
                          <a:effectLst/>
                        </a:rPr>
                        <a:t>系统</a:t>
                      </a:r>
                      <a:endParaRPr kumimoji="0" lang="zh-CN" altLang="en-US" sz="1700" b="0" i="0" u="none" strike="noStrike" kern="1200" cap="none" normalizeH="0" baseline="0" dirty="0" smtClean="0">
                        <a:ln>
                          <a:noFill/>
                        </a:ln>
                        <a:solidFill>
                          <a:schemeClr val="bg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a:tc>
                <a:tc>
                  <a:txBody>
                    <a:bodyPr/>
                    <a:lstStyle/>
                    <a:p>
                      <a:pPr marL="0" marR="0" lvl="0" indent="0" algn="ctr" defTabSz="914400" rtl="0" eaLnBrk="1" fontAlgn="base" latinLnBrk="0" hangingPunct="0">
                        <a:lnSpc>
                          <a:spcPct val="150000"/>
                        </a:lnSpc>
                        <a:spcBef>
                          <a:spcPct val="0"/>
                        </a:spcBef>
                        <a:spcAft>
                          <a:spcPct val="0"/>
                        </a:spcAft>
                        <a:buClrTx/>
                        <a:buSzTx/>
                        <a:buFontTx/>
                        <a:buNone/>
                        <a:tabLst/>
                      </a:pPr>
                      <a:r>
                        <a:rPr kumimoji="0" lang="zh-CN" altLang="en-US" sz="1700" u="none" strike="noStrike" kern="1200" cap="none" normalizeH="0" baseline="0" dirty="0" smtClean="0">
                          <a:ln>
                            <a:noFill/>
                          </a:ln>
                          <a:effectLst/>
                        </a:rPr>
                        <a:t>澳大利亚</a:t>
                      </a:r>
                      <a:r>
                        <a:rPr kumimoji="0" lang="en-US" altLang="en-US" sz="1700" u="none" strike="noStrike" kern="1200" cap="none" normalizeH="0" baseline="0" dirty="0" err="1" smtClean="0">
                          <a:ln>
                            <a:noFill/>
                          </a:ln>
                          <a:effectLst/>
                        </a:rPr>
                        <a:t>LocataLite</a:t>
                      </a:r>
                      <a:endParaRPr kumimoji="0" lang="en-US" altLang="en-US" sz="1700" u="none" strike="noStrike" kern="1200" cap="none" normalizeH="0" baseline="0" dirty="0" smtClean="0">
                        <a:ln>
                          <a:noFill/>
                        </a:ln>
                        <a:effectLst/>
                      </a:endParaRPr>
                    </a:p>
                    <a:p>
                      <a:pPr marL="0" marR="0" lvl="0" indent="0" algn="ctr" defTabSz="914400" rtl="0" eaLnBrk="1" fontAlgn="base" latinLnBrk="0" hangingPunct="0">
                        <a:lnSpc>
                          <a:spcPct val="150000"/>
                        </a:lnSpc>
                        <a:spcBef>
                          <a:spcPct val="0"/>
                        </a:spcBef>
                        <a:spcAft>
                          <a:spcPct val="0"/>
                        </a:spcAft>
                        <a:buClrTx/>
                        <a:buSzTx/>
                        <a:buFontTx/>
                        <a:buNone/>
                        <a:tabLst/>
                      </a:pPr>
                      <a:r>
                        <a:rPr kumimoji="0" lang="zh-CN" altLang="en-US" sz="1700" u="none" strike="noStrike" kern="1200" cap="none" normalizeH="0" baseline="0" dirty="0" smtClean="0">
                          <a:ln>
                            <a:noFill/>
                          </a:ln>
                          <a:effectLst/>
                        </a:rPr>
                        <a:t>室内定位系统</a:t>
                      </a:r>
                      <a:endParaRPr kumimoji="0" lang="zh-CN" altLang="en-US" sz="1700" b="0" i="0" u="none" strike="noStrike" kern="1200" cap="none" normalizeH="0" baseline="0" dirty="0" smtClean="0">
                        <a:ln>
                          <a:noFill/>
                        </a:ln>
                        <a:solidFill>
                          <a:schemeClr val="bg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horzOverflow="overflow"/>
                </a:tc>
                <a:tc>
                  <a:txBody>
                    <a:bodyPr/>
                    <a:lstStyle/>
                    <a:p>
                      <a:pPr marL="0" marR="0" lvl="0" indent="0" algn="ctr" defTabSz="914400" rtl="0" eaLnBrk="1" fontAlgn="base" latinLnBrk="0" hangingPunct="0">
                        <a:lnSpc>
                          <a:spcPct val="150000"/>
                        </a:lnSpc>
                        <a:spcBef>
                          <a:spcPct val="0"/>
                        </a:spcBef>
                        <a:spcAft>
                          <a:spcPct val="0"/>
                        </a:spcAft>
                        <a:buClrTx/>
                        <a:buSzTx/>
                        <a:buFontTx/>
                        <a:buNone/>
                        <a:tabLst/>
                      </a:pPr>
                      <a:r>
                        <a:rPr kumimoji="0" lang="en-US" altLang="zh-CN" sz="1700" u="none" strike="noStrike" kern="1200" cap="none" normalizeH="0" baseline="0" dirty="0" smtClean="0">
                          <a:ln>
                            <a:noFill/>
                          </a:ln>
                          <a:effectLst/>
                        </a:rPr>
                        <a:t>QUALCOMM</a:t>
                      </a:r>
                      <a:r>
                        <a:rPr kumimoji="0" lang="zh-CN" sz="1700" u="none" strike="noStrike" kern="1200" cap="none" normalizeH="0" baseline="0" dirty="0" smtClean="0">
                          <a:ln>
                            <a:noFill/>
                          </a:ln>
                          <a:effectLst/>
                        </a:rPr>
                        <a:t>公司的</a:t>
                      </a:r>
                      <a:r>
                        <a:rPr kumimoji="0" lang="en-US" altLang="zh-CN" sz="1700" u="none" strike="noStrike" kern="1200" cap="none" normalizeH="0" baseline="0" dirty="0" smtClean="0">
                          <a:ln>
                            <a:noFill/>
                          </a:ln>
                          <a:effectLst/>
                        </a:rPr>
                        <a:t>GPSONE</a:t>
                      </a:r>
                      <a:r>
                        <a:rPr kumimoji="0" lang="zh-CN" sz="1700" u="none" strike="noStrike" kern="1200" cap="none" normalizeH="0" baseline="0" dirty="0" smtClean="0">
                          <a:ln>
                            <a:noFill/>
                          </a:ln>
                          <a:effectLst/>
                        </a:rPr>
                        <a:t>技术</a:t>
                      </a:r>
                      <a:endParaRPr kumimoji="0" lang="zh-CN" sz="1700" b="0" i="0" u="none" strike="noStrike" kern="1200" cap="none" normalizeH="0" baseline="0" dirty="0" smtClean="0">
                        <a:ln>
                          <a:noFill/>
                        </a:ln>
                        <a:solidFill>
                          <a:schemeClr val="bg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horzOverflow="overflow"/>
                </a:tc>
                <a:extLst>
                  <a:ext uri="{0D108BD9-81ED-4DB2-BD59-A6C34878D82A}">
                    <a16:rowId xmlns="" xmlns:a16="http://schemas.microsoft.com/office/drawing/2014/main" val="10000"/>
                  </a:ext>
                </a:extLst>
              </a:tr>
              <a:tr h="2244788">
                <a:tc>
                  <a:txBody>
                    <a:bodyPr/>
                    <a:lstStyle/>
                    <a:p>
                      <a:pPr marL="0" marR="0" lvl="0" indent="0" algn="ctr" defTabSz="914400" rtl="0" eaLnBrk="1" fontAlgn="base" latinLnBrk="0" hangingPunct="0">
                        <a:lnSpc>
                          <a:spcPct val="150000"/>
                        </a:lnSpc>
                        <a:spcBef>
                          <a:spcPct val="0"/>
                        </a:spcBef>
                        <a:spcAft>
                          <a:spcPct val="0"/>
                        </a:spcAft>
                        <a:buClrTx/>
                        <a:buSzTx/>
                        <a:buFontTx/>
                        <a:buNone/>
                        <a:tabLst/>
                      </a:pPr>
                      <a:r>
                        <a:rPr kumimoji="0" lang="zh-CN" altLang="en-US" sz="1700" u="none" strike="noStrike" cap="none" normalizeH="0" baseline="0" dirty="0" smtClean="0">
                          <a:ln>
                            <a:noFill/>
                          </a:ln>
                          <a:effectLst/>
                        </a:rPr>
                        <a:t>利用移动广播基站信号进行室内定位，</a:t>
                      </a:r>
                      <a:r>
                        <a:rPr kumimoji="0" lang="zh-CN" sz="1700" u="none" strike="noStrike" cap="none" normalizeH="0" baseline="0" dirty="0" smtClean="0">
                          <a:ln>
                            <a:noFill/>
                          </a:ln>
                          <a:effectLst/>
                        </a:rPr>
                        <a:t>可达到</a:t>
                      </a:r>
                      <a:r>
                        <a:rPr kumimoji="0" lang="en-US" altLang="zh-CN" sz="1700" u="none" strike="noStrike" cap="none" normalizeH="0" baseline="0" dirty="0" smtClean="0">
                          <a:ln>
                            <a:noFill/>
                          </a:ln>
                          <a:effectLst/>
                        </a:rPr>
                        <a:t>1-3</a:t>
                      </a:r>
                      <a:r>
                        <a:rPr kumimoji="0" lang="zh-CN" altLang="en-US" sz="1700" u="none" strike="noStrike" kern="1200" cap="none" normalizeH="0" baseline="0" dirty="0" smtClean="0">
                          <a:ln>
                            <a:noFill/>
                          </a:ln>
                          <a:effectLst/>
                        </a:rPr>
                        <a:t>米</a:t>
                      </a:r>
                      <a:r>
                        <a:rPr kumimoji="0" lang="zh-CN" sz="1700" u="none" strike="noStrike" cap="none" normalizeH="0" baseline="0" dirty="0" smtClean="0">
                          <a:ln>
                            <a:noFill/>
                          </a:ln>
                          <a:effectLst/>
                        </a:rPr>
                        <a:t>的定位精度</a:t>
                      </a:r>
                      <a:r>
                        <a:rPr kumimoji="0" lang="zh-CN" altLang="en-US" sz="1700" u="none" strike="noStrike" cap="none" normalizeH="0" baseline="0" dirty="0" smtClean="0">
                          <a:ln>
                            <a:noFill/>
                          </a:ln>
                          <a:effectLst/>
                        </a:rPr>
                        <a:t>，测距</a:t>
                      </a:r>
                      <a:r>
                        <a:rPr kumimoji="0" lang="en-US" altLang="zh-CN" sz="1700" u="none" strike="noStrike" cap="none" normalizeH="0" baseline="0" dirty="0" smtClean="0">
                          <a:ln>
                            <a:noFill/>
                          </a:ln>
                          <a:effectLst/>
                        </a:rPr>
                        <a:t>0.05</a:t>
                      </a:r>
                      <a:r>
                        <a:rPr kumimoji="0" lang="zh-CN" altLang="en-US" sz="1700" u="none" strike="noStrike" cap="none" normalizeH="0" baseline="0" dirty="0" smtClean="0">
                          <a:ln>
                            <a:noFill/>
                          </a:ln>
                          <a:effectLst/>
                        </a:rPr>
                        <a:t>米</a:t>
                      </a:r>
                      <a:r>
                        <a:rPr kumimoji="0" lang="en-US" altLang="zh-CN" sz="1700" u="none" strike="noStrike" cap="none" normalizeH="0" baseline="0" dirty="0" smtClean="0">
                          <a:ln>
                            <a:noFill/>
                          </a:ln>
                          <a:effectLst/>
                        </a:rPr>
                        <a:t>,</a:t>
                      </a:r>
                      <a:r>
                        <a:rPr kumimoji="0" lang="zh-CN" altLang="en-US" sz="1700" u="none" strike="noStrike" cap="none" normalizeH="0" baseline="0" dirty="0" smtClean="0">
                          <a:ln>
                            <a:noFill/>
                          </a:ln>
                          <a:effectLst/>
                        </a:rPr>
                        <a:t>易于</a:t>
                      </a:r>
                      <a:r>
                        <a:rPr kumimoji="0" lang="zh-CN" altLang="en-US" sz="1700" u="none" strike="noStrike" kern="1200" cap="none" normalizeH="0" baseline="0" dirty="0" smtClean="0">
                          <a:ln>
                            <a:noFill/>
                          </a:ln>
                          <a:effectLst/>
                        </a:rPr>
                        <a:t>推广</a:t>
                      </a:r>
                      <a:r>
                        <a:rPr kumimoji="0" lang="zh-CN" altLang="en-US" sz="1700" u="none" strike="noStrike" cap="none" normalizeH="0" baseline="0" dirty="0" smtClean="0">
                          <a:ln>
                            <a:noFill/>
                          </a:ln>
                          <a:effectLst/>
                        </a:rPr>
                        <a:t>。</a:t>
                      </a:r>
                      <a:endParaRPr kumimoji="0" lang="zh-CN" sz="1700" b="0" i="0" u="none" strike="noStrike" cap="none" normalizeH="0" baseline="0" dirty="0" smtClean="0">
                        <a:ln>
                          <a:noFill/>
                        </a:ln>
                        <a:solidFill>
                          <a:schemeClr val="accent5">
                            <a:lumMod val="50000"/>
                          </a:schemeClr>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horzOverflow="overflow"/>
                </a:tc>
                <a:tc>
                  <a:txBody>
                    <a:bodyPr/>
                    <a:lstStyle/>
                    <a:p>
                      <a:pPr algn="ctr" hangingPunct="0">
                        <a:lnSpc>
                          <a:spcPct val="150000"/>
                        </a:lnSpc>
                        <a:spcAft>
                          <a:spcPts val="0"/>
                        </a:spcAft>
                      </a:pPr>
                      <a:r>
                        <a:rPr kumimoji="0" lang="en-US" altLang="zh-CN" sz="1700" u="none" strike="noStrike" kern="1200" cap="none" normalizeH="0" baseline="0" dirty="0" smtClean="0">
                          <a:ln>
                            <a:noFill/>
                          </a:ln>
                          <a:effectLst/>
                        </a:rPr>
                        <a:t>Wi-Fi</a:t>
                      </a:r>
                      <a:r>
                        <a:rPr kumimoji="0" lang="zh-CN" altLang="en-US" sz="1700" u="none" strike="noStrike" kern="1200" cap="none" normalizeH="0" baseline="0" dirty="0" smtClean="0">
                          <a:ln>
                            <a:noFill/>
                          </a:ln>
                          <a:effectLst/>
                        </a:rPr>
                        <a:t>网络的“指纹”和手机传感器定位，精度</a:t>
                      </a:r>
                      <a:r>
                        <a:rPr kumimoji="0" lang="en-US" altLang="zh-CN" sz="1700" u="none" strike="noStrike" kern="1200" cap="none" normalizeH="0" baseline="0" dirty="0" smtClean="0">
                          <a:ln>
                            <a:noFill/>
                          </a:ln>
                          <a:effectLst/>
                        </a:rPr>
                        <a:t>2.5</a:t>
                      </a:r>
                      <a:r>
                        <a:rPr kumimoji="0" lang="zh-CN" altLang="en-US" sz="1700" u="none" strike="noStrike" kern="1200" cap="none" normalizeH="0" baseline="0" dirty="0" smtClean="0">
                          <a:ln>
                            <a:noFill/>
                          </a:ln>
                          <a:effectLst/>
                        </a:rPr>
                        <a:t>米。</a:t>
                      </a:r>
                      <a:endParaRPr kumimoji="0" lang="en-US" altLang="zh-CN" sz="1700" b="0" u="none" strike="noStrike" kern="1200" cap="none" normalizeH="0" baseline="0" dirty="0" smtClean="0">
                        <a:ln>
                          <a:noFill/>
                        </a:ln>
                        <a:solidFill>
                          <a:schemeClr val="accent5">
                            <a:lumMod val="50000"/>
                          </a:schemeClr>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horzOverflow="overflow"/>
                </a:tc>
                <a:tc>
                  <a:txBody>
                    <a:bodyPr/>
                    <a:lstStyle/>
                    <a:p>
                      <a:pPr algn="ctr" hangingPunct="0">
                        <a:lnSpc>
                          <a:spcPct val="150000"/>
                        </a:lnSpc>
                        <a:spcAft>
                          <a:spcPts val="0"/>
                        </a:spcAft>
                      </a:pPr>
                      <a:r>
                        <a:rPr kumimoji="0" lang="zh-CN" altLang="en-US" sz="1700" u="none" strike="noStrike" kern="1200" cap="none" normalizeH="0" baseline="0" dirty="0" smtClean="0">
                          <a:ln>
                            <a:noFill/>
                          </a:ln>
                          <a:effectLst/>
                        </a:rPr>
                        <a:t>一个</a:t>
                      </a:r>
                      <a:r>
                        <a:rPr kumimoji="0" lang="en-US" altLang="zh-CN" sz="1700" u="none" strike="noStrike" kern="1200" cap="none" normalizeH="0" baseline="0" dirty="0" smtClean="0">
                          <a:ln>
                            <a:noFill/>
                          </a:ln>
                          <a:effectLst/>
                        </a:rPr>
                        <a:t>IMES</a:t>
                      </a:r>
                      <a:r>
                        <a:rPr kumimoji="0" lang="zh-CN" altLang="en-US" sz="1700" u="none" strike="noStrike" kern="1200" cap="none" normalizeH="0" baseline="0" dirty="0" smtClean="0">
                          <a:ln>
                            <a:noFill/>
                          </a:ln>
                          <a:effectLst/>
                        </a:rPr>
                        <a:t>发射机将会发出与</a:t>
                      </a:r>
                      <a:r>
                        <a:rPr kumimoji="0" lang="en-US" altLang="zh-CN" sz="1700" u="none" strike="noStrike" kern="1200" cap="none" normalizeH="0" baseline="0" dirty="0" smtClean="0">
                          <a:ln>
                            <a:noFill/>
                          </a:ln>
                          <a:effectLst/>
                        </a:rPr>
                        <a:t>GPS</a:t>
                      </a:r>
                      <a:r>
                        <a:rPr kumimoji="0" lang="zh-CN" altLang="en-US" sz="1700" u="none" strike="noStrike" kern="1200" cap="none" normalizeH="0" baseline="0" dirty="0" smtClean="0">
                          <a:ln>
                            <a:noFill/>
                          </a:ln>
                          <a:effectLst/>
                        </a:rPr>
                        <a:t>、</a:t>
                      </a:r>
                      <a:r>
                        <a:rPr kumimoji="0" lang="en-US" altLang="zh-CN" sz="1700" u="none" strike="noStrike" kern="1200" cap="none" normalizeH="0" baseline="0" dirty="0" smtClean="0">
                          <a:ln>
                            <a:noFill/>
                          </a:ln>
                          <a:effectLst/>
                        </a:rPr>
                        <a:t>QZSS(</a:t>
                      </a:r>
                      <a:r>
                        <a:rPr kumimoji="0" lang="zh-CN" altLang="en-US" sz="1700" u="none" strike="noStrike" kern="1200" cap="none" normalizeH="0" baseline="0" dirty="0" smtClean="0">
                          <a:ln>
                            <a:noFill/>
                          </a:ln>
                          <a:effectLst/>
                        </a:rPr>
                        <a:t>日本定位卫星系统</a:t>
                      </a:r>
                      <a:r>
                        <a:rPr kumimoji="0" lang="en-US" altLang="zh-CN" sz="1700" u="none" strike="noStrike" kern="1200" cap="none" normalizeH="0" baseline="0" dirty="0" smtClean="0">
                          <a:ln>
                            <a:noFill/>
                          </a:ln>
                          <a:effectLst/>
                        </a:rPr>
                        <a:t>)</a:t>
                      </a:r>
                      <a:r>
                        <a:rPr kumimoji="0" lang="zh-CN" altLang="en-US" sz="1700" u="none" strike="noStrike" kern="1200" cap="none" normalizeH="0" baseline="0" dirty="0" smtClean="0">
                          <a:ln>
                            <a:noFill/>
                          </a:ln>
                          <a:effectLst/>
                        </a:rPr>
                        <a:t>类似的信号，室内定位精度大于</a:t>
                      </a:r>
                      <a:r>
                        <a:rPr kumimoji="0" lang="en-US" altLang="zh-CN" sz="1700" u="none" strike="noStrike" kern="1200" cap="none" normalizeH="0" baseline="0" dirty="0" smtClean="0">
                          <a:ln>
                            <a:noFill/>
                          </a:ln>
                          <a:effectLst/>
                        </a:rPr>
                        <a:t>10</a:t>
                      </a:r>
                      <a:r>
                        <a:rPr kumimoji="0" lang="zh-CN" altLang="en-US" sz="1700" u="none" strike="noStrike" kern="1200" cap="none" normalizeH="0" baseline="0" dirty="0" smtClean="0">
                          <a:ln>
                            <a:noFill/>
                          </a:ln>
                          <a:effectLst/>
                        </a:rPr>
                        <a:t>米。</a:t>
                      </a:r>
                      <a:endParaRPr kumimoji="0" lang="en-US" altLang="zh-CN" sz="1700" b="0" u="none" strike="noStrike" kern="1200" cap="none" normalizeH="0" baseline="0" dirty="0" smtClean="0">
                        <a:ln>
                          <a:noFill/>
                        </a:ln>
                        <a:solidFill>
                          <a:schemeClr val="accent5">
                            <a:lumMod val="50000"/>
                          </a:schemeClr>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a:tc>
                <a:tc>
                  <a:txBody>
                    <a:bodyPr/>
                    <a:lstStyle/>
                    <a:p>
                      <a:pPr marL="0" marR="0" lvl="0" indent="0" algn="ctr" defTabSz="914400" rtl="0" eaLnBrk="1" fontAlgn="base" latinLnBrk="0" hangingPunct="0">
                        <a:lnSpc>
                          <a:spcPct val="150000"/>
                        </a:lnSpc>
                        <a:spcBef>
                          <a:spcPct val="0"/>
                        </a:spcBef>
                        <a:spcAft>
                          <a:spcPct val="0"/>
                        </a:spcAft>
                        <a:buClrTx/>
                        <a:buSzTx/>
                        <a:buFontTx/>
                        <a:buNone/>
                        <a:tabLst/>
                      </a:pPr>
                      <a:r>
                        <a:rPr kumimoji="0" lang="zh-CN" altLang="en-US" sz="1700" u="none" strike="noStrike" kern="1200" cap="none" normalizeH="0" baseline="0" dirty="0" smtClean="0">
                          <a:ln>
                            <a:noFill/>
                          </a:ln>
                          <a:effectLst/>
                        </a:rPr>
                        <a:t>伪卫星系统，硬件成本高，不易推广。</a:t>
                      </a:r>
                      <a:endParaRPr kumimoji="0" lang="en-US" altLang="zh-CN" sz="1700" b="0" u="none" strike="noStrike" kern="1200" cap="none" normalizeH="0" baseline="0" dirty="0" smtClean="0">
                        <a:ln>
                          <a:noFill/>
                        </a:ln>
                        <a:solidFill>
                          <a:schemeClr val="accent5">
                            <a:lumMod val="50000"/>
                          </a:schemeClr>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horzOverflow="overflow"/>
                </a:tc>
                <a:tc>
                  <a:txBody>
                    <a:bodyPr/>
                    <a:lstStyle/>
                    <a:p>
                      <a:pPr marL="0" marR="0" lvl="0" indent="0" algn="ctr" defTabSz="914400" rtl="0" eaLnBrk="1" fontAlgn="base" latinLnBrk="0" hangingPunct="0">
                        <a:lnSpc>
                          <a:spcPct val="150000"/>
                        </a:lnSpc>
                        <a:spcBef>
                          <a:spcPct val="0"/>
                        </a:spcBef>
                        <a:spcAft>
                          <a:spcPct val="0"/>
                        </a:spcAft>
                        <a:buClrTx/>
                        <a:buSzTx/>
                        <a:buFontTx/>
                        <a:buNone/>
                        <a:tabLst/>
                      </a:pPr>
                      <a:r>
                        <a:rPr kumimoji="0" lang="zh-CN" sz="1700" u="none" strike="noStrike" kern="1200" cap="none" normalizeH="0" baseline="0" dirty="0" smtClean="0">
                          <a:ln>
                            <a:noFill/>
                          </a:ln>
                          <a:effectLst/>
                        </a:rPr>
                        <a:t>基于</a:t>
                      </a:r>
                      <a:r>
                        <a:rPr kumimoji="0" lang="en-US" altLang="zh-CN" sz="1700" u="none" strike="noStrike" kern="1200" cap="none" normalizeH="0" baseline="0" dirty="0" smtClean="0">
                          <a:ln>
                            <a:noFill/>
                          </a:ln>
                          <a:effectLst/>
                        </a:rPr>
                        <a:t>A-GPS</a:t>
                      </a:r>
                      <a:r>
                        <a:rPr kumimoji="0" lang="zh-CN" sz="1700" u="none" strike="noStrike" kern="1200" cap="none" normalizeH="0" baseline="0" dirty="0" smtClean="0">
                          <a:ln>
                            <a:noFill/>
                          </a:ln>
                          <a:effectLst/>
                        </a:rPr>
                        <a:t>和高级前向链路三角定位</a:t>
                      </a:r>
                      <a:r>
                        <a:rPr kumimoji="0" lang="en-US" altLang="zh-CN" sz="1700" u="none" strike="noStrike" kern="1200" cap="none" normalizeH="0" baseline="0" dirty="0" smtClean="0">
                          <a:ln>
                            <a:noFill/>
                          </a:ln>
                          <a:effectLst/>
                        </a:rPr>
                        <a:t>AFLT</a:t>
                      </a:r>
                      <a:r>
                        <a:rPr kumimoji="0" lang="zh-CN" sz="1700" u="none" strike="noStrike" kern="1200" cap="none" normalizeH="0" baseline="0" dirty="0" smtClean="0">
                          <a:ln>
                            <a:noFill/>
                          </a:ln>
                          <a:effectLst/>
                        </a:rPr>
                        <a:t>两种定位技术，</a:t>
                      </a:r>
                      <a:r>
                        <a:rPr kumimoji="0" lang="zh-CN" altLang="en-US" sz="1700" u="none" strike="noStrike" kern="1200" cap="none" normalizeH="0" baseline="0" dirty="0" smtClean="0">
                          <a:ln>
                            <a:noFill/>
                          </a:ln>
                          <a:effectLst/>
                        </a:rPr>
                        <a:t>室内定位</a:t>
                      </a:r>
                      <a:r>
                        <a:rPr kumimoji="0" lang="zh-CN" sz="1700" u="none" strike="noStrike" kern="1200" cap="none" normalizeH="0" baseline="0" dirty="0" smtClean="0">
                          <a:ln>
                            <a:noFill/>
                          </a:ln>
                          <a:effectLst/>
                        </a:rPr>
                        <a:t>精度</a:t>
                      </a:r>
                      <a:r>
                        <a:rPr kumimoji="0" lang="en-US" altLang="zh-CN" sz="1700" u="none" strike="noStrike" kern="1200" cap="none" normalizeH="0" baseline="0" dirty="0" smtClean="0">
                          <a:ln>
                            <a:noFill/>
                          </a:ln>
                          <a:effectLst/>
                        </a:rPr>
                        <a:t>50</a:t>
                      </a:r>
                      <a:r>
                        <a:rPr kumimoji="0" lang="zh-CN" altLang="en-US" sz="1700" u="none" strike="noStrike" kern="1200" cap="none" normalizeH="0" baseline="0" dirty="0" smtClean="0">
                          <a:ln>
                            <a:noFill/>
                          </a:ln>
                          <a:effectLst/>
                        </a:rPr>
                        <a:t>米。</a:t>
                      </a:r>
                      <a:endParaRPr kumimoji="0" lang="zh-CN" altLang="zh-CN" sz="1700" b="0" i="0" u="none" strike="noStrike" kern="1200" cap="none" normalizeH="0" baseline="0" dirty="0" smtClean="0">
                        <a:ln>
                          <a:noFill/>
                        </a:ln>
                        <a:solidFill>
                          <a:schemeClr val="accent5">
                            <a:lumMod val="50000"/>
                          </a:schemeClr>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40822" marR="40822" marT="0" marB="0" anchor="ctr" horzOverflow="overflow"/>
                </a:tc>
                <a:extLst>
                  <a:ext uri="{0D108BD9-81ED-4DB2-BD59-A6C34878D82A}">
                    <a16:rowId xmlns="" xmlns:a16="http://schemas.microsoft.com/office/drawing/2014/main" val="10001"/>
                  </a:ext>
                </a:extLst>
              </a:tr>
            </a:tbl>
          </a:graphicData>
        </a:graphic>
      </p:graphicFrame>
      <p:sp>
        <p:nvSpPr>
          <p:cNvPr id="38934" name="Title 1"/>
          <p:cNvSpPr>
            <a:spLocks noGrp="1"/>
          </p:cNvSpPr>
          <p:nvPr>
            <p:ph type="title"/>
          </p:nvPr>
        </p:nvSpPr>
        <p:spPr>
          <a:xfrm>
            <a:off x="0" y="483518"/>
            <a:ext cx="9144000" cy="525066"/>
          </a:xfrm>
        </p:spPr>
        <p:txBody>
          <a:bodyPr lIns="68580" tIns="34290" rIns="68580" bIns="34290" rtlCol="0">
            <a:noAutofit/>
          </a:bodyPr>
          <a:lstStyle/>
          <a:p>
            <a:pPr>
              <a:defRPr/>
            </a:pP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TC-OFDM</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与国外室内定位系统比较</a:t>
            </a:r>
            <a:r>
              <a:rPr lang="en-US" altLang="zh-CN" sz="2400" b="1"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优势</a:t>
            </a:r>
            <a:r>
              <a:rPr lang="zh-CN" alt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明显</a:t>
            </a:r>
            <a:endParaRPr lang="zh-CN" altLang="en-US" sz="2400" b="1" dirty="0">
              <a:latin typeface="Times New Roman" panose="02020603050405020304" pitchFamily="18" charset="0"/>
              <a:ea typeface="楷体" panose="02010609060101010101" pitchFamily="49"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712830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95239" y="51927"/>
            <a:ext cx="6857999" cy="575607"/>
          </a:xfrm>
          <a:prstGeom prst="rect">
            <a:avLst/>
          </a:prstGeom>
        </p:spPr>
        <p:txBody>
          <a:bodyPr wrap="square" lIns="68580" tIns="34290" rIns="68580" bIns="34290">
            <a:spAutoFit/>
          </a:bodyPr>
          <a:lstStyle/>
          <a:p>
            <a:pPr algn="ctr" eaLnBrk="1" hangingPunct="1">
              <a:lnSpc>
                <a:spcPct val="150000"/>
              </a:lnSpc>
            </a:pPr>
            <a:r>
              <a:rPr lang="zh-CN" altLang="en-US" sz="2600" b="1" dirty="0">
                <a:latin typeface="楷体" panose="02010609060101010101" pitchFamily="49" charset="-122"/>
                <a:ea typeface="楷体" panose="02010609060101010101" pitchFamily="49" charset="-122"/>
              </a:rPr>
              <a:t>研制的产品</a:t>
            </a:r>
          </a:p>
        </p:txBody>
      </p:sp>
      <p:grpSp>
        <p:nvGrpSpPr>
          <p:cNvPr id="7" name="组合 16"/>
          <p:cNvGrpSpPr>
            <a:grpSpLocks/>
          </p:cNvGrpSpPr>
          <p:nvPr/>
        </p:nvGrpSpPr>
        <p:grpSpPr bwMode="auto">
          <a:xfrm>
            <a:off x="4932040" y="3547094"/>
            <a:ext cx="1597820" cy="1832968"/>
            <a:chOff x="4604405" y="4373140"/>
            <a:chExt cx="2129086" cy="2443958"/>
          </a:xfrm>
        </p:grpSpPr>
        <p:sp>
          <p:nvSpPr>
            <p:cNvPr id="8" name="矩形 7"/>
            <p:cNvSpPr/>
            <p:nvPr/>
          </p:nvSpPr>
          <p:spPr>
            <a:xfrm>
              <a:off x="4700355" y="4373140"/>
              <a:ext cx="1933946" cy="1539875"/>
            </a:xfrm>
            <a:prstGeom prst="rect">
              <a:avLst/>
            </a:prstGeom>
            <a:solidFill>
              <a:schemeClr val="bg1"/>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0070C0"/>
                </a:solidFill>
                <a:latin typeface="楷体" panose="02010609060101010101" pitchFamily="49" charset="-122"/>
                <a:ea typeface="楷体" panose="02010609060101010101" pitchFamily="49" charset="-122"/>
              </a:endParaRPr>
            </a:p>
          </p:txBody>
        </p:sp>
        <p:grpSp>
          <p:nvGrpSpPr>
            <p:cNvPr id="9" name="组合 14"/>
            <p:cNvGrpSpPr>
              <a:grpSpLocks/>
            </p:cNvGrpSpPr>
            <p:nvPr/>
          </p:nvGrpSpPr>
          <p:grpSpPr bwMode="auto">
            <a:xfrm>
              <a:off x="4604405" y="4414147"/>
              <a:ext cx="2129086" cy="2402951"/>
              <a:chOff x="4604405" y="4414147"/>
              <a:chExt cx="2129086" cy="2402951"/>
            </a:xfrm>
          </p:grpSpPr>
          <p:sp>
            <p:nvSpPr>
              <p:cNvPr id="10" name="矩形 9"/>
              <p:cNvSpPr/>
              <p:nvPr/>
            </p:nvSpPr>
            <p:spPr>
              <a:xfrm>
                <a:off x="4604405" y="5955323"/>
                <a:ext cx="2129086" cy="86177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zh-CN" altLang="en-US" dirty="0">
                    <a:solidFill>
                      <a:srgbClr val="0070C0"/>
                    </a:solidFill>
                    <a:latin typeface="楷体" panose="02010609060101010101" pitchFamily="49" charset="-122"/>
                    <a:ea typeface="楷体" panose="02010609060101010101" pitchFamily="49" charset="-122"/>
                  </a:rPr>
                  <a:t>航空物流平台</a:t>
                </a:r>
              </a:p>
              <a:p>
                <a:pPr algn="ctr">
                  <a:defRPr/>
                </a:pPr>
                <a:endParaRPr lang="zh-CN" altLang="en-US" dirty="0">
                  <a:solidFill>
                    <a:srgbClr val="0070C0"/>
                  </a:solidFill>
                  <a:latin typeface="楷体" panose="02010609060101010101" pitchFamily="49" charset="-122"/>
                  <a:ea typeface="楷体" panose="02010609060101010101" pitchFamily="49" charset="-122"/>
                </a:endParaRPr>
              </a:p>
            </p:txBody>
          </p:sp>
          <p:grpSp>
            <p:nvGrpSpPr>
              <p:cNvPr id="11" name="组合 8"/>
              <p:cNvGrpSpPr>
                <a:grpSpLocks/>
              </p:cNvGrpSpPr>
              <p:nvPr/>
            </p:nvGrpSpPr>
            <p:grpSpPr bwMode="auto">
              <a:xfrm>
                <a:off x="4761710" y="4414147"/>
                <a:ext cx="1837349" cy="1431346"/>
                <a:chOff x="-807377" y="5392830"/>
                <a:chExt cx="4036602" cy="3485325"/>
              </a:xfrm>
            </p:grpSpPr>
            <p:pic>
              <p:nvPicPr>
                <p:cNvPr id="12" name="图片 28"/>
                <p:cNvPicPr>
                  <a:picLocks noChangeAspect="1"/>
                </p:cNvPicPr>
                <p:nvPr/>
              </p:nvPicPr>
              <p:blipFill>
                <a:blip r:embed="rId2" cstate="print">
                  <a:extLst>
                    <a:ext uri="{28A0092B-C50C-407E-A947-70E740481C1C}">
                      <a14:useLocalDpi xmlns:a14="http://schemas.microsoft.com/office/drawing/2010/main" val="0"/>
                    </a:ext>
                  </a:extLst>
                </a:blip>
                <a:srcRect l="32507" b="10846"/>
                <a:stretch>
                  <a:fillRect/>
                </a:stretch>
              </p:blipFill>
              <p:spPr bwMode="auto">
                <a:xfrm>
                  <a:off x="-807377" y="5392830"/>
                  <a:ext cx="4036602" cy="348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9"/>
                <p:cNvPicPr>
                  <a:picLocks noChangeAspect="1"/>
                </p:cNvPicPr>
                <p:nvPr/>
              </p:nvPicPr>
              <p:blipFill>
                <a:blip r:embed="rId3" cstate="print">
                  <a:extLst>
                    <a:ext uri="{28A0092B-C50C-407E-A947-70E740481C1C}">
                      <a14:useLocalDpi xmlns:a14="http://schemas.microsoft.com/office/drawing/2010/main" val="0"/>
                    </a:ext>
                  </a:extLst>
                </a:blip>
                <a:srcRect t="56715" r="68103"/>
                <a:stretch>
                  <a:fillRect/>
                </a:stretch>
              </p:blipFill>
              <p:spPr bwMode="auto">
                <a:xfrm>
                  <a:off x="1725858" y="7874597"/>
                  <a:ext cx="1270531" cy="9596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grpSp>
      <p:grpSp>
        <p:nvGrpSpPr>
          <p:cNvPr id="14" name="组合 13"/>
          <p:cNvGrpSpPr>
            <a:grpSpLocks/>
          </p:cNvGrpSpPr>
          <p:nvPr/>
        </p:nvGrpSpPr>
        <p:grpSpPr bwMode="auto">
          <a:xfrm>
            <a:off x="3419873" y="3556618"/>
            <a:ext cx="1585980" cy="1821703"/>
            <a:chOff x="2599704" y="4387233"/>
            <a:chExt cx="2115827" cy="2427252"/>
          </a:xfrm>
        </p:grpSpPr>
        <p:sp>
          <p:nvSpPr>
            <p:cNvPr id="15" name="矩形 14"/>
            <p:cNvSpPr/>
            <p:nvPr/>
          </p:nvSpPr>
          <p:spPr>
            <a:xfrm>
              <a:off x="2621216" y="4387233"/>
              <a:ext cx="1934661" cy="1540394"/>
            </a:xfrm>
            <a:prstGeom prst="rect">
              <a:avLst/>
            </a:prstGeom>
            <a:solidFill>
              <a:schemeClr val="bg1"/>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0070C0"/>
                </a:solidFill>
                <a:latin typeface="楷体" panose="02010609060101010101" pitchFamily="49" charset="-122"/>
                <a:ea typeface="楷体" panose="02010609060101010101" pitchFamily="49" charset="-122"/>
              </a:endParaRPr>
            </a:p>
          </p:txBody>
        </p:sp>
        <p:grpSp>
          <p:nvGrpSpPr>
            <p:cNvPr id="16" name="组合 9"/>
            <p:cNvGrpSpPr>
              <a:grpSpLocks/>
            </p:cNvGrpSpPr>
            <p:nvPr/>
          </p:nvGrpSpPr>
          <p:grpSpPr bwMode="auto">
            <a:xfrm>
              <a:off x="2629575" y="4456515"/>
              <a:ext cx="1917943" cy="1374617"/>
              <a:chOff x="13926578" y="1585289"/>
              <a:chExt cx="4482651" cy="3212781"/>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40106" y="3154834"/>
                <a:ext cx="2715547" cy="164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26578" y="1585289"/>
                <a:ext cx="4233722" cy="16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C:\Users\acer03\Desktop\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11874" y="3154834"/>
                <a:ext cx="2397355" cy="164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矩形 16"/>
            <p:cNvSpPr/>
            <p:nvPr/>
          </p:nvSpPr>
          <p:spPr>
            <a:xfrm>
              <a:off x="2599704" y="5953308"/>
              <a:ext cx="2115827" cy="861177"/>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zh-CN" altLang="en-US" dirty="0">
                  <a:solidFill>
                    <a:srgbClr val="0070C0"/>
                  </a:solidFill>
                  <a:latin typeface="楷体" panose="02010609060101010101" pitchFamily="49" charset="-122"/>
                  <a:ea typeface="楷体" panose="02010609060101010101" pitchFamily="49" charset="-122"/>
                </a:rPr>
                <a:t>商业应用平台</a:t>
              </a:r>
            </a:p>
            <a:p>
              <a:pPr algn="ctr">
                <a:defRPr/>
              </a:pPr>
              <a:endParaRPr lang="zh-CN" altLang="en-US" dirty="0">
                <a:solidFill>
                  <a:srgbClr val="0070C0"/>
                </a:solidFill>
                <a:latin typeface="楷体" panose="02010609060101010101" pitchFamily="49" charset="-122"/>
                <a:ea typeface="楷体" panose="02010609060101010101" pitchFamily="49" charset="-122"/>
              </a:endParaRPr>
            </a:p>
          </p:txBody>
        </p:sp>
      </p:grpSp>
      <p:grpSp>
        <p:nvGrpSpPr>
          <p:cNvPr id="21" name="组合 12"/>
          <p:cNvGrpSpPr>
            <a:grpSpLocks/>
          </p:cNvGrpSpPr>
          <p:nvPr/>
        </p:nvGrpSpPr>
        <p:grpSpPr bwMode="auto">
          <a:xfrm>
            <a:off x="1738363" y="3556617"/>
            <a:ext cx="1578571" cy="1544705"/>
            <a:chOff x="302178" y="4387233"/>
            <a:chExt cx="2105944" cy="2058178"/>
          </a:xfrm>
        </p:grpSpPr>
        <p:sp>
          <p:nvSpPr>
            <p:cNvPr id="22" name="矩形 21"/>
            <p:cNvSpPr/>
            <p:nvPr/>
          </p:nvSpPr>
          <p:spPr>
            <a:xfrm>
              <a:off x="473461" y="4387233"/>
              <a:ext cx="1934661" cy="1540394"/>
            </a:xfrm>
            <a:prstGeom prst="rect">
              <a:avLst/>
            </a:prstGeom>
            <a:solidFill>
              <a:schemeClr val="bg1"/>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0070C0"/>
                </a:solidFill>
                <a:latin typeface="楷体" panose="02010609060101010101" pitchFamily="49" charset="-122"/>
                <a:ea typeface="楷体" panose="02010609060101010101" pitchFamily="49" charset="-122"/>
              </a:endParaRPr>
            </a:p>
          </p:txBody>
        </p:sp>
        <p:grpSp>
          <p:nvGrpSpPr>
            <p:cNvPr id="23" name="组合 39"/>
            <p:cNvGrpSpPr>
              <a:grpSpLocks/>
            </p:cNvGrpSpPr>
            <p:nvPr/>
          </p:nvGrpSpPr>
          <p:grpSpPr bwMode="auto">
            <a:xfrm>
              <a:off x="539552" y="4452282"/>
              <a:ext cx="1818560" cy="1424990"/>
              <a:chOff x="1931626" y="1132172"/>
              <a:chExt cx="2462711" cy="2067250"/>
            </a:xfrm>
          </p:grpSpPr>
          <p:pic>
            <p:nvPicPr>
              <p:cNvPr id="25" name="图片 4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1626" y="2068372"/>
                <a:ext cx="2457403" cy="1131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6934" y="1132172"/>
                <a:ext cx="2457403" cy="91339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4" name="矩形 23"/>
            <p:cNvSpPr/>
            <p:nvPr/>
          </p:nvSpPr>
          <p:spPr>
            <a:xfrm>
              <a:off x="302178" y="5953310"/>
              <a:ext cx="2105944" cy="49210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zh-CN" altLang="en-US" dirty="0">
                  <a:solidFill>
                    <a:srgbClr val="0070C0"/>
                  </a:solidFill>
                  <a:latin typeface="楷体" panose="02010609060101010101" pitchFamily="49" charset="-122"/>
                  <a:ea typeface="楷体" panose="02010609060101010101" pitchFamily="49" charset="-122"/>
                </a:rPr>
                <a:t>公共服务平台</a:t>
              </a:r>
            </a:p>
          </p:txBody>
        </p:sp>
      </p:grpSp>
      <p:grpSp>
        <p:nvGrpSpPr>
          <p:cNvPr id="27" name="组合 18"/>
          <p:cNvGrpSpPr>
            <a:grpSpLocks/>
          </p:cNvGrpSpPr>
          <p:nvPr/>
        </p:nvGrpSpPr>
        <p:grpSpPr bwMode="auto">
          <a:xfrm>
            <a:off x="6444208" y="3547095"/>
            <a:ext cx="1728192" cy="1832969"/>
            <a:chOff x="6572825" y="4373140"/>
            <a:chExt cx="2303659" cy="2443958"/>
          </a:xfrm>
        </p:grpSpPr>
        <p:sp>
          <p:nvSpPr>
            <p:cNvPr id="28" name="矩形 27"/>
            <p:cNvSpPr/>
            <p:nvPr/>
          </p:nvSpPr>
          <p:spPr>
            <a:xfrm>
              <a:off x="6871859" y="4373140"/>
              <a:ext cx="1934661" cy="1539875"/>
            </a:xfrm>
            <a:prstGeom prst="rect">
              <a:avLst/>
            </a:prstGeom>
            <a:solidFill>
              <a:schemeClr val="bg1"/>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0070C0"/>
                </a:solidFill>
                <a:latin typeface="楷体" panose="02010609060101010101" pitchFamily="49" charset="-122"/>
                <a:ea typeface="楷体" panose="02010609060101010101" pitchFamily="49" charset="-122"/>
              </a:endParaRPr>
            </a:p>
          </p:txBody>
        </p:sp>
        <p:grpSp>
          <p:nvGrpSpPr>
            <p:cNvPr id="29" name="组合 15"/>
            <p:cNvGrpSpPr>
              <a:grpSpLocks/>
            </p:cNvGrpSpPr>
            <p:nvPr/>
          </p:nvGrpSpPr>
          <p:grpSpPr bwMode="auto">
            <a:xfrm>
              <a:off x="6572825" y="4499595"/>
              <a:ext cx="2303659" cy="2317503"/>
              <a:chOff x="6528991" y="4499595"/>
              <a:chExt cx="2303659" cy="2317503"/>
            </a:xfrm>
          </p:grpSpPr>
          <p:grpSp>
            <p:nvGrpSpPr>
              <p:cNvPr id="30" name="组合 59"/>
              <p:cNvGrpSpPr>
                <a:grpSpLocks/>
              </p:cNvGrpSpPr>
              <p:nvPr/>
            </p:nvGrpSpPr>
            <p:grpSpPr bwMode="auto">
              <a:xfrm>
                <a:off x="6866731" y="4499595"/>
                <a:ext cx="1872208" cy="1345898"/>
                <a:chOff x="3146232" y="1283268"/>
                <a:chExt cx="3838192" cy="2493853"/>
              </a:xfrm>
            </p:grpSpPr>
            <p:pic>
              <p:nvPicPr>
                <p:cNvPr id="32" name="图片 6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6232" y="1283268"/>
                  <a:ext cx="3838191" cy="147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6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6232" y="2791782"/>
                  <a:ext cx="1919096" cy="98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6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65328" y="2791782"/>
                  <a:ext cx="1919096" cy="95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矩形 30"/>
              <p:cNvSpPr/>
              <p:nvPr/>
            </p:nvSpPr>
            <p:spPr>
              <a:xfrm>
                <a:off x="6528991" y="5955323"/>
                <a:ext cx="2303659" cy="86177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zh-CN" altLang="en-US" dirty="0">
                    <a:solidFill>
                      <a:srgbClr val="0070C0"/>
                    </a:solidFill>
                    <a:latin typeface="楷体" panose="02010609060101010101" pitchFamily="49" charset="-122"/>
                    <a:ea typeface="楷体" panose="02010609060101010101" pitchFamily="49" charset="-122"/>
                  </a:rPr>
                  <a:t>应急救援平台</a:t>
                </a:r>
              </a:p>
              <a:p>
                <a:pPr algn="ctr">
                  <a:defRPr/>
                </a:pPr>
                <a:endParaRPr lang="zh-CN" altLang="en-US" dirty="0">
                  <a:solidFill>
                    <a:srgbClr val="0070C0"/>
                  </a:solidFill>
                  <a:latin typeface="楷体" panose="02010609060101010101" pitchFamily="49" charset="-122"/>
                  <a:ea typeface="楷体" panose="02010609060101010101" pitchFamily="49" charset="-122"/>
                </a:endParaRPr>
              </a:p>
            </p:txBody>
          </p:sp>
        </p:grpSp>
      </p:grpSp>
      <p:sp>
        <p:nvSpPr>
          <p:cNvPr id="2" name="矩形 1"/>
          <p:cNvSpPr/>
          <p:nvPr/>
        </p:nvSpPr>
        <p:spPr>
          <a:xfrm>
            <a:off x="381769" y="627534"/>
            <a:ext cx="8438703" cy="838691"/>
          </a:xfrm>
          <a:prstGeom prst="rect">
            <a:avLst/>
          </a:prstGeom>
        </p:spPr>
        <p:txBody>
          <a:bodyPr wrap="square" lIns="68580" tIns="34290" rIns="68580" bIns="34290">
            <a:spAutoFit/>
          </a:bodyPr>
          <a:lstStyle/>
          <a:p>
            <a:pPr algn="just">
              <a:lnSpc>
                <a:spcPts val="3000"/>
              </a:lnSpc>
            </a:pPr>
            <a:r>
              <a:rPr lang="en-US" altLang="zh-CN" sz="2200" spc="38" dirty="0" smtClean="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effectLst>
                <a:latin typeface="楷体" panose="02010609060101010101" pitchFamily="49" charset="-122"/>
                <a:ea typeface="楷体" panose="02010609060101010101" pitchFamily="49" charset="-122"/>
              </a:rPr>
              <a:t>    </a:t>
            </a:r>
            <a:r>
              <a:rPr lang="zh-CN" altLang="zh-CN" sz="2200" spc="38" dirty="0" smtClean="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effectLst>
                <a:latin typeface="楷体" panose="02010609060101010101" pitchFamily="49" charset="-122"/>
                <a:ea typeface="楷体" panose="02010609060101010101" pitchFamily="49" charset="-122"/>
              </a:rPr>
              <a:t>发明</a:t>
            </a:r>
            <a:r>
              <a:rPr lang="zh-CN" altLang="zh-CN" sz="2200"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effectLst>
                <a:latin typeface="楷体" panose="02010609060101010101" pitchFamily="49" charset="-122"/>
                <a:ea typeface="楷体" panose="02010609060101010101" pitchFamily="49" charset="-122"/>
              </a:rPr>
              <a:t>低功耗多源定位射频基带模组、网络化定位引擎和可重构多模导航等技术，支持企业开发出智能出行、安全监护等多类</a:t>
            </a:r>
            <a:r>
              <a:rPr lang="zh-CN" altLang="zh-CN" sz="2200" spc="38" dirty="0" smtClean="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effectLst>
                <a:latin typeface="楷体" panose="02010609060101010101" pitchFamily="49" charset="-122"/>
                <a:ea typeface="楷体" panose="02010609060101010101" pitchFamily="49" charset="-122"/>
              </a:rPr>
              <a:t>产品</a:t>
            </a:r>
            <a:r>
              <a:rPr lang="zh-CN" altLang="en-US" sz="2200" spc="38" dirty="0" smtClean="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effectLst>
                <a:latin typeface="楷体" panose="02010609060101010101" pitchFamily="49" charset="-122"/>
                <a:ea typeface="楷体" panose="02010609060101010101" pitchFamily="49" charset="-122"/>
              </a:rPr>
              <a:t>。</a:t>
            </a:r>
            <a:endParaRPr lang="zh-CN" altLang="en-US" sz="2200" spc="38" dirty="0">
              <a:ln w="11430"/>
              <a:gradFill flip="none" rotWithShape="1">
                <a:gsLst>
                  <a:gs pos="0">
                    <a:schemeClr val="tx1"/>
                  </a:gs>
                  <a:gs pos="50000">
                    <a:schemeClr val="tx1"/>
                  </a:gs>
                  <a:gs pos="100000">
                    <a:schemeClr val="tx1">
                      <a:lumMod val="50000"/>
                      <a:lumOff val="50000"/>
                    </a:schemeClr>
                  </a:gs>
                </a:gsLst>
                <a:lin ang="16200000" scaled="1"/>
                <a:tileRect/>
              </a:gradFill>
              <a:effectLst>
                <a:glow rad="127000">
                  <a:prstClr val="white"/>
                </a:glow>
              </a:effectLst>
              <a:latin typeface="楷体" panose="02010609060101010101" pitchFamily="49" charset="-122"/>
              <a:ea typeface="楷体" panose="02010609060101010101" pitchFamily="49" charset="-122"/>
            </a:endParaRPr>
          </a:p>
        </p:txBody>
      </p:sp>
      <p:grpSp>
        <p:nvGrpSpPr>
          <p:cNvPr id="35" name="组合 9"/>
          <p:cNvGrpSpPr>
            <a:grpSpLocks/>
          </p:cNvGrpSpPr>
          <p:nvPr/>
        </p:nvGrpSpPr>
        <p:grpSpPr bwMode="auto">
          <a:xfrm>
            <a:off x="1589762" y="1523561"/>
            <a:ext cx="2243922" cy="2065593"/>
            <a:chOff x="172924" y="1662284"/>
            <a:chExt cx="4165495" cy="4603943"/>
          </a:xfrm>
        </p:grpSpPr>
        <p:pic>
          <p:nvPicPr>
            <p:cNvPr id="36" name="图片 36" descr="QQ截图20120517192739"/>
            <p:cNvPicPr>
              <a:picLocks noChangeAspect="1" noChangeArrowheads="1"/>
            </p:cNvPicPr>
            <p:nvPr/>
          </p:nvPicPr>
          <p:blipFill>
            <a:blip r:embed="rId12" cstate="print">
              <a:extLst>
                <a:ext uri="{28A0092B-C50C-407E-A947-70E740481C1C}">
                  <a14:useLocalDpi xmlns:a14="http://schemas.microsoft.com/office/drawing/2010/main" val="0"/>
                </a:ext>
              </a:extLst>
            </a:blip>
            <a:srcRect t="2" b="54539"/>
            <a:stretch>
              <a:fillRect/>
            </a:stretch>
          </p:blipFill>
          <p:spPr bwMode="auto">
            <a:xfrm>
              <a:off x="395536" y="1662284"/>
              <a:ext cx="3942883" cy="197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7" descr="QQ截图20120517192739"/>
            <p:cNvPicPr>
              <a:picLocks noChangeAspect="1" noChangeArrowheads="1"/>
            </p:cNvPicPr>
            <p:nvPr/>
          </p:nvPicPr>
          <p:blipFill>
            <a:blip r:embed="rId12" cstate="print">
              <a:extLst>
                <a:ext uri="{28A0092B-C50C-407E-A947-70E740481C1C}">
                  <a14:useLocalDpi xmlns:a14="http://schemas.microsoft.com/office/drawing/2010/main" val="0"/>
                </a:ext>
              </a:extLst>
            </a:blip>
            <a:srcRect t="49075" b="7849"/>
            <a:stretch>
              <a:fillRect/>
            </a:stretch>
          </p:blipFill>
          <p:spPr bwMode="auto">
            <a:xfrm>
              <a:off x="238488" y="3679122"/>
              <a:ext cx="3942883" cy="187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p:cNvSpPr/>
            <p:nvPr/>
          </p:nvSpPr>
          <p:spPr>
            <a:xfrm>
              <a:off x="172924" y="5443033"/>
              <a:ext cx="3985096" cy="823194"/>
            </a:xfrm>
            <a:prstGeom prst="rect">
              <a:avLst/>
            </a:prstGeom>
          </p:spPr>
          <p:txBody>
            <a:bodyPr wrap="none">
              <a:spAutoFit/>
            </a:bodyPr>
            <a:lstStyle/>
            <a:p>
              <a:pPr indent="228600" algn="just">
                <a:defRPr/>
              </a:pPr>
              <a:r>
                <a:rPr lang="zh-CN" altLang="en-US" kern="100" dirty="0">
                  <a:solidFill>
                    <a:srgbClr val="0070C0"/>
                  </a:solidFill>
                  <a:latin typeface="楷体" panose="02010609060101010101" pitchFamily="49" charset="-122"/>
                  <a:ea typeface="楷体" panose="02010609060101010101" pitchFamily="49" charset="-122"/>
                </a:rPr>
                <a:t>五类</a:t>
              </a:r>
              <a:r>
                <a:rPr lang="en-US" altLang="zh-CN" kern="100" dirty="0">
                  <a:solidFill>
                    <a:srgbClr val="0070C0"/>
                  </a:solidFill>
                  <a:latin typeface="楷体" panose="02010609060101010101" pitchFamily="49" charset="-122"/>
                  <a:ea typeface="楷体" panose="02010609060101010101" pitchFamily="49" charset="-122"/>
                </a:rPr>
                <a:t>TC-OFDM</a:t>
              </a:r>
              <a:r>
                <a:rPr lang="zh-CN" altLang="en-US" kern="100" dirty="0">
                  <a:solidFill>
                    <a:srgbClr val="0070C0"/>
                  </a:solidFill>
                  <a:latin typeface="楷体" panose="02010609060101010101" pitchFamily="49" charset="-122"/>
                  <a:ea typeface="楷体" panose="02010609060101010101" pitchFamily="49" charset="-122"/>
                </a:rPr>
                <a:t>天线</a:t>
              </a:r>
            </a:p>
          </p:txBody>
        </p:sp>
      </p:grpSp>
      <p:grpSp>
        <p:nvGrpSpPr>
          <p:cNvPr id="39" name="组合 12"/>
          <p:cNvGrpSpPr>
            <a:grpSpLocks/>
          </p:cNvGrpSpPr>
          <p:nvPr/>
        </p:nvGrpSpPr>
        <p:grpSpPr bwMode="auto">
          <a:xfrm>
            <a:off x="4029985" y="1537364"/>
            <a:ext cx="2040218" cy="1187694"/>
            <a:chOff x="4777715" y="1628801"/>
            <a:chExt cx="2720768" cy="1582515"/>
          </a:xfrm>
        </p:grpSpPr>
        <p:pic>
          <p:nvPicPr>
            <p:cNvPr id="40" name="图片 39" descr="D:\qq\Users\594313436\Image\@M(SN89K%XLN0X86TR1OL61.jpg"/>
            <p:cNvPicPr/>
            <p:nvPr/>
          </p:nvPicPr>
          <p:blipFill rotWithShape="1">
            <a:blip r:embed="rId13"/>
            <a:srcRect l="5658" r="3266" b="19724"/>
            <a:stretch/>
          </p:blipFill>
          <p:spPr bwMode="auto">
            <a:xfrm>
              <a:off x="4777715" y="1628801"/>
              <a:ext cx="2720768" cy="1124773"/>
            </a:xfrm>
            <a:prstGeom prst="rect">
              <a:avLst/>
            </a:prstGeom>
            <a:noFill/>
            <a:ln>
              <a:solidFill>
                <a:srgbClr val="0070C0"/>
              </a:solidFill>
            </a:ln>
            <a:effectLst>
              <a:outerShdw blurRad="63500" sx="101000" sy="101000" algn="ctr" rotWithShape="0">
                <a:prstClr val="black">
                  <a:alpha val="40000"/>
                </a:prstClr>
              </a:outerShdw>
            </a:effectLst>
          </p:spPr>
        </p:pic>
        <p:sp>
          <p:nvSpPr>
            <p:cNvPr id="41" name="矩形 40"/>
            <p:cNvSpPr/>
            <p:nvPr/>
          </p:nvSpPr>
          <p:spPr>
            <a:xfrm>
              <a:off x="5245390" y="2719208"/>
              <a:ext cx="1785417" cy="492108"/>
            </a:xfrm>
            <a:prstGeom prst="rect">
              <a:avLst/>
            </a:prstGeom>
          </p:spPr>
          <p:txBody>
            <a:bodyPr wrap="none">
              <a:spAutoFit/>
            </a:bodyPr>
            <a:lstStyle/>
            <a:p>
              <a:pPr indent="228600" algn="just">
                <a:defRPr/>
              </a:pPr>
              <a:r>
                <a:rPr lang="zh-CN" altLang="en-US" kern="100" dirty="0">
                  <a:solidFill>
                    <a:srgbClr val="0070C0"/>
                  </a:solidFill>
                  <a:latin typeface="楷体" panose="02010609060101010101" pitchFamily="49" charset="-122"/>
                  <a:ea typeface="楷体" panose="02010609060101010101" pitchFamily="49" charset="-122"/>
                </a:rPr>
                <a:t>系列设备</a:t>
              </a:r>
            </a:p>
          </p:txBody>
        </p:sp>
      </p:grpSp>
      <p:grpSp>
        <p:nvGrpSpPr>
          <p:cNvPr id="42" name="组合 13"/>
          <p:cNvGrpSpPr>
            <a:grpSpLocks/>
          </p:cNvGrpSpPr>
          <p:nvPr/>
        </p:nvGrpSpPr>
        <p:grpSpPr bwMode="auto">
          <a:xfrm>
            <a:off x="3521203" y="2634547"/>
            <a:ext cx="1455840" cy="954607"/>
            <a:chOff x="4411621" y="3655696"/>
            <a:chExt cx="2465741" cy="2104702"/>
          </a:xfrm>
        </p:grpSpPr>
        <p:pic>
          <p:nvPicPr>
            <p:cNvPr id="43" name="图片 31"/>
            <p:cNvPicPr>
              <a:picLocks noChangeAspect="1"/>
            </p:cNvPicPr>
            <p:nvPr/>
          </p:nvPicPr>
          <p:blipFill>
            <a:blip r:embed="rId14">
              <a:clrChange>
                <a:clrFrom>
                  <a:srgbClr val="E9E6ED"/>
                </a:clrFrom>
                <a:clrTo>
                  <a:srgbClr val="E9E6ED">
                    <a:alpha val="0"/>
                  </a:srgbClr>
                </a:clrTo>
              </a:clrChange>
              <a:extLst>
                <a:ext uri="{28A0092B-C50C-407E-A947-70E740481C1C}">
                  <a14:useLocalDpi xmlns:a14="http://schemas.microsoft.com/office/drawing/2010/main" val="0"/>
                </a:ext>
              </a:extLst>
            </a:blip>
            <a:srcRect l="5836" t="-247" r="9116" b="-551"/>
            <a:stretch>
              <a:fillRect/>
            </a:stretch>
          </p:blipFill>
          <p:spPr bwMode="auto">
            <a:xfrm>
              <a:off x="4790235" y="3655696"/>
              <a:ext cx="2087127" cy="142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矩形 43"/>
            <p:cNvSpPr/>
            <p:nvPr/>
          </p:nvSpPr>
          <p:spPr>
            <a:xfrm>
              <a:off x="4411621" y="4946101"/>
              <a:ext cx="2267559" cy="814297"/>
            </a:xfrm>
            <a:prstGeom prst="rect">
              <a:avLst/>
            </a:prstGeom>
          </p:spPr>
          <p:txBody>
            <a:bodyPr wrap="none">
              <a:spAutoFit/>
            </a:bodyPr>
            <a:lstStyle/>
            <a:p>
              <a:pPr indent="228600" algn="ctr">
                <a:defRPr/>
              </a:pPr>
              <a:r>
                <a:rPr lang="en-US" altLang="zh-CN" kern="100" dirty="0">
                  <a:solidFill>
                    <a:srgbClr val="0070C0"/>
                  </a:solidFill>
                  <a:latin typeface="楷体" panose="02010609060101010101" pitchFamily="49" charset="-122"/>
                  <a:ea typeface="楷体" panose="02010609060101010101" pitchFamily="49" charset="-122"/>
                </a:rPr>
                <a:t>Ⅰ</a:t>
              </a:r>
              <a:r>
                <a:rPr lang="zh-CN" altLang="en-US" kern="100" dirty="0">
                  <a:solidFill>
                    <a:srgbClr val="0070C0"/>
                  </a:solidFill>
                  <a:latin typeface="楷体" panose="02010609060101010101" pitchFamily="49" charset="-122"/>
                  <a:ea typeface="楷体" panose="02010609060101010101" pitchFamily="49" charset="-122"/>
                </a:rPr>
                <a:t>型模组</a:t>
              </a:r>
            </a:p>
          </p:txBody>
        </p:sp>
      </p:grpSp>
      <p:grpSp>
        <p:nvGrpSpPr>
          <p:cNvPr id="45" name="组合 14"/>
          <p:cNvGrpSpPr>
            <a:grpSpLocks/>
          </p:cNvGrpSpPr>
          <p:nvPr/>
        </p:nvGrpSpPr>
        <p:grpSpPr bwMode="auto">
          <a:xfrm>
            <a:off x="4745340" y="2643620"/>
            <a:ext cx="1338828" cy="945534"/>
            <a:chOff x="5522404" y="4036928"/>
            <a:chExt cx="2934340" cy="2359457"/>
          </a:xfrm>
        </p:grpSpPr>
        <p:pic>
          <p:nvPicPr>
            <p:cNvPr id="46" name="图片 30"/>
            <p:cNvPicPr>
              <a:picLocks noChangeAspect="1"/>
            </p:cNvPicPr>
            <p:nvPr/>
          </p:nvPicPr>
          <p:blipFill>
            <a:blip r:embed="rId15">
              <a:clrChange>
                <a:clrFrom>
                  <a:srgbClr val="E9E6ED"/>
                </a:clrFrom>
                <a:clrTo>
                  <a:srgbClr val="E9E6ED">
                    <a:alpha val="0"/>
                  </a:srgbClr>
                </a:clrTo>
              </a:clrChange>
              <a:extLst>
                <a:ext uri="{28A0092B-C50C-407E-A947-70E740481C1C}">
                  <a14:useLocalDpi xmlns:a14="http://schemas.microsoft.com/office/drawing/2010/main" val="0"/>
                </a:ext>
              </a:extLst>
            </a:blip>
            <a:srcRect l="8263" t="28970" r="51575"/>
            <a:stretch>
              <a:fillRect/>
            </a:stretch>
          </p:blipFill>
          <p:spPr bwMode="auto">
            <a:xfrm rot="16200000">
              <a:off x="6582473" y="3734520"/>
              <a:ext cx="1541262" cy="214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 46"/>
            <p:cNvSpPr/>
            <p:nvPr/>
          </p:nvSpPr>
          <p:spPr>
            <a:xfrm>
              <a:off x="5522404" y="5474765"/>
              <a:ext cx="2934340" cy="921620"/>
            </a:xfrm>
            <a:prstGeom prst="rect">
              <a:avLst/>
            </a:prstGeom>
          </p:spPr>
          <p:txBody>
            <a:bodyPr wrap="none">
              <a:spAutoFit/>
            </a:bodyPr>
            <a:lstStyle/>
            <a:p>
              <a:pPr indent="228600" algn="just">
                <a:defRPr/>
              </a:pPr>
              <a:r>
                <a:rPr lang="en-US" altLang="zh-CN" kern="100" dirty="0">
                  <a:solidFill>
                    <a:srgbClr val="0070C0"/>
                  </a:solidFill>
                  <a:latin typeface="楷体" panose="02010609060101010101" pitchFamily="49" charset="-122"/>
                  <a:ea typeface="楷体" panose="02010609060101010101" pitchFamily="49" charset="-122"/>
                </a:rPr>
                <a:t>Ⅱ</a:t>
              </a:r>
              <a:r>
                <a:rPr lang="zh-CN" altLang="en-US" kern="100" dirty="0">
                  <a:solidFill>
                    <a:srgbClr val="0070C0"/>
                  </a:solidFill>
                  <a:latin typeface="楷体" panose="02010609060101010101" pitchFamily="49" charset="-122"/>
                  <a:ea typeface="楷体" panose="02010609060101010101" pitchFamily="49" charset="-122"/>
                </a:rPr>
                <a:t>型模组</a:t>
              </a:r>
            </a:p>
          </p:txBody>
        </p:sp>
      </p:grpSp>
      <p:grpSp>
        <p:nvGrpSpPr>
          <p:cNvPr id="49" name="组合 22540"/>
          <p:cNvGrpSpPr>
            <a:grpSpLocks/>
          </p:cNvGrpSpPr>
          <p:nvPr/>
        </p:nvGrpSpPr>
        <p:grpSpPr bwMode="auto">
          <a:xfrm>
            <a:off x="6317524" y="1535615"/>
            <a:ext cx="1482470" cy="1129739"/>
            <a:chOff x="3907606" y="4878826"/>
            <a:chExt cx="1977699" cy="1506484"/>
          </a:xfrm>
        </p:grpSpPr>
        <p:pic>
          <p:nvPicPr>
            <p:cNvPr id="50" name="图片 21" descr="飞行区管理"/>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07606" y="4878826"/>
              <a:ext cx="1977699" cy="105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矩形 76"/>
            <p:cNvSpPr>
              <a:spLocks noChangeArrowheads="1"/>
            </p:cNvSpPr>
            <p:nvPr/>
          </p:nvSpPr>
          <p:spPr bwMode="auto">
            <a:xfrm>
              <a:off x="4170987" y="5974896"/>
              <a:ext cx="1683425" cy="41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400" dirty="0">
                  <a:solidFill>
                    <a:srgbClr val="0070C0"/>
                  </a:solidFill>
                  <a:latin typeface="楷体" panose="02010609060101010101" pitchFamily="49" charset="-122"/>
                  <a:ea typeface="楷体" panose="02010609060101010101" pitchFamily="49" charset="-122"/>
                </a:rPr>
                <a:t>跑道维管终端</a:t>
              </a:r>
            </a:p>
          </p:txBody>
        </p:sp>
      </p:grpSp>
      <p:grpSp>
        <p:nvGrpSpPr>
          <p:cNvPr id="52" name="组合 22541"/>
          <p:cNvGrpSpPr>
            <a:grpSpLocks/>
          </p:cNvGrpSpPr>
          <p:nvPr/>
        </p:nvGrpSpPr>
        <p:grpSpPr bwMode="auto">
          <a:xfrm>
            <a:off x="6252746" y="2636891"/>
            <a:ext cx="1889789" cy="890708"/>
            <a:chOff x="6139164" y="4946781"/>
            <a:chExt cx="2520280" cy="1187658"/>
          </a:xfrm>
        </p:grpSpPr>
        <p:pic>
          <p:nvPicPr>
            <p:cNvPr id="53" name="图片 22" descr="品牌"/>
            <p:cNvPicPr>
              <a:picLocks noChangeAspect="1" noChangeArrowheads="1"/>
            </p:cNvPicPr>
            <p:nvPr/>
          </p:nvPicPr>
          <p:blipFill>
            <a:blip r:embed="rId17" cstate="print">
              <a:extLst>
                <a:ext uri="{28A0092B-C50C-407E-A947-70E740481C1C}">
                  <a14:useLocalDpi xmlns:a14="http://schemas.microsoft.com/office/drawing/2010/main" val="0"/>
                </a:ext>
              </a:extLst>
            </a:blip>
            <a:srcRect r="23515"/>
            <a:stretch>
              <a:fillRect/>
            </a:stretch>
          </p:blipFill>
          <p:spPr bwMode="auto">
            <a:xfrm>
              <a:off x="6139164" y="4946781"/>
              <a:ext cx="2520280" cy="86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矩形 75"/>
            <p:cNvSpPr>
              <a:spLocks noChangeArrowheads="1"/>
            </p:cNvSpPr>
            <p:nvPr/>
          </p:nvSpPr>
          <p:spPr bwMode="auto">
            <a:xfrm>
              <a:off x="6139164" y="5724053"/>
              <a:ext cx="2401192" cy="41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400" dirty="0">
                  <a:solidFill>
                    <a:srgbClr val="0070C0"/>
                  </a:solidFill>
                  <a:latin typeface="楷体" panose="02010609060101010101" pitchFamily="49" charset="-122"/>
                  <a:ea typeface="楷体" panose="02010609060101010101" pitchFamily="49" charset="-122"/>
                </a:rPr>
                <a:t>调度终端与指挥平台</a:t>
              </a:r>
            </a:p>
          </p:txBody>
        </p:sp>
      </p:grpSp>
      <p:pic>
        <p:nvPicPr>
          <p:cNvPr id="55" name="Picture 22"/>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1809" y="2445633"/>
            <a:ext cx="996554"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矩形 37"/>
          <p:cNvSpPr/>
          <p:nvPr/>
        </p:nvSpPr>
        <p:spPr bwMode="auto">
          <a:xfrm>
            <a:off x="288144" y="3435846"/>
            <a:ext cx="1638910" cy="346249"/>
          </a:xfrm>
          <a:prstGeom prst="rect">
            <a:avLst/>
          </a:prstGeom>
        </p:spPr>
        <p:txBody>
          <a:bodyPr wrap="none" lIns="68580" tIns="34290" rIns="68580" bIns="34290">
            <a:spAutoFit/>
          </a:bodyPr>
          <a:lstStyle/>
          <a:p>
            <a:pPr indent="228600" algn="just">
              <a:defRPr/>
            </a:pPr>
            <a:r>
              <a:rPr lang="en-US" altLang="zh-CN" kern="100" dirty="0" smtClean="0">
                <a:solidFill>
                  <a:srgbClr val="0070C0"/>
                </a:solidFill>
                <a:latin typeface="楷体" panose="02010609060101010101" pitchFamily="49" charset="-122"/>
                <a:ea typeface="楷体" panose="02010609060101010101" pitchFamily="49" charset="-122"/>
              </a:rPr>
              <a:t>TC-OFDM</a:t>
            </a:r>
            <a:r>
              <a:rPr lang="zh-CN" altLang="en-US" kern="100" dirty="0">
                <a:solidFill>
                  <a:srgbClr val="0070C0"/>
                </a:solidFill>
                <a:latin typeface="楷体" panose="02010609060101010101" pitchFamily="49" charset="-122"/>
                <a:ea typeface="楷体" panose="02010609060101010101" pitchFamily="49" charset="-122"/>
              </a:rPr>
              <a:t>芯片</a:t>
            </a:r>
          </a:p>
        </p:txBody>
      </p:sp>
    </p:spTree>
    <p:extLst>
      <p:ext uri="{BB962C8B-B14F-4D97-AF65-F5344CB8AC3E}">
        <p14:creationId xmlns:p14="http://schemas.microsoft.com/office/powerpoint/2010/main" val="2219934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6"/>
          <p:cNvGrpSpPr>
            <a:grpSpLocks/>
          </p:cNvGrpSpPr>
          <p:nvPr/>
        </p:nvGrpSpPr>
        <p:grpSpPr bwMode="auto">
          <a:xfrm>
            <a:off x="578787" y="1203598"/>
            <a:ext cx="3057109" cy="1822855"/>
            <a:chOff x="1060147" y="1431412"/>
            <a:chExt cx="7304352" cy="5046311"/>
          </a:xfrm>
        </p:grpSpPr>
        <p:pic>
          <p:nvPicPr>
            <p:cNvPr id="4" name="图片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0147" y="1431412"/>
              <a:ext cx="7304352" cy="5046311"/>
            </a:xfrm>
            <a:prstGeom prst="rect">
              <a:avLst/>
            </a:prstGeom>
            <a:solidFill>
              <a:srgbClr val="FFFFFF">
                <a:shade val="85000"/>
              </a:srgbClr>
            </a:solidFill>
            <a:ln w="1111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3018" name="图表 5"/>
            <p:cNvGraphicFramePr>
              <a:graphicFrameLocks/>
            </p:cNvGraphicFramePr>
            <p:nvPr/>
          </p:nvGraphicFramePr>
          <p:xfrm>
            <a:off x="5174343" y="4864816"/>
            <a:ext cx="3169703" cy="1598643"/>
          </p:xfrm>
          <a:graphic>
            <a:graphicData uri="http://schemas.openxmlformats.org/presentationml/2006/ole">
              <mc:AlternateContent xmlns:mc="http://schemas.openxmlformats.org/markup-compatibility/2006">
                <mc:Choice xmlns:v="urn:schemas-microsoft-com:vml" Requires="v">
                  <p:oleObj spid="_x0000_s28701" name="Chart" r:id="rId6" imgW="3176291" imgH="1585097" progId="Excel.Chart.8">
                    <p:embed/>
                  </p:oleObj>
                </mc:Choice>
                <mc:Fallback>
                  <p:oleObj name="Chart" r:id="rId6" imgW="3176291" imgH="1585097"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4343" y="4864816"/>
                          <a:ext cx="3169703" cy="159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016" name="矩形 44"/>
          <p:cNvSpPr>
            <a:spLocks noChangeArrowheads="1"/>
          </p:cNvSpPr>
          <p:nvPr/>
        </p:nvSpPr>
        <p:spPr bwMode="auto">
          <a:xfrm>
            <a:off x="409665" y="51470"/>
            <a:ext cx="8394268"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gn="just">
              <a:lnSpc>
                <a:spcPct val="110000"/>
              </a:lnSpc>
              <a:spcBef>
                <a:spcPts val="450"/>
              </a:spcBef>
              <a:buClr>
                <a:schemeClr val="accent1"/>
              </a:buClr>
              <a:buSzPct val="60000"/>
              <a:buFont typeface="Wingdings" panose="05000000000000000000" pitchFamily="2" charset="2"/>
              <a:buChar char="u"/>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450"/>
              </a:spcAft>
              <a:buClr>
                <a:srgbClr val="70D4D7"/>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幼圆" panose="02010509060101010101" pitchFamily="49" charset="-122"/>
              </a:defRPr>
            </a:lvl9pPr>
          </a:lstStyle>
          <a:p>
            <a:pPr>
              <a:lnSpc>
                <a:spcPct val="100000"/>
              </a:lnSpc>
              <a:spcBef>
                <a:spcPct val="0"/>
              </a:spcBef>
              <a:buClrTx/>
              <a:buSzTx/>
              <a:buFontTx/>
              <a:buNone/>
            </a:pPr>
            <a:r>
              <a:rPr lang="zh-CN" altLang="en-US" sz="2000" dirty="0" smtClean="0">
                <a:solidFill>
                  <a:schemeClr val="tx1"/>
                </a:solidFill>
                <a:latin typeface="楷体" panose="02010609060101010101" pitchFamily="49" charset="-122"/>
                <a:ea typeface="楷体" panose="02010609060101010101" pitchFamily="49" charset="-122"/>
              </a:rPr>
              <a:t>    利用“羲和”计划研究成果，已应用</a:t>
            </a:r>
            <a:r>
              <a:rPr lang="en-US" altLang="zh-CN" sz="2000" b="1" dirty="0" smtClean="0">
                <a:solidFill>
                  <a:srgbClr val="FF0000"/>
                </a:solidFill>
                <a:latin typeface="楷体" panose="02010609060101010101" pitchFamily="49" charset="-122"/>
                <a:ea typeface="楷体" panose="02010609060101010101" pitchFamily="49" charset="-122"/>
              </a:rPr>
              <a:t>50</a:t>
            </a:r>
            <a:r>
              <a:rPr lang="zh-CN" altLang="en-US" sz="2000" dirty="0" smtClean="0">
                <a:solidFill>
                  <a:srgbClr val="FF0000"/>
                </a:solidFill>
                <a:latin typeface="楷体" panose="02010609060101010101" pitchFamily="49" charset="-122"/>
                <a:ea typeface="楷体" panose="02010609060101010101" pitchFamily="49" charset="-122"/>
              </a:rPr>
              <a:t>家</a:t>
            </a:r>
            <a:r>
              <a:rPr lang="zh-CN" altLang="en-US" sz="2000" dirty="0">
                <a:solidFill>
                  <a:srgbClr val="FF0000"/>
                </a:solidFill>
                <a:latin typeface="楷体" panose="02010609060101010101" pitchFamily="49" charset="-122"/>
                <a:ea typeface="楷体" panose="02010609060101010101" pitchFamily="49" charset="-122"/>
              </a:rPr>
              <a:t>大型机场</a:t>
            </a:r>
            <a:r>
              <a:rPr lang="zh-CN" altLang="en-US" sz="2000" dirty="0" smtClean="0">
                <a:solidFill>
                  <a:schemeClr val="tx1"/>
                </a:solidFill>
                <a:latin typeface="楷体" panose="02010609060101010101" pitchFamily="49" charset="-122"/>
                <a:ea typeface="楷体" panose="02010609060101010101" pitchFamily="49" charset="-122"/>
              </a:rPr>
              <a:t>和</a:t>
            </a:r>
            <a:r>
              <a:rPr lang="en-US" altLang="zh-CN" sz="2000" dirty="0" smtClean="0">
                <a:solidFill>
                  <a:schemeClr val="tx1"/>
                </a:solidFill>
                <a:latin typeface="楷体" panose="02010609060101010101" pitchFamily="49" charset="-122"/>
                <a:ea typeface="楷体" panose="02010609060101010101" pitchFamily="49" charset="-122"/>
              </a:rPr>
              <a:t>200</a:t>
            </a:r>
            <a:r>
              <a:rPr lang="zh-CN" altLang="en-US" sz="2000" dirty="0">
                <a:solidFill>
                  <a:schemeClr val="tx1"/>
                </a:solidFill>
                <a:latin typeface="楷体" panose="02010609060101010101" pitchFamily="49" charset="-122"/>
                <a:ea typeface="楷体" panose="02010609060101010101" pitchFamily="49" charset="-122"/>
              </a:rPr>
              <a:t>余个城市的</a:t>
            </a:r>
            <a:r>
              <a:rPr lang="zh-CN" altLang="en-US" sz="2000" dirty="0" smtClean="0">
                <a:solidFill>
                  <a:srgbClr val="FF0000"/>
                </a:solidFill>
                <a:latin typeface="楷体" panose="02010609060101010101" pitchFamily="49" charset="-122"/>
                <a:ea typeface="楷体" panose="02010609060101010101" pitchFamily="49" charset="-122"/>
              </a:rPr>
              <a:t>超过</a:t>
            </a:r>
            <a:r>
              <a:rPr lang="en-US" altLang="zh-CN" sz="2000" b="1" dirty="0" smtClean="0">
                <a:solidFill>
                  <a:srgbClr val="FF0000"/>
                </a:solidFill>
                <a:latin typeface="楷体" panose="02010609060101010101" pitchFamily="49" charset="-122"/>
                <a:ea typeface="楷体" panose="02010609060101010101" pitchFamily="49" charset="-122"/>
              </a:rPr>
              <a:t>5000</a:t>
            </a:r>
            <a:r>
              <a:rPr lang="zh-CN" altLang="en-US" sz="2000" dirty="0">
                <a:solidFill>
                  <a:srgbClr val="FF0000"/>
                </a:solidFill>
                <a:latin typeface="楷体" panose="02010609060101010101" pitchFamily="49" charset="-122"/>
                <a:ea typeface="楷体" panose="02010609060101010101" pitchFamily="49" charset="-122"/>
              </a:rPr>
              <a:t>家</a:t>
            </a:r>
            <a:r>
              <a:rPr lang="zh-CN" altLang="en-US" sz="2000" dirty="0">
                <a:solidFill>
                  <a:schemeClr val="tx1"/>
                </a:solidFill>
                <a:latin typeface="楷体" panose="02010609060101010101" pitchFamily="49" charset="-122"/>
                <a:ea typeface="楷体" panose="02010609060101010101" pitchFamily="49" charset="-122"/>
              </a:rPr>
              <a:t>大型</a:t>
            </a:r>
            <a:r>
              <a:rPr lang="zh-CN" altLang="en-US" sz="2000" dirty="0" smtClean="0">
                <a:solidFill>
                  <a:schemeClr val="tx1"/>
                </a:solidFill>
                <a:latin typeface="楷体" panose="02010609060101010101" pitchFamily="49" charset="-122"/>
                <a:ea typeface="楷体" panose="02010609060101010101" pitchFamily="49" charset="-122"/>
              </a:rPr>
              <a:t>商场，</a:t>
            </a:r>
            <a:r>
              <a:rPr lang="zh-CN" altLang="en-US" sz="2000" dirty="0">
                <a:solidFill>
                  <a:schemeClr val="tx1"/>
                </a:solidFill>
                <a:latin typeface="楷体" panose="02010609060101010101" pitchFamily="49" charset="-122"/>
                <a:ea typeface="楷体" panose="02010609060101010101" pitchFamily="49" charset="-122"/>
              </a:rPr>
              <a:t>为</a:t>
            </a:r>
            <a:r>
              <a:rPr lang="zh-CN" altLang="en-US" sz="2000" dirty="0">
                <a:solidFill>
                  <a:srgbClr val="FF0000"/>
                </a:solidFill>
                <a:latin typeface="楷体" panose="02010609060101010101" pitchFamily="49" charset="-122"/>
                <a:ea typeface="楷体" panose="02010609060101010101" pitchFamily="49" charset="-122"/>
              </a:rPr>
              <a:t>超亿</a:t>
            </a:r>
            <a:r>
              <a:rPr lang="zh-CN" altLang="en-US" sz="2000" dirty="0">
                <a:solidFill>
                  <a:schemeClr val="tx1"/>
                </a:solidFill>
                <a:latin typeface="楷体" panose="02010609060101010101" pitchFamily="49" charset="-122"/>
                <a:ea typeface="楷体" panose="02010609060101010101" pitchFamily="49" charset="-122"/>
              </a:rPr>
              <a:t>用户提供</a:t>
            </a:r>
            <a:r>
              <a:rPr lang="en-US" altLang="zh-CN" sz="2000" b="1" dirty="0">
                <a:solidFill>
                  <a:srgbClr val="FF0000"/>
                </a:solidFill>
                <a:latin typeface="楷体" panose="02010609060101010101" pitchFamily="49" charset="-122"/>
                <a:ea typeface="楷体" panose="02010609060101010101" pitchFamily="49" charset="-122"/>
              </a:rPr>
              <a:t>1~3m</a:t>
            </a:r>
            <a:r>
              <a:rPr lang="zh-CN" altLang="en-US" sz="2000" dirty="0">
                <a:solidFill>
                  <a:srgbClr val="FF0000"/>
                </a:solidFill>
                <a:latin typeface="楷体" panose="02010609060101010101" pitchFamily="49" charset="-122"/>
                <a:ea typeface="楷体" panose="02010609060101010101" pitchFamily="49" charset="-122"/>
              </a:rPr>
              <a:t>精度</a:t>
            </a:r>
            <a:r>
              <a:rPr lang="zh-CN" altLang="en-US" sz="2000" dirty="0">
                <a:solidFill>
                  <a:schemeClr val="tx1"/>
                </a:solidFill>
                <a:latin typeface="楷体" panose="02010609060101010101" pitchFamily="49" charset="-122"/>
                <a:ea typeface="楷体" panose="02010609060101010101" pitchFamily="49" charset="-122"/>
              </a:rPr>
              <a:t>的室内定位与位置服务，提升</a:t>
            </a:r>
            <a:r>
              <a:rPr lang="zh-CN" altLang="en-US" sz="2000" dirty="0" smtClean="0">
                <a:solidFill>
                  <a:schemeClr val="tx1"/>
                </a:solidFill>
                <a:latin typeface="楷体" panose="02010609060101010101" pitchFamily="49" charset="-122"/>
                <a:ea typeface="楷体" panose="02010609060101010101" pitchFamily="49" charset="-122"/>
              </a:rPr>
              <a:t>了</a:t>
            </a:r>
            <a:r>
              <a:rPr lang="zh-CN" altLang="en-US" sz="2000" dirty="0">
                <a:solidFill>
                  <a:schemeClr val="tx1"/>
                </a:solidFill>
                <a:latin typeface="楷体" panose="02010609060101010101" pitchFamily="49" charset="-122"/>
                <a:ea typeface="楷体" panose="02010609060101010101" pitchFamily="49" charset="-122"/>
              </a:rPr>
              <a:t>公共</a:t>
            </a:r>
            <a:r>
              <a:rPr lang="zh-CN" altLang="en-US" sz="2000" dirty="0" smtClean="0">
                <a:solidFill>
                  <a:schemeClr val="tx1"/>
                </a:solidFill>
                <a:latin typeface="楷体" panose="02010609060101010101" pitchFamily="49" charset="-122"/>
                <a:ea typeface="楷体" panose="02010609060101010101" pitchFamily="49" charset="-122"/>
              </a:rPr>
              <a:t>安全管理与应急</a:t>
            </a:r>
            <a:r>
              <a:rPr lang="zh-CN" altLang="en-US" sz="2000" dirty="0">
                <a:solidFill>
                  <a:schemeClr val="tx1"/>
                </a:solidFill>
                <a:latin typeface="楷体" panose="02010609060101010101" pitchFamily="49" charset="-122"/>
                <a:ea typeface="楷体" panose="02010609060101010101" pitchFamily="49" charset="-122"/>
              </a:rPr>
              <a:t>预警</a:t>
            </a:r>
            <a:r>
              <a:rPr lang="zh-CN" altLang="en-US" sz="2000" dirty="0" smtClean="0">
                <a:solidFill>
                  <a:schemeClr val="tx1"/>
                </a:solidFill>
                <a:latin typeface="楷体" panose="02010609060101010101" pitchFamily="49" charset="-122"/>
                <a:ea typeface="楷体" panose="02010609060101010101" pitchFamily="49" charset="-122"/>
              </a:rPr>
              <a:t>能力，取得了重大经济社会效益</a:t>
            </a:r>
            <a:r>
              <a:rPr lang="zh-CN" altLang="zh-CN" sz="2000" b="1" dirty="0" smtClean="0">
                <a:solidFill>
                  <a:schemeClr val="tx1"/>
                </a:solidFill>
                <a:latin typeface="楷体" panose="02010609060101010101" pitchFamily="49" charset="-122"/>
                <a:ea typeface="楷体" panose="02010609060101010101" pitchFamily="49" charset="-122"/>
              </a:rPr>
              <a:t>。</a:t>
            </a:r>
            <a:endParaRPr lang="zh-CN" altLang="en-US" sz="2000" b="1" dirty="0">
              <a:solidFill>
                <a:schemeClr val="tx1"/>
              </a:solidFill>
              <a:latin typeface="楷体" panose="02010609060101010101" pitchFamily="49" charset="-122"/>
              <a:ea typeface="楷体" panose="02010609060101010101" pitchFamily="49" charset="-122"/>
            </a:endParaRPr>
          </a:p>
        </p:txBody>
      </p:sp>
      <p:pic>
        <p:nvPicPr>
          <p:cNvPr id="3" name="Picture 2"/>
          <p:cNvPicPr>
            <a:picLocks noChangeAspect="1"/>
          </p:cNvPicPr>
          <p:nvPr/>
        </p:nvPicPr>
        <p:blipFill>
          <a:blip r:embed="rId8"/>
          <a:stretch>
            <a:fillRect/>
          </a:stretch>
        </p:blipFill>
        <p:spPr>
          <a:xfrm>
            <a:off x="3995936" y="1059582"/>
            <a:ext cx="4807997" cy="2018042"/>
          </a:xfrm>
          <a:prstGeom prst="rect">
            <a:avLst/>
          </a:prstGeom>
        </p:spPr>
      </p:pic>
      <p:sp>
        <p:nvSpPr>
          <p:cNvPr id="5" name="TextBox 4"/>
          <p:cNvSpPr txBox="1"/>
          <p:nvPr/>
        </p:nvSpPr>
        <p:spPr>
          <a:xfrm>
            <a:off x="4929503" y="3037652"/>
            <a:ext cx="3242897" cy="315471"/>
          </a:xfrm>
          <a:prstGeom prst="rect">
            <a:avLst/>
          </a:prstGeom>
          <a:noFill/>
        </p:spPr>
        <p:txBody>
          <a:bodyPr wrap="square" lIns="68580" tIns="34290" rIns="68580" bIns="34290" rtlCol="0">
            <a:spAutoFit/>
          </a:bodyPr>
          <a:lstStyle/>
          <a:p>
            <a:pPr algn="ctr"/>
            <a:r>
              <a:rPr lang="zh-CN" altLang="en-US" sz="1600" b="1" dirty="0">
                <a:latin typeface="楷体" panose="02010609060101010101" pitchFamily="49" charset="-122"/>
                <a:ea typeface="楷体" panose="02010609060101010101" pitchFamily="49" charset="-122"/>
              </a:rPr>
              <a:t>北京</a:t>
            </a:r>
            <a:r>
              <a:rPr lang="zh-CN" altLang="en-US" sz="1600" b="1" dirty="0" smtClean="0">
                <a:latin typeface="楷体" panose="02010609060101010101" pitchFamily="49" charset="-122"/>
                <a:ea typeface="楷体" panose="02010609060101010101" pitchFamily="49" charset="-122"/>
              </a:rPr>
              <a:t>地区室内定位服务热力图</a:t>
            </a:r>
            <a:endParaRPr lang="zh-CN" altLang="en-US" sz="1600" b="1" dirty="0">
              <a:latin typeface="楷体" panose="02010609060101010101" pitchFamily="49" charset="-122"/>
              <a:ea typeface="楷体" panose="02010609060101010101" pitchFamily="49" charset="-122"/>
            </a:endParaRPr>
          </a:p>
        </p:txBody>
      </p:sp>
      <p:pic>
        <p:nvPicPr>
          <p:cNvPr id="6" name="Picture 5"/>
          <p:cNvPicPr>
            <a:picLocks noChangeAspect="1"/>
          </p:cNvPicPr>
          <p:nvPr/>
        </p:nvPicPr>
        <p:blipFill rotWithShape="1">
          <a:blip r:embed="rId9"/>
          <a:srcRect l="1151" t="4296" r="361" b="4935"/>
          <a:stretch/>
        </p:blipFill>
        <p:spPr>
          <a:xfrm>
            <a:off x="3995936" y="3352057"/>
            <a:ext cx="4864540" cy="1558252"/>
          </a:xfrm>
          <a:prstGeom prst="rect">
            <a:avLst/>
          </a:prstGeom>
        </p:spPr>
      </p:pic>
      <p:sp>
        <p:nvSpPr>
          <p:cNvPr id="48" name="TextBox 47"/>
          <p:cNvSpPr txBox="1"/>
          <p:nvPr/>
        </p:nvSpPr>
        <p:spPr>
          <a:xfrm>
            <a:off x="4932040" y="4876006"/>
            <a:ext cx="3761456" cy="315471"/>
          </a:xfrm>
          <a:prstGeom prst="rect">
            <a:avLst/>
          </a:prstGeom>
          <a:noFill/>
        </p:spPr>
        <p:txBody>
          <a:bodyPr wrap="square" lIns="68580" tIns="34290" rIns="68580" bIns="34290" rtlCol="0">
            <a:spAutoFit/>
          </a:bodyPr>
          <a:lstStyle/>
          <a:p>
            <a:r>
              <a:rPr lang="zh-CN" altLang="en-US" sz="1600" b="1" dirty="0">
                <a:latin typeface="楷体" panose="02010609060101010101" pitchFamily="49" charset="-122"/>
                <a:ea typeface="楷体" panose="02010609060101010101" pitchFamily="49" charset="-122"/>
              </a:rPr>
              <a:t>某大型建筑内用户实时位置分布图</a:t>
            </a:r>
          </a:p>
        </p:txBody>
      </p:sp>
      <p:pic>
        <p:nvPicPr>
          <p:cNvPr id="8" name="Picture 7"/>
          <p:cNvPicPr>
            <a:picLocks noChangeAspect="1"/>
          </p:cNvPicPr>
          <p:nvPr/>
        </p:nvPicPr>
        <p:blipFill>
          <a:blip r:embed="rId10"/>
          <a:stretch>
            <a:fillRect/>
          </a:stretch>
        </p:blipFill>
        <p:spPr>
          <a:xfrm>
            <a:off x="539552" y="3147814"/>
            <a:ext cx="3201125" cy="1928178"/>
          </a:xfrm>
          <a:prstGeom prst="rect">
            <a:avLst/>
          </a:prstGeom>
        </p:spPr>
      </p:pic>
      <p:sp>
        <p:nvSpPr>
          <p:cNvPr id="50" name="TextBox 49"/>
          <p:cNvSpPr txBox="1"/>
          <p:nvPr/>
        </p:nvSpPr>
        <p:spPr>
          <a:xfrm>
            <a:off x="135364" y="2168911"/>
            <a:ext cx="343078" cy="2285241"/>
          </a:xfrm>
          <a:prstGeom prst="rect">
            <a:avLst/>
          </a:prstGeom>
          <a:noFill/>
        </p:spPr>
        <p:txBody>
          <a:bodyPr wrap="square" lIns="68580" tIns="34290" rIns="68580" bIns="34290" rtlCol="0">
            <a:spAutoFit/>
          </a:bodyPr>
          <a:lstStyle/>
          <a:p>
            <a:r>
              <a:rPr lang="zh-CN" altLang="en-US" sz="1600" b="1" dirty="0" smtClean="0">
                <a:latin typeface="楷体" panose="02010609060101010101" pitchFamily="49" charset="-122"/>
                <a:ea typeface="楷体" panose="02010609060101010101" pitchFamily="49" charset="-122"/>
              </a:rPr>
              <a:t>室内定位请求分布图</a:t>
            </a:r>
            <a:endParaRPr lang="zh-CN" altLang="en-US" sz="1600" b="1" dirty="0">
              <a:latin typeface="楷体" panose="02010609060101010101" pitchFamily="49" charset="-122"/>
              <a:ea typeface="楷体" panose="02010609060101010101" pitchFamily="49" charset="-122"/>
            </a:endParaRPr>
          </a:p>
        </p:txBody>
      </p:sp>
    </p:spTree>
    <p:custDataLst>
      <p:tags r:id="rId2"/>
    </p:custDataLst>
    <p:extLst>
      <p:ext uri="{BB962C8B-B14F-4D97-AF65-F5344CB8AC3E}">
        <p14:creationId xmlns:p14="http://schemas.microsoft.com/office/powerpoint/2010/main" val="1942385356"/>
      </p:ext>
    </p:extLst>
  </p:cSld>
  <p:clrMapOvr>
    <a:masterClrMapping/>
  </p:clrMapOvr>
  <mc:AlternateContent xmlns:mc="http://schemas.openxmlformats.org/markup-compatibility/2006" xmlns:p14="http://schemas.microsoft.com/office/powerpoint/2010/main">
    <mc:Choice Requires="p14">
      <p:transition p14:dur="0" advTm="13000"/>
    </mc:Choice>
    <mc:Fallback xmlns="">
      <p:transition advTm="13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65"/>
          <p:cNvGrpSpPr>
            <a:grpSpLocks/>
          </p:cNvGrpSpPr>
          <p:nvPr/>
        </p:nvGrpSpPr>
        <p:grpSpPr bwMode="auto">
          <a:xfrm>
            <a:off x="152400" y="987425"/>
            <a:ext cx="8883650" cy="3900488"/>
            <a:chOff x="-788170" y="75009"/>
            <a:chExt cx="10720341" cy="4993482"/>
          </a:xfrm>
        </p:grpSpPr>
        <p:grpSp>
          <p:nvGrpSpPr>
            <p:cNvPr id="13" name="组合 34"/>
            <p:cNvGrpSpPr>
              <a:grpSpLocks/>
            </p:cNvGrpSpPr>
            <p:nvPr/>
          </p:nvGrpSpPr>
          <p:grpSpPr bwMode="auto">
            <a:xfrm>
              <a:off x="722245" y="78244"/>
              <a:ext cx="1807651" cy="1489821"/>
              <a:chOff x="437150" y="2317471"/>
              <a:chExt cx="1807651" cy="1489821"/>
            </a:xfrm>
          </p:grpSpPr>
          <p:sp>
            <p:nvSpPr>
              <p:cNvPr id="42" name="六边形 41"/>
              <p:cNvSpPr/>
              <p:nvPr/>
            </p:nvSpPr>
            <p:spPr>
              <a:xfrm>
                <a:off x="476549" y="2318301"/>
                <a:ext cx="1727975" cy="1489712"/>
              </a:xfrm>
              <a:prstGeom prst="hexagon">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latin typeface="微软雅黑" panose="020B0503020204020204" pitchFamily="34" charset="-122"/>
                  <a:ea typeface="微软雅黑" panose="020B0503020204020204" pitchFamily="34" charset="-122"/>
                </a:endParaRPr>
              </a:p>
            </p:txBody>
          </p:sp>
          <p:sp>
            <p:nvSpPr>
              <p:cNvPr id="43" name="矩形 64"/>
              <p:cNvSpPr>
                <a:spLocks noChangeArrowheads="1"/>
              </p:cNvSpPr>
              <p:nvPr/>
            </p:nvSpPr>
            <p:spPr bwMode="auto">
              <a:xfrm>
                <a:off x="437150" y="2794500"/>
                <a:ext cx="1807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solidFill>
                      <a:schemeClr val="bg1"/>
                    </a:solidFill>
                    <a:latin typeface="微软雅黑" pitchFamily="34" charset="-122"/>
                    <a:ea typeface="微软雅黑" pitchFamily="34" charset="-122"/>
                  </a:rPr>
                  <a:t>位置大数据</a:t>
                </a:r>
              </a:p>
            </p:txBody>
          </p:sp>
        </p:grpSp>
        <p:grpSp>
          <p:nvGrpSpPr>
            <p:cNvPr id="14" name="组合 35"/>
            <p:cNvGrpSpPr>
              <a:grpSpLocks/>
            </p:cNvGrpSpPr>
            <p:nvPr/>
          </p:nvGrpSpPr>
          <p:grpSpPr bwMode="auto">
            <a:xfrm>
              <a:off x="722244" y="1680425"/>
              <a:ext cx="1807651" cy="1489821"/>
              <a:chOff x="437150" y="2317471"/>
              <a:chExt cx="1807651" cy="1489821"/>
            </a:xfrm>
          </p:grpSpPr>
          <p:sp>
            <p:nvSpPr>
              <p:cNvPr id="40" name="六边形 39"/>
              <p:cNvSpPr/>
              <p:nvPr/>
            </p:nvSpPr>
            <p:spPr>
              <a:xfrm>
                <a:off x="476550" y="2317611"/>
                <a:ext cx="1727975" cy="1489712"/>
              </a:xfrm>
              <a:prstGeom prst="hexagon">
                <a:avLst/>
              </a:prstGeom>
              <a:solidFill>
                <a:srgbClr val="7BC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latin typeface="微软雅黑" panose="020B0503020204020204" pitchFamily="34" charset="-122"/>
                  <a:ea typeface="微软雅黑" panose="020B0503020204020204" pitchFamily="34" charset="-122"/>
                </a:endParaRPr>
              </a:p>
            </p:txBody>
          </p:sp>
          <p:sp>
            <p:nvSpPr>
              <p:cNvPr id="41" name="矩形 62"/>
              <p:cNvSpPr>
                <a:spLocks noChangeArrowheads="1"/>
              </p:cNvSpPr>
              <p:nvPr/>
            </p:nvSpPr>
            <p:spPr bwMode="auto">
              <a:xfrm>
                <a:off x="437150" y="2811125"/>
                <a:ext cx="1807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solidFill>
                      <a:schemeClr val="bg1"/>
                    </a:solidFill>
                    <a:latin typeface="微软雅黑" pitchFamily="34" charset="-122"/>
                    <a:ea typeface="微软雅黑" pitchFamily="34" charset="-122"/>
                  </a:rPr>
                  <a:t>虚拟现实</a:t>
                </a:r>
              </a:p>
            </p:txBody>
          </p:sp>
        </p:grpSp>
        <p:grpSp>
          <p:nvGrpSpPr>
            <p:cNvPr id="15" name="组合 36"/>
            <p:cNvGrpSpPr>
              <a:grpSpLocks/>
            </p:cNvGrpSpPr>
            <p:nvPr/>
          </p:nvGrpSpPr>
          <p:grpSpPr bwMode="auto">
            <a:xfrm>
              <a:off x="6654346" y="75009"/>
              <a:ext cx="1807651" cy="1489821"/>
              <a:chOff x="437150" y="2317471"/>
              <a:chExt cx="1807651" cy="1489821"/>
            </a:xfrm>
          </p:grpSpPr>
          <p:sp>
            <p:nvSpPr>
              <p:cNvPr id="38" name="六边形 37"/>
              <p:cNvSpPr/>
              <p:nvPr/>
            </p:nvSpPr>
            <p:spPr>
              <a:xfrm>
                <a:off x="477417" y="2317471"/>
                <a:ext cx="1727975" cy="1489712"/>
              </a:xfrm>
              <a:prstGeom prst="hexag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latin typeface="微软雅黑" panose="020B0503020204020204" pitchFamily="34" charset="-122"/>
                  <a:ea typeface="微软雅黑" panose="020B0503020204020204" pitchFamily="34" charset="-122"/>
                </a:endParaRPr>
              </a:p>
            </p:txBody>
          </p:sp>
          <p:sp>
            <p:nvSpPr>
              <p:cNvPr id="39" name="矩形 60"/>
              <p:cNvSpPr>
                <a:spLocks noChangeArrowheads="1"/>
              </p:cNvSpPr>
              <p:nvPr/>
            </p:nvSpPr>
            <p:spPr bwMode="auto">
              <a:xfrm>
                <a:off x="437150" y="2827750"/>
                <a:ext cx="1807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solidFill>
                      <a:schemeClr val="bg1"/>
                    </a:solidFill>
                    <a:latin typeface="微软雅黑" pitchFamily="34" charset="-122"/>
                    <a:ea typeface="微软雅黑" pitchFamily="34" charset="-122"/>
                  </a:rPr>
                  <a:t>智慧城市</a:t>
                </a:r>
              </a:p>
            </p:txBody>
          </p:sp>
        </p:grpSp>
        <p:grpSp>
          <p:nvGrpSpPr>
            <p:cNvPr id="16" name="组合 37"/>
            <p:cNvGrpSpPr>
              <a:grpSpLocks/>
            </p:cNvGrpSpPr>
            <p:nvPr/>
          </p:nvGrpSpPr>
          <p:grpSpPr bwMode="auto">
            <a:xfrm>
              <a:off x="5183661" y="853395"/>
              <a:ext cx="1807651" cy="1489821"/>
              <a:chOff x="437150" y="2317471"/>
              <a:chExt cx="1807651" cy="1489821"/>
            </a:xfrm>
          </p:grpSpPr>
          <p:sp>
            <p:nvSpPr>
              <p:cNvPr id="36" name="六边形 35"/>
              <p:cNvSpPr/>
              <p:nvPr/>
            </p:nvSpPr>
            <p:spPr>
              <a:xfrm>
                <a:off x="476833" y="2317475"/>
                <a:ext cx="1727975" cy="1489711"/>
              </a:xfrm>
              <a:prstGeom prst="hexagon">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latin typeface="微软雅黑" panose="020B0503020204020204" pitchFamily="34" charset="-122"/>
                  <a:ea typeface="微软雅黑" panose="020B0503020204020204" pitchFamily="34" charset="-122"/>
                </a:endParaRPr>
              </a:p>
            </p:txBody>
          </p:sp>
          <p:sp>
            <p:nvSpPr>
              <p:cNvPr id="37" name="矩形 58"/>
              <p:cNvSpPr>
                <a:spLocks noChangeArrowheads="1"/>
              </p:cNvSpPr>
              <p:nvPr/>
            </p:nvSpPr>
            <p:spPr bwMode="auto">
              <a:xfrm>
                <a:off x="437150" y="2777875"/>
                <a:ext cx="1807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solidFill>
                      <a:schemeClr val="bg1"/>
                    </a:solidFill>
                    <a:latin typeface="微软雅黑" pitchFamily="34" charset="-122"/>
                    <a:ea typeface="微软雅黑" pitchFamily="34" charset="-122"/>
                  </a:rPr>
                  <a:t>工业</a:t>
                </a:r>
                <a:r>
                  <a:rPr lang="en-US" altLang="zh-CN" sz="2400" b="1">
                    <a:solidFill>
                      <a:schemeClr val="bg1"/>
                    </a:solidFill>
                    <a:latin typeface="微软雅黑" pitchFamily="34" charset="-122"/>
                    <a:ea typeface="微软雅黑" pitchFamily="34" charset="-122"/>
                  </a:rPr>
                  <a:t>4.0</a:t>
                </a:r>
                <a:endParaRPr lang="zh-CN" altLang="en-US" sz="2400" b="1">
                  <a:solidFill>
                    <a:schemeClr val="bg1"/>
                  </a:solidFill>
                  <a:latin typeface="微软雅黑" pitchFamily="34" charset="-122"/>
                  <a:ea typeface="微软雅黑" pitchFamily="34" charset="-122"/>
                </a:endParaRPr>
              </a:p>
            </p:txBody>
          </p:sp>
        </p:grpSp>
        <p:grpSp>
          <p:nvGrpSpPr>
            <p:cNvPr id="17" name="组合 38"/>
            <p:cNvGrpSpPr>
              <a:grpSpLocks/>
            </p:cNvGrpSpPr>
            <p:nvPr/>
          </p:nvGrpSpPr>
          <p:grpSpPr bwMode="auto">
            <a:xfrm>
              <a:off x="2188752" y="853395"/>
              <a:ext cx="1807651" cy="1489821"/>
              <a:chOff x="437150" y="2317471"/>
              <a:chExt cx="1807651" cy="1489821"/>
            </a:xfrm>
          </p:grpSpPr>
          <p:sp>
            <p:nvSpPr>
              <p:cNvPr id="34" name="六边形 33"/>
              <p:cNvSpPr/>
              <p:nvPr/>
            </p:nvSpPr>
            <p:spPr>
              <a:xfrm>
                <a:off x="477480" y="2317475"/>
                <a:ext cx="1727975" cy="1489711"/>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latin typeface="微软雅黑" panose="020B0503020204020204" pitchFamily="34" charset="-122"/>
                  <a:ea typeface="微软雅黑" panose="020B0503020204020204" pitchFamily="34" charset="-122"/>
                </a:endParaRPr>
              </a:p>
            </p:txBody>
          </p:sp>
          <p:sp>
            <p:nvSpPr>
              <p:cNvPr id="35" name="矩形 56"/>
              <p:cNvSpPr>
                <a:spLocks noChangeArrowheads="1"/>
              </p:cNvSpPr>
              <p:nvPr/>
            </p:nvSpPr>
            <p:spPr bwMode="auto">
              <a:xfrm>
                <a:off x="437150" y="2761250"/>
                <a:ext cx="1807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solidFill>
                      <a:schemeClr val="bg1"/>
                    </a:solidFill>
                    <a:latin typeface="微软雅黑" pitchFamily="34" charset="-122"/>
                    <a:ea typeface="微软雅黑" pitchFamily="34" charset="-122"/>
                  </a:rPr>
                  <a:t>室内地图</a:t>
                </a:r>
              </a:p>
            </p:txBody>
          </p:sp>
        </p:grpSp>
        <p:grpSp>
          <p:nvGrpSpPr>
            <p:cNvPr id="18" name="组合 39"/>
            <p:cNvGrpSpPr>
              <a:grpSpLocks/>
            </p:cNvGrpSpPr>
            <p:nvPr/>
          </p:nvGrpSpPr>
          <p:grpSpPr bwMode="auto">
            <a:xfrm>
              <a:off x="3686207" y="108484"/>
              <a:ext cx="1807651" cy="1489821"/>
              <a:chOff x="437150" y="2317471"/>
              <a:chExt cx="1807651" cy="1489821"/>
            </a:xfrm>
          </p:grpSpPr>
          <p:sp>
            <p:nvSpPr>
              <p:cNvPr id="32" name="六边形 31"/>
              <p:cNvSpPr/>
              <p:nvPr/>
            </p:nvSpPr>
            <p:spPr>
              <a:xfrm>
                <a:off x="478114" y="2316513"/>
                <a:ext cx="1726059" cy="1491744"/>
              </a:xfrm>
              <a:prstGeom prst="hexagon">
                <a:avLst/>
              </a:prstGeom>
              <a:solidFill>
                <a:srgbClr val="FD7A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latin typeface="微软雅黑" panose="020B0503020204020204" pitchFamily="34" charset="-122"/>
                  <a:ea typeface="微软雅黑" panose="020B0503020204020204" pitchFamily="34" charset="-122"/>
                </a:endParaRPr>
              </a:p>
            </p:txBody>
          </p:sp>
          <p:sp>
            <p:nvSpPr>
              <p:cNvPr id="33" name="矩形 54"/>
              <p:cNvSpPr>
                <a:spLocks noChangeArrowheads="1"/>
              </p:cNvSpPr>
              <p:nvPr/>
            </p:nvSpPr>
            <p:spPr bwMode="auto">
              <a:xfrm>
                <a:off x="437150" y="2744625"/>
                <a:ext cx="1807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solidFill>
                      <a:schemeClr val="bg1"/>
                    </a:solidFill>
                    <a:latin typeface="微软雅黑" pitchFamily="34" charset="-122"/>
                    <a:ea typeface="微软雅黑" pitchFamily="34" charset="-122"/>
                  </a:rPr>
                  <a:t>物联网</a:t>
                </a:r>
              </a:p>
            </p:txBody>
          </p:sp>
        </p:grpSp>
        <p:grpSp>
          <p:nvGrpSpPr>
            <p:cNvPr id="19" name="组合 40"/>
            <p:cNvGrpSpPr>
              <a:grpSpLocks/>
            </p:cNvGrpSpPr>
            <p:nvPr/>
          </p:nvGrpSpPr>
          <p:grpSpPr bwMode="auto">
            <a:xfrm>
              <a:off x="6650170" y="1663511"/>
              <a:ext cx="1807651" cy="1489821"/>
              <a:chOff x="437150" y="2317471"/>
              <a:chExt cx="1807651" cy="1489821"/>
            </a:xfrm>
          </p:grpSpPr>
          <p:sp>
            <p:nvSpPr>
              <p:cNvPr id="30" name="六边形 29"/>
              <p:cNvSpPr/>
              <p:nvPr/>
            </p:nvSpPr>
            <p:spPr>
              <a:xfrm>
                <a:off x="477761" y="2318266"/>
                <a:ext cx="1726060" cy="1489712"/>
              </a:xfrm>
              <a:prstGeom prst="hexag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latin typeface="微软雅黑" panose="020B0503020204020204" pitchFamily="34" charset="-122"/>
                  <a:ea typeface="微软雅黑" panose="020B0503020204020204" pitchFamily="34" charset="-122"/>
                </a:endParaRPr>
              </a:p>
            </p:txBody>
          </p:sp>
          <p:sp>
            <p:nvSpPr>
              <p:cNvPr id="31" name="矩形 52"/>
              <p:cNvSpPr>
                <a:spLocks noChangeArrowheads="1"/>
              </p:cNvSpPr>
              <p:nvPr/>
            </p:nvSpPr>
            <p:spPr bwMode="auto">
              <a:xfrm>
                <a:off x="437150" y="2777875"/>
                <a:ext cx="1807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solidFill>
                      <a:schemeClr val="bg1"/>
                    </a:solidFill>
                    <a:latin typeface="微软雅黑" pitchFamily="34" charset="-122"/>
                    <a:ea typeface="微软雅黑" pitchFamily="34" charset="-122"/>
                  </a:rPr>
                  <a:t>室内导航</a:t>
                </a:r>
              </a:p>
            </p:txBody>
          </p:sp>
        </p:grpSp>
        <p:grpSp>
          <p:nvGrpSpPr>
            <p:cNvPr id="20" name="组合 41"/>
            <p:cNvGrpSpPr>
              <a:grpSpLocks/>
            </p:cNvGrpSpPr>
            <p:nvPr/>
          </p:nvGrpSpPr>
          <p:grpSpPr bwMode="auto">
            <a:xfrm>
              <a:off x="-788170" y="853395"/>
              <a:ext cx="1807651" cy="1489821"/>
              <a:chOff x="437150" y="2317471"/>
              <a:chExt cx="1807651" cy="1489821"/>
            </a:xfrm>
          </p:grpSpPr>
          <p:sp>
            <p:nvSpPr>
              <p:cNvPr id="28" name="六边形 27"/>
              <p:cNvSpPr/>
              <p:nvPr/>
            </p:nvSpPr>
            <p:spPr>
              <a:xfrm>
                <a:off x="477381" y="2317475"/>
                <a:ext cx="1727975" cy="1489711"/>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dirty="0" smtClean="0">
                    <a:latin typeface="微软雅黑" panose="020B0503020204020204" pitchFamily="34" charset="-122"/>
                    <a:ea typeface="微软雅黑" panose="020B0503020204020204" pitchFamily="34" charset="-122"/>
                  </a:rPr>
                  <a:t>LBS</a:t>
                </a:r>
                <a:r>
                  <a:rPr lang="zh-CN" altLang="en-US" sz="2400" dirty="0" smtClean="0">
                    <a:latin typeface="微软雅黑" panose="020B0503020204020204" pitchFamily="34" charset="-122"/>
                    <a:ea typeface="微软雅黑" panose="020B0503020204020204" pitchFamily="34" charset="-122"/>
                  </a:rPr>
                  <a:t>社交</a:t>
                </a:r>
                <a:endParaRPr lang="zh-CN" altLang="en-US" sz="2400" dirty="0">
                  <a:latin typeface="微软雅黑" panose="020B0503020204020204" pitchFamily="34" charset="-122"/>
                  <a:ea typeface="微软雅黑" panose="020B0503020204020204" pitchFamily="34" charset="-122"/>
                </a:endParaRPr>
              </a:p>
            </p:txBody>
          </p:sp>
          <p:sp>
            <p:nvSpPr>
              <p:cNvPr id="29" name="矩形 50"/>
              <p:cNvSpPr>
                <a:spLocks noChangeArrowheads="1"/>
              </p:cNvSpPr>
              <p:nvPr/>
            </p:nvSpPr>
            <p:spPr bwMode="auto">
              <a:xfrm>
                <a:off x="437150" y="2827750"/>
                <a:ext cx="1807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sz="2400" b="1">
                  <a:solidFill>
                    <a:schemeClr val="bg1"/>
                  </a:solidFill>
                  <a:latin typeface="微软雅黑" pitchFamily="34" charset="-122"/>
                  <a:ea typeface="微软雅黑" pitchFamily="34" charset="-122"/>
                </a:endParaRPr>
              </a:p>
            </p:txBody>
          </p:sp>
        </p:grpSp>
        <p:grpSp>
          <p:nvGrpSpPr>
            <p:cNvPr id="21" name="组合 42"/>
            <p:cNvGrpSpPr>
              <a:grpSpLocks/>
            </p:cNvGrpSpPr>
            <p:nvPr/>
          </p:nvGrpSpPr>
          <p:grpSpPr bwMode="auto">
            <a:xfrm>
              <a:off x="8124520" y="871879"/>
              <a:ext cx="1807651" cy="1489821"/>
              <a:chOff x="437150" y="2317471"/>
              <a:chExt cx="1807651" cy="1489821"/>
            </a:xfrm>
          </p:grpSpPr>
          <p:sp>
            <p:nvSpPr>
              <p:cNvPr id="26" name="六边形 25"/>
              <p:cNvSpPr/>
              <p:nvPr/>
            </p:nvSpPr>
            <p:spPr>
              <a:xfrm>
                <a:off x="476596" y="2317282"/>
                <a:ext cx="1727975" cy="1489712"/>
              </a:xfrm>
              <a:prstGeom prst="hexag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latin typeface="微软雅黑" panose="020B0503020204020204" pitchFamily="34" charset="-122"/>
                  <a:ea typeface="微软雅黑" panose="020B0503020204020204" pitchFamily="34" charset="-122"/>
                </a:endParaRPr>
              </a:p>
            </p:txBody>
          </p:sp>
          <p:sp>
            <p:nvSpPr>
              <p:cNvPr id="27" name="矩形 48"/>
              <p:cNvSpPr>
                <a:spLocks noChangeArrowheads="1"/>
              </p:cNvSpPr>
              <p:nvPr/>
            </p:nvSpPr>
            <p:spPr bwMode="auto">
              <a:xfrm>
                <a:off x="437150" y="2644875"/>
                <a:ext cx="18076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solidFill>
                      <a:schemeClr val="bg1"/>
                    </a:solidFill>
                    <a:latin typeface="微软雅黑" pitchFamily="34" charset="-122"/>
                    <a:ea typeface="微软雅黑" pitchFamily="34" charset="-122"/>
                  </a:rPr>
                  <a:t>养老</a:t>
                </a:r>
                <a:endParaRPr lang="en-US" altLang="zh-CN" sz="2400" b="1">
                  <a:solidFill>
                    <a:schemeClr val="bg1"/>
                  </a:solidFill>
                  <a:latin typeface="微软雅黑" pitchFamily="34" charset="-122"/>
                  <a:ea typeface="微软雅黑" pitchFamily="34" charset="-122"/>
                </a:endParaRPr>
              </a:p>
              <a:p>
                <a:pPr algn="ctr" eaLnBrk="1" hangingPunct="1"/>
                <a:r>
                  <a:rPr lang="zh-CN" altLang="en-US" sz="2400" b="1">
                    <a:solidFill>
                      <a:schemeClr val="bg1"/>
                    </a:solidFill>
                    <a:latin typeface="微软雅黑" pitchFamily="34" charset="-122"/>
                    <a:ea typeface="微软雅黑" pitchFamily="34" charset="-122"/>
                  </a:rPr>
                  <a:t>幼儿园</a:t>
                </a:r>
              </a:p>
            </p:txBody>
          </p:sp>
        </p:grpSp>
        <p:sp>
          <p:nvSpPr>
            <p:cNvPr id="22" name="文本框 37"/>
            <p:cNvSpPr txBox="1"/>
            <p:nvPr/>
          </p:nvSpPr>
          <p:spPr>
            <a:xfrm>
              <a:off x="2489619" y="2548378"/>
              <a:ext cx="4239477" cy="794648"/>
            </a:xfrm>
            <a:prstGeom prst="rect">
              <a:avLst/>
            </a:prstGeom>
            <a:solidFill>
              <a:srgbClr val="C00000"/>
            </a:solidFill>
            <a:effectLst>
              <a:outerShdw blurRad="50800" dist="38100" dir="5400000" algn="t" rotWithShape="0">
                <a:prstClr val="black">
                  <a:alpha val="40000"/>
                </a:prstClr>
              </a:outerShdw>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600" dirty="0" smtClean="0">
                  <a:solidFill>
                    <a:schemeClr val="bg1"/>
                  </a:solidFill>
                  <a:latin typeface="微软雅黑" panose="020B0503020204020204" pitchFamily="34" charset="-122"/>
                  <a:ea typeface="微软雅黑" panose="020B0503020204020204" pitchFamily="34" charset="-122"/>
                </a:rPr>
                <a:t>室内定位</a:t>
              </a:r>
              <a:r>
                <a:rPr lang="zh-CN" altLang="en-US" sz="3600" dirty="0">
                  <a:solidFill>
                    <a:schemeClr val="bg1"/>
                  </a:solidFill>
                  <a:latin typeface="微软雅黑" panose="020B0503020204020204" pitchFamily="34" charset="-122"/>
                  <a:ea typeface="微软雅黑" panose="020B0503020204020204" pitchFamily="34" charset="-122"/>
                </a:rPr>
                <a:t>技术</a:t>
              </a:r>
            </a:p>
          </p:txBody>
        </p:sp>
        <p:pic>
          <p:nvPicPr>
            <p:cNvPr id="23" name="图片 4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9399" y="3641713"/>
              <a:ext cx="1426778" cy="142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4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9706" t="30811" r="44342" b="15588"/>
            <a:stretch>
              <a:fillRect/>
            </a:stretch>
          </p:blipFill>
          <p:spPr bwMode="auto">
            <a:xfrm>
              <a:off x="4289172" y="3568572"/>
              <a:ext cx="826878" cy="149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4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9045" y="3690641"/>
              <a:ext cx="1270683" cy="127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标题 1"/>
          <p:cNvSpPr txBox="1">
            <a:spLocks/>
          </p:cNvSpPr>
          <p:nvPr/>
        </p:nvSpPr>
        <p:spPr>
          <a:xfrm>
            <a:off x="287992" y="296862"/>
            <a:ext cx="8642350" cy="485775"/>
          </a:xfrm>
          <a:prstGeom prst="rect">
            <a:avLst/>
          </a:prstGeom>
        </p:spPr>
        <p:txBody>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3200" dirty="0" smtClean="0">
                <a:latin typeface="黑体" pitchFamily="49" charset="-122"/>
                <a:ea typeface="黑体" pitchFamily="49" charset="-122"/>
              </a:rPr>
              <a:t>定位场景</a:t>
            </a:r>
          </a:p>
        </p:txBody>
      </p:sp>
    </p:spTree>
    <p:custDataLst>
      <p:tags r:id="rId1"/>
    </p:custDataLst>
    <p:extLst>
      <p:ext uri="{BB962C8B-B14F-4D97-AF65-F5344CB8AC3E}">
        <p14:creationId xmlns:p14="http://schemas.microsoft.com/office/powerpoint/2010/main" val="1233048034"/>
      </p:ext>
    </p:extLst>
  </p:cSld>
  <p:clrMapOvr>
    <a:masterClrMapping/>
  </p:clrMapOvr>
  <mc:AlternateContent xmlns:mc="http://schemas.openxmlformats.org/markup-compatibility/2006" xmlns:p14="http://schemas.microsoft.com/office/powerpoint/2010/main">
    <mc:Choice Requires="p14">
      <p:transition p14:dur="0" advTm="13000"/>
    </mc:Choice>
    <mc:Fallback xmlns="">
      <p:transition advTm="13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94442"/>
            <a:ext cx="8532440" cy="738664"/>
          </a:xfrm>
          <a:prstGeom prst="rect">
            <a:avLst/>
          </a:prstGeom>
          <a:noFill/>
        </p:spPr>
        <p:txBody>
          <a:bodyPr wrap="square" rtlCol="0">
            <a:spAutoFit/>
          </a:bodyPr>
          <a:lstStyle/>
          <a:p>
            <a:pPr algn="ctr">
              <a:lnSpc>
                <a:spcPct val="150000"/>
              </a:lnSpc>
            </a:pPr>
            <a:r>
              <a:rPr lang="zh-CN" altLang="en-US" sz="2800" dirty="0" smtClean="0">
                <a:latin typeface="+mn-ea"/>
                <a:ea typeface="+mn-ea"/>
              </a:rPr>
              <a:t>结构化三维是指：每一层是管理到对象的</a:t>
            </a:r>
            <a:endParaRPr lang="en-US" altLang="zh-CN" sz="2800" dirty="0">
              <a:latin typeface="+mn-ea"/>
              <a:ea typeface="+mn-ea"/>
            </a:endParaRPr>
          </a:p>
        </p:txBody>
      </p:sp>
      <p:pic>
        <p:nvPicPr>
          <p:cNvPr id="2" name="【14】树逐棵拔除.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947638"/>
            <a:ext cx="9144000" cy="4216400"/>
          </a:xfrm>
          <a:prstGeom prst="rect">
            <a:avLst/>
          </a:prstGeom>
        </p:spPr>
      </p:pic>
    </p:spTree>
    <p:extLst>
      <p:ext uri="{BB962C8B-B14F-4D97-AF65-F5344CB8AC3E}">
        <p14:creationId xmlns:p14="http://schemas.microsoft.com/office/powerpoint/2010/main" val="1487318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472" y="465517"/>
            <a:ext cx="8064896" cy="656846"/>
          </a:xfrm>
          <a:prstGeom prst="rect">
            <a:avLst/>
          </a:prstGeom>
          <a:noFill/>
        </p:spPr>
        <p:txBody>
          <a:bodyPr wrap="square" rtlCol="0">
            <a:spAutoFit/>
          </a:bodyPr>
          <a:lstStyle/>
          <a:p>
            <a:pPr algn="ctr">
              <a:lnSpc>
                <a:spcPct val="150000"/>
              </a:lnSpc>
            </a:pP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正在兴起的室内定位</a:t>
            </a:r>
          </a:p>
        </p:txBody>
      </p:sp>
      <p:sp>
        <p:nvSpPr>
          <p:cNvPr id="3" name="TextBox 2"/>
          <p:cNvSpPr txBox="1"/>
          <p:nvPr/>
        </p:nvSpPr>
        <p:spPr>
          <a:xfrm>
            <a:off x="251520" y="1563345"/>
            <a:ext cx="8712968" cy="1684244"/>
          </a:xfrm>
          <a:prstGeom prst="rect">
            <a:avLst/>
          </a:prstGeom>
          <a:noFill/>
        </p:spPr>
        <p:txBody>
          <a:bodyPr wrap="square" rtlCol="0">
            <a:spAutoFit/>
          </a:bodyPr>
          <a:lstStyle/>
          <a:p>
            <a:pPr marL="514350" indent="-514350">
              <a:lnSpc>
                <a:spcPct val="150000"/>
              </a:lnSpc>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普通</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接收机</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伪卫星</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组合导航；</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514350" indent="-514350">
              <a:lnSpc>
                <a:spcPct val="150000"/>
              </a:lnSpc>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基于三大运营商的基站定位（基站天线坐标，时间，电文）；</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marL="514350" indent="-514350">
              <a:lnSpc>
                <a:spcPct val="150000"/>
              </a:lnSpc>
              <a:buAutoNum type="arabicPeriod"/>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室内协同导航（光、电、影、地磁</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dirty="0" smtClean="0"/>
              <a:t>）。</a:t>
            </a:r>
            <a:endParaRPr lang="zh-CN" altLang="en-US" sz="2400" dirty="0"/>
          </a:p>
        </p:txBody>
      </p:sp>
      <p:sp>
        <p:nvSpPr>
          <p:cNvPr id="5" name="TextBox 4"/>
          <p:cNvSpPr txBox="1"/>
          <p:nvPr/>
        </p:nvSpPr>
        <p:spPr>
          <a:xfrm>
            <a:off x="539552" y="3544227"/>
            <a:ext cx="8208912" cy="1043747"/>
          </a:xfrm>
          <a:prstGeom prst="rect">
            <a:avLst/>
          </a:prstGeom>
          <a:noFill/>
        </p:spPr>
        <p:txBody>
          <a:bodyPr wrap="square" rtlCol="0">
            <a:spAutoFit/>
          </a:bodyPr>
          <a:lstStyle/>
          <a:p>
            <a:pPr>
              <a:lnSpc>
                <a:spcPct val="150000"/>
              </a:lnSpc>
            </a:pP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要求：解决方案既能用于室内建模，又能用于移动终端（手机、汽车）进入室内的定位，可能最有希望的还是手机基站定位。</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714297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472" y="436335"/>
            <a:ext cx="8064896" cy="656846"/>
          </a:xfrm>
          <a:prstGeom prst="rect">
            <a:avLst/>
          </a:prstGeom>
          <a:noFill/>
        </p:spPr>
        <p:txBody>
          <a:bodyPr wrap="square" rtlCol="0">
            <a:spAutoFit/>
          </a:bodyPr>
          <a:lstStyle/>
          <a:p>
            <a:pPr algn="ctr">
              <a:lnSpc>
                <a:spcPct val="150000"/>
              </a:lnSpc>
            </a:pPr>
            <a:r>
              <a:rPr lang="zh-CN" altLang="en-US" sz="2800" dirty="0">
                <a:latin typeface="Times New Roman" pitchFamily="18" charset="0"/>
                <a:ea typeface="楷体" pitchFamily="49" charset="-122"/>
                <a:cs typeface="Times New Roman" pitchFamily="18" charset="0"/>
              </a:rPr>
              <a:t>正在快速兴起的室内建模技术</a:t>
            </a:r>
          </a:p>
        </p:txBody>
      </p:sp>
      <p:sp>
        <p:nvSpPr>
          <p:cNvPr id="5" name="TextBox 4"/>
          <p:cNvSpPr txBox="1"/>
          <p:nvPr/>
        </p:nvSpPr>
        <p:spPr>
          <a:xfrm>
            <a:off x="539552" y="1592460"/>
            <a:ext cx="8136904" cy="2123658"/>
          </a:xfrm>
          <a:prstGeom prst="rect">
            <a:avLst/>
          </a:prstGeom>
          <a:noFill/>
        </p:spPr>
        <p:txBody>
          <a:bodyPr wrap="square" rtlCol="0">
            <a:spAutoFit/>
          </a:bodyPr>
          <a:lstStyle/>
          <a:p>
            <a:pPr>
              <a:lnSpc>
                <a:spcPct val="150000"/>
              </a:lnSpc>
            </a:pPr>
            <a:r>
              <a:rPr lang="en-US" altLang="zh-CN" sz="2200" dirty="0" smtClean="0"/>
              <a:t>1. </a:t>
            </a:r>
            <a:r>
              <a:rPr lang="zh-CN" altLang="en-US" sz="2200" dirty="0">
                <a:latin typeface="Times New Roman" pitchFamily="18" charset="0"/>
                <a:ea typeface="楷体" pitchFamily="49" charset="-122"/>
                <a:cs typeface="Times New Roman" pitchFamily="18" charset="0"/>
              </a:rPr>
              <a:t>在室内定位问题解决之后，直接采用室外的移动测量建模技术；</a:t>
            </a:r>
          </a:p>
          <a:p>
            <a:pPr>
              <a:lnSpc>
                <a:spcPct val="150000"/>
              </a:lnSpc>
            </a:pPr>
            <a:r>
              <a:rPr lang="en-US" altLang="zh-CN" sz="2200" dirty="0">
                <a:latin typeface="Times New Roman" pitchFamily="18" charset="0"/>
                <a:ea typeface="楷体" pitchFamily="49" charset="-122"/>
                <a:cs typeface="Times New Roman" pitchFamily="18" charset="0"/>
              </a:rPr>
              <a:t>2</a:t>
            </a:r>
            <a:r>
              <a:rPr lang="en-US" altLang="zh-CN" sz="2200" dirty="0" smtClean="0">
                <a:latin typeface="Times New Roman" pitchFamily="18" charset="0"/>
                <a:ea typeface="楷体" pitchFamily="49" charset="-122"/>
                <a:cs typeface="Times New Roman" pitchFamily="18" charset="0"/>
              </a:rPr>
              <a:t>.  </a:t>
            </a:r>
            <a:r>
              <a:rPr lang="en-US" altLang="zh-CN" sz="2200" dirty="0">
                <a:latin typeface="Times New Roman" pitchFamily="18" charset="0"/>
                <a:ea typeface="楷体" pitchFamily="49" charset="-122"/>
                <a:cs typeface="Times New Roman" pitchFamily="18" charset="0"/>
              </a:rPr>
              <a:t>SLAM</a:t>
            </a:r>
            <a:r>
              <a:rPr lang="zh-CN" altLang="en-US" sz="2200" dirty="0">
                <a:latin typeface="Times New Roman" pitchFamily="18" charset="0"/>
                <a:ea typeface="楷体" pitchFamily="49" charset="-122"/>
                <a:cs typeface="Times New Roman" pitchFamily="18" charset="0"/>
              </a:rPr>
              <a:t>；</a:t>
            </a:r>
            <a:endParaRPr lang="en-US" altLang="zh-CN" sz="2200" dirty="0">
              <a:latin typeface="Times New Roman" pitchFamily="18" charset="0"/>
              <a:ea typeface="楷体" pitchFamily="49" charset="-122"/>
              <a:cs typeface="Times New Roman" pitchFamily="18" charset="0"/>
            </a:endParaRPr>
          </a:p>
          <a:p>
            <a:pPr>
              <a:lnSpc>
                <a:spcPct val="150000"/>
              </a:lnSpc>
            </a:pPr>
            <a:r>
              <a:rPr lang="en-US" altLang="zh-CN" sz="2200" dirty="0">
                <a:latin typeface="Times New Roman" pitchFamily="18" charset="0"/>
                <a:ea typeface="楷体" pitchFamily="49" charset="-122"/>
                <a:cs typeface="Times New Roman" pitchFamily="18" charset="0"/>
              </a:rPr>
              <a:t>3. </a:t>
            </a:r>
            <a:r>
              <a:rPr lang="zh-CN" altLang="en-US" sz="2200" dirty="0">
                <a:latin typeface="Times New Roman" pitchFamily="18" charset="0"/>
                <a:ea typeface="楷体" pitchFamily="49" charset="-122"/>
                <a:cs typeface="Times New Roman" pitchFamily="18" charset="0"/>
              </a:rPr>
              <a:t>基于单站激光生产的彩色点云并建模；</a:t>
            </a:r>
            <a:endParaRPr lang="en-US" altLang="zh-CN" sz="2200" dirty="0">
              <a:latin typeface="Times New Roman" pitchFamily="18" charset="0"/>
              <a:ea typeface="楷体" pitchFamily="49" charset="-122"/>
              <a:cs typeface="Times New Roman" pitchFamily="18" charset="0"/>
            </a:endParaRPr>
          </a:p>
          <a:p>
            <a:pPr>
              <a:lnSpc>
                <a:spcPct val="150000"/>
              </a:lnSpc>
            </a:pPr>
            <a:r>
              <a:rPr lang="en-US" altLang="zh-CN" sz="2200" dirty="0">
                <a:latin typeface="Times New Roman" pitchFamily="18" charset="0"/>
                <a:ea typeface="楷体" pitchFamily="49" charset="-122"/>
                <a:cs typeface="Times New Roman" pitchFamily="18" charset="0"/>
              </a:rPr>
              <a:t>4. </a:t>
            </a:r>
            <a:r>
              <a:rPr lang="zh-CN" altLang="en-US" sz="2200" dirty="0">
                <a:latin typeface="Times New Roman" pitchFamily="18" charset="0"/>
                <a:ea typeface="楷体" pitchFamily="49" charset="-122"/>
                <a:cs typeface="Times New Roman" pitchFamily="18" charset="0"/>
              </a:rPr>
              <a:t>基于多视点多方向大重叠照片像元级匹配生产的点云建模。</a:t>
            </a:r>
          </a:p>
        </p:txBody>
      </p:sp>
      <p:sp>
        <p:nvSpPr>
          <p:cNvPr id="6" name="TextBox 5"/>
          <p:cNvSpPr txBox="1"/>
          <p:nvPr/>
        </p:nvSpPr>
        <p:spPr>
          <a:xfrm>
            <a:off x="288032" y="3939902"/>
            <a:ext cx="8604448" cy="646331"/>
          </a:xfrm>
          <a:prstGeom prst="rect">
            <a:avLst/>
          </a:prstGeom>
          <a:noFill/>
        </p:spPr>
        <p:txBody>
          <a:bodyPr wrap="square" rtlCol="0">
            <a:spAutoFit/>
          </a:bodyPr>
          <a:lstStyle/>
          <a:p>
            <a:pPr algn="ctr">
              <a:lnSpc>
                <a:spcPct val="150000"/>
              </a:lnSpc>
            </a:pPr>
            <a:r>
              <a:rPr lang="zh-CN" altLang="en-US" sz="2400" dirty="0">
                <a:latin typeface="Times New Roman" pitchFamily="18" charset="0"/>
                <a:ea typeface="楷体" pitchFamily="49" charset="-122"/>
                <a:cs typeface="Times New Roman" pitchFamily="18" charset="0"/>
              </a:rPr>
              <a:t>要求：高分辨率高精度按未来室内建模分类标准自动提取</a:t>
            </a:r>
          </a:p>
        </p:txBody>
      </p:sp>
    </p:spTree>
    <p:extLst>
      <p:ext uri="{BB962C8B-B14F-4D97-AF65-F5344CB8AC3E}">
        <p14:creationId xmlns:p14="http://schemas.microsoft.com/office/powerpoint/2010/main" val="301264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098675" y="1655763"/>
            <a:ext cx="5357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Arial" pitchFamily="34" charset="0"/>
              <a:buNone/>
            </a:pPr>
            <a:endParaRPr lang="zh-CN" altLang="zh-CN">
              <a:latin typeface="楷体" panose="02010609060101010101" pitchFamily="49" charset="-122"/>
              <a:ea typeface="楷体" panose="02010609060101010101" pitchFamily="49" charset="-122"/>
            </a:endParaRPr>
          </a:p>
        </p:txBody>
      </p:sp>
      <p:pic>
        <p:nvPicPr>
          <p:cNvPr id="8" name="图片 3"/>
          <p:cNvPicPr>
            <a:picLocks noChangeAspect="1" noChangeArrowheads="1"/>
          </p:cNvPicPr>
          <p:nvPr/>
        </p:nvPicPr>
        <p:blipFill>
          <a:blip r:embed="rId2">
            <a:extLst>
              <a:ext uri="{28A0092B-C50C-407E-A947-70E740481C1C}">
                <a14:useLocalDpi xmlns:a14="http://schemas.microsoft.com/office/drawing/2010/main" val="0"/>
              </a:ext>
            </a:extLst>
          </a:blip>
          <a:srcRect l="6886" r="2399" b="39543"/>
          <a:stretch>
            <a:fillRect/>
          </a:stretch>
        </p:blipFill>
        <p:spPr bwMode="auto">
          <a:xfrm>
            <a:off x="869950" y="827088"/>
            <a:ext cx="8094663"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title"/>
          </p:nvPr>
        </p:nvSpPr>
        <p:spPr>
          <a:xfrm>
            <a:off x="251520" y="195486"/>
            <a:ext cx="8642350" cy="485775"/>
          </a:xfrm>
        </p:spPr>
        <p:txBody>
          <a:bodyPr>
            <a:noAutofit/>
          </a:bodyPr>
          <a:lstStyle/>
          <a:p>
            <a:r>
              <a:rPr lang="zh-CN" altLang="en-US" sz="2800" dirty="0" smtClean="0">
                <a:latin typeface="楷体" panose="02010609060101010101" pitchFamily="49" charset="-122"/>
                <a:ea typeface="楷体" panose="02010609060101010101" pitchFamily="49" charset="-122"/>
              </a:rPr>
              <a:t>室内定位技术对比</a:t>
            </a:r>
          </a:p>
        </p:txBody>
      </p:sp>
    </p:spTree>
    <p:extLst>
      <p:ext uri="{BB962C8B-B14F-4D97-AF65-F5344CB8AC3E}">
        <p14:creationId xmlns:p14="http://schemas.microsoft.com/office/powerpoint/2010/main" val="3656670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407729"/>
            <a:ext cx="8568952" cy="4324261"/>
          </a:xfrm>
          <a:prstGeom prst="rect">
            <a:avLst/>
          </a:prstGeom>
          <a:noFill/>
        </p:spPr>
        <p:txBody>
          <a:bodyPr wrap="square" rtlCol="0">
            <a:spAutoFit/>
          </a:bodyPr>
          <a:lstStyle/>
          <a:p>
            <a:pPr algn="just">
              <a:lnSpc>
                <a:spcPts val="3000"/>
              </a:lnSpc>
            </a:pPr>
            <a:r>
              <a:rPr lang="en-US" altLang="zh-CN" b="1" dirty="0" smtClean="0">
                <a:latin typeface="Times New Roman" pitchFamily="18" charset="0"/>
                <a:ea typeface="楷体" pitchFamily="49" charset="-122"/>
                <a:cs typeface="Times New Roman" pitchFamily="18" charset="0"/>
              </a:rPr>
              <a:t>        </a:t>
            </a:r>
            <a:r>
              <a:rPr lang="zh-CN" altLang="zh-CN" b="1" dirty="0" smtClean="0">
                <a:latin typeface="Times New Roman" pitchFamily="18" charset="0"/>
                <a:ea typeface="楷体" pitchFamily="49" charset="-122"/>
                <a:cs typeface="Times New Roman" pitchFamily="18" charset="0"/>
              </a:rPr>
              <a:t>定位</a:t>
            </a:r>
            <a:r>
              <a:rPr lang="zh-CN" altLang="zh-CN" b="1" dirty="0">
                <a:latin typeface="Times New Roman" pitchFamily="18" charset="0"/>
                <a:ea typeface="楷体" pitchFamily="49" charset="-122"/>
                <a:cs typeface="Times New Roman" pitchFamily="18" charset="0"/>
              </a:rPr>
              <a:t>精度的提高会带来成本的提高，甚至也是指数关系。</a:t>
            </a:r>
            <a:r>
              <a:rPr lang="zh-CN" altLang="zh-CN" dirty="0">
                <a:latin typeface="Times New Roman" pitchFamily="18" charset="0"/>
                <a:ea typeface="楷体" pitchFamily="49" charset="-122"/>
                <a:cs typeface="Times New Roman" pitchFamily="18" charset="0"/>
              </a:rPr>
              <a:t>现在的室内定位需求大部分为客流统计分析（常用在商场）、实时导航（停车场找车）、基于地理围栏的广告推送，安全监控（火车站甚至矿井）等。目前米级的室内定位精度已经能够满足绝大部分市场的需求了，因为在室内，米级的定位精度意味着抬头就能看见。</a:t>
            </a:r>
            <a:r>
              <a:rPr lang="en-US" altLang="zh-CN" dirty="0">
                <a:latin typeface="Times New Roman" pitchFamily="18" charset="0"/>
                <a:ea typeface="楷体" pitchFamily="49" charset="-122"/>
                <a:cs typeface="Times New Roman" pitchFamily="18" charset="0"/>
              </a:rPr>
              <a:t>1</a:t>
            </a:r>
            <a:r>
              <a:rPr lang="zh-CN" altLang="zh-CN" dirty="0">
                <a:latin typeface="Times New Roman" pitchFamily="18" charset="0"/>
                <a:ea typeface="楷体" pitchFamily="49" charset="-122"/>
                <a:cs typeface="Times New Roman" pitchFamily="18" charset="0"/>
              </a:rPr>
              <a:t>千平米的区域利用超宽带定位到达分米级定位，需要几十万元，而同样的费用利用</a:t>
            </a:r>
            <a:r>
              <a:rPr lang="en-US" altLang="zh-CN" dirty="0">
                <a:latin typeface="Times New Roman" pitchFamily="18" charset="0"/>
                <a:ea typeface="楷体" pitchFamily="49" charset="-122"/>
                <a:cs typeface="Times New Roman" pitchFamily="18" charset="0"/>
              </a:rPr>
              <a:t>Wi-Fi</a:t>
            </a:r>
            <a:r>
              <a:rPr lang="zh-CN" altLang="zh-CN" dirty="0">
                <a:latin typeface="Times New Roman" pitchFamily="18" charset="0"/>
                <a:ea typeface="楷体" pitchFamily="49" charset="-122"/>
                <a:cs typeface="Times New Roman" pitchFamily="18" charset="0"/>
              </a:rPr>
              <a:t>可以覆盖一个十万平米的商场，在这个商场中不仅可以做到米级的定位，还可以满足上网需求（在商场中用户的需求中，上网的需求远远大于室内定位导航的需求）。</a:t>
            </a:r>
            <a:r>
              <a:rPr lang="en-US" altLang="zh-CN" dirty="0">
                <a:latin typeface="Times New Roman" pitchFamily="18" charset="0"/>
                <a:ea typeface="楷体" pitchFamily="49" charset="-122"/>
                <a:cs typeface="Times New Roman" pitchFamily="18" charset="0"/>
              </a:rPr>
              <a:t>Wi-Fi</a:t>
            </a:r>
            <a:r>
              <a:rPr lang="zh-CN" altLang="zh-CN" dirty="0">
                <a:latin typeface="Times New Roman" pitchFamily="18" charset="0"/>
                <a:ea typeface="楷体" pitchFamily="49" charset="-122"/>
                <a:cs typeface="Times New Roman" pitchFamily="18" charset="0"/>
              </a:rPr>
              <a:t>定位并不是不能做亚米级乃至分米级的定位，英国的研究机构就用</a:t>
            </a:r>
            <a:r>
              <a:rPr lang="en-US" altLang="zh-CN" dirty="0">
                <a:latin typeface="Times New Roman" pitchFamily="18" charset="0"/>
                <a:ea typeface="楷体" pitchFamily="49" charset="-122"/>
                <a:cs typeface="Times New Roman" pitchFamily="18" charset="0"/>
              </a:rPr>
              <a:t>Wi-Fi</a:t>
            </a:r>
            <a:r>
              <a:rPr lang="zh-CN" altLang="zh-CN" dirty="0">
                <a:latin typeface="Times New Roman" pitchFamily="18" charset="0"/>
                <a:ea typeface="楷体" pitchFamily="49" charset="-122"/>
                <a:cs typeface="Times New Roman" pitchFamily="18" charset="0"/>
              </a:rPr>
              <a:t>技术来探测墙后恐怖分子的肢体活动，当然这个成本目前也不是大众消费市场所能负担的。（注：定位精度在</a:t>
            </a:r>
            <a:r>
              <a:rPr lang="en-US" altLang="zh-CN" dirty="0">
                <a:latin typeface="Times New Roman" pitchFamily="18" charset="0"/>
                <a:ea typeface="楷体" pitchFamily="49" charset="-122"/>
                <a:cs typeface="Times New Roman" pitchFamily="18" charset="0"/>
              </a:rPr>
              <a:t>0.1</a:t>
            </a:r>
            <a:r>
              <a:rPr lang="zh-CN" altLang="zh-CN" dirty="0">
                <a:latin typeface="Times New Roman" pitchFamily="18" charset="0"/>
                <a:ea typeface="楷体" pitchFamily="49" charset="-122"/>
                <a:cs typeface="Times New Roman" pitchFamily="18" charset="0"/>
              </a:rPr>
              <a:t>米</a:t>
            </a:r>
            <a:r>
              <a:rPr lang="en-US" altLang="zh-CN" dirty="0">
                <a:latin typeface="Times New Roman" pitchFamily="18" charset="0"/>
                <a:ea typeface="楷体" pitchFamily="49" charset="-122"/>
                <a:cs typeface="Times New Roman" pitchFamily="18" charset="0"/>
              </a:rPr>
              <a:t>~0.5</a:t>
            </a:r>
            <a:r>
              <a:rPr lang="zh-CN" altLang="zh-CN" dirty="0">
                <a:latin typeface="Times New Roman" pitchFamily="18" charset="0"/>
                <a:ea typeface="楷体" pitchFamily="49" charset="-122"/>
                <a:cs typeface="Times New Roman" pitchFamily="18" charset="0"/>
              </a:rPr>
              <a:t>米 ，通常称为分米级定位；定位精度在</a:t>
            </a:r>
            <a:r>
              <a:rPr lang="en-US" altLang="zh-CN" dirty="0">
                <a:latin typeface="Times New Roman" pitchFamily="18" charset="0"/>
                <a:ea typeface="楷体" pitchFamily="49" charset="-122"/>
                <a:cs typeface="Times New Roman" pitchFamily="18" charset="0"/>
              </a:rPr>
              <a:t>0.5</a:t>
            </a:r>
            <a:r>
              <a:rPr lang="zh-CN" altLang="zh-CN" dirty="0">
                <a:latin typeface="Times New Roman" pitchFamily="18" charset="0"/>
                <a:ea typeface="楷体" pitchFamily="49" charset="-122"/>
                <a:cs typeface="Times New Roman" pitchFamily="18" charset="0"/>
              </a:rPr>
              <a:t>米</a:t>
            </a:r>
            <a:r>
              <a:rPr lang="en-US" altLang="zh-CN" dirty="0">
                <a:latin typeface="Times New Roman" pitchFamily="18" charset="0"/>
                <a:ea typeface="楷体" pitchFamily="49" charset="-122"/>
                <a:cs typeface="Times New Roman" pitchFamily="18" charset="0"/>
              </a:rPr>
              <a:t>~1</a:t>
            </a:r>
            <a:r>
              <a:rPr lang="zh-CN" altLang="zh-CN" dirty="0">
                <a:latin typeface="Times New Roman" pitchFamily="18" charset="0"/>
                <a:ea typeface="楷体" pitchFamily="49" charset="-122"/>
                <a:cs typeface="Times New Roman" pitchFamily="18" charset="0"/>
              </a:rPr>
              <a:t>米，称为亚米级定位；定位精度在</a:t>
            </a:r>
            <a:r>
              <a:rPr lang="en-US" altLang="zh-CN" dirty="0">
                <a:latin typeface="Times New Roman" pitchFamily="18" charset="0"/>
                <a:ea typeface="楷体" pitchFamily="49" charset="-122"/>
                <a:cs typeface="Times New Roman" pitchFamily="18" charset="0"/>
              </a:rPr>
              <a:t>1</a:t>
            </a:r>
            <a:r>
              <a:rPr lang="zh-CN" altLang="zh-CN" dirty="0">
                <a:latin typeface="Times New Roman" pitchFamily="18" charset="0"/>
                <a:ea typeface="楷体" pitchFamily="49" charset="-122"/>
                <a:cs typeface="Times New Roman" pitchFamily="18" charset="0"/>
              </a:rPr>
              <a:t>米</a:t>
            </a:r>
            <a:r>
              <a:rPr lang="en-US" altLang="zh-CN" dirty="0">
                <a:latin typeface="Times New Roman" pitchFamily="18" charset="0"/>
                <a:ea typeface="楷体" pitchFamily="49" charset="-122"/>
                <a:cs typeface="Times New Roman" pitchFamily="18" charset="0"/>
              </a:rPr>
              <a:t>~10</a:t>
            </a:r>
            <a:r>
              <a:rPr lang="zh-CN" altLang="zh-CN" dirty="0">
                <a:latin typeface="Times New Roman" pitchFamily="18" charset="0"/>
                <a:ea typeface="楷体" pitchFamily="49" charset="-122"/>
                <a:cs typeface="Times New Roman" pitchFamily="18" charset="0"/>
              </a:rPr>
              <a:t>米则称米级定位。 ）</a:t>
            </a:r>
          </a:p>
        </p:txBody>
      </p:sp>
    </p:spTree>
    <p:extLst>
      <p:ext uri="{BB962C8B-B14F-4D97-AF65-F5344CB8AC3E}">
        <p14:creationId xmlns:p14="http://schemas.microsoft.com/office/powerpoint/2010/main" val="2824680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552" y="2246550"/>
            <a:ext cx="8496944" cy="1477328"/>
          </a:xfrm>
          <a:prstGeom prst="rect">
            <a:avLst/>
          </a:prstGeom>
          <a:noFill/>
        </p:spPr>
        <p:txBody>
          <a:bodyPr wrap="square" rtlCol="0">
            <a:spAutoFit/>
          </a:bodyPr>
          <a:lstStyle/>
          <a:p>
            <a:pPr>
              <a:lnSpc>
                <a:spcPct val="150000"/>
              </a:lnSpc>
            </a:pPr>
            <a:r>
              <a:rPr lang="en-US" altLang="zh-CN" sz="3000" dirty="0" smtClean="0">
                <a:latin typeface="Times New Roman" pitchFamily="18" charset="0"/>
                <a:ea typeface="楷体" pitchFamily="49" charset="-122"/>
                <a:cs typeface="Times New Roman" pitchFamily="18" charset="0"/>
              </a:rPr>
              <a:t>2.  </a:t>
            </a:r>
            <a:r>
              <a:rPr lang="zh-CN" altLang="en-US" sz="3000" dirty="0" smtClean="0">
                <a:latin typeface="Times New Roman" pitchFamily="18" charset="0"/>
                <a:ea typeface="楷体" pitchFamily="49" charset="-122"/>
                <a:cs typeface="Times New Roman" pitchFamily="18" charset="0"/>
              </a:rPr>
              <a:t>水下无人潜艇在海洋测绘中的应用</a:t>
            </a:r>
            <a:endParaRPr lang="en-US" altLang="zh-CN" sz="3000" dirty="0">
              <a:latin typeface="Times New Roman" pitchFamily="18" charset="0"/>
              <a:ea typeface="楷体" pitchFamily="49" charset="-122"/>
              <a:cs typeface="Times New Roman" pitchFamily="18" charset="0"/>
            </a:endParaRPr>
          </a:p>
          <a:p>
            <a:pPr>
              <a:lnSpc>
                <a:spcPct val="150000"/>
              </a:lnSpc>
            </a:pPr>
            <a:r>
              <a:rPr lang="en-US" altLang="zh-CN" sz="3000" dirty="0" smtClean="0">
                <a:latin typeface="Times New Roman" pitchFamily="18" charset="0"/>
                <a:ea typeface="楷体" pitchFamily="49" charset="-122"/>
                <a:cs typeface="Times New Roman" pitchFamily="18" charset="0"/>
              </a:rPr>
              <a:t>3</a:t>
            </a:r>
            <a:r>
              <a:rPr lang="en-US" altLang="zh-CN" sz="3000" dirty="0">
                <a:latin typeface="Times New Roman" pitchFamily="18" charset="0"/>
                <a:ea typeface="楷体" pitchFamily="49" charset="-122"/>
                <a:cs typeface="Times New Roman" pitchFamily="18" charset="0"/>
              </a:rPr>
              <a:t>.  </a:t>
            </a:r>
            <a:r>
              <a:rPr lang="zh-CN" altLang="en-US" sz="3000" dirty="0">
                <a:latin typeface="Times New Roman" pitchFamily="18" charset="0"/>
                <a:ea typeface="楷体" pitchFamily="49" charset="-122"/>
                <a:cs typeface="Times New Roman" pitchFamily="18" charset="0"/>
              </a:rPr>
              <a:t>水陆两用沙滩车用于滩涂与海岸线</a:t>
            </a:r>
            <a:r>
              <a:rPr lang="zh-CN" altLang="en-US" sz="3000" dirty="0" smtClean="0">
                <a:latin typeface="Times New Roman" pitchFamily="18" charset="0"/>
                <a:ea typeface="楷体" pitchFamily="49" charset="-122"/>
                <a:cs typeface="Times New Roman" pitchFamily="18" charset="0"/>
              </a:rPr>
              <a:t>调查</a:t>
            </a:r>
            <a:endParaRPr lang="en-US" altLang="zh-CN" sz="3000" dirty="0">
              <a:solidFill>
                <a:srgbClr val="FF0000"/>
              </a:solidFill>
              <a:latin typeface="Times New Roman" pitchFamily="18" charset="0"/>
              <a:ea typeface="楷体" pitchFamily="49" charset="-122"/>
              <a:cs typeface="Times New Roman" pitchFamily="18" charset="0"/>
            </a:endParaRPr>
          </a:p>
        </p:txBody>
      </p:sp>
      <p:sp>
        <p:nvSpPr>
          <p:cNvPr id="4" name="TextBox 3"/>
          <p:cNvSpPr txBox="1"/>
          <p:nvPr/>
        </p:nvSpPr>
        <p:spPr>
          <a:xfrm>
            <a:off x="9893" y="842403"/>
            <a:ext cx="8496944" cy="923330"/>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（二）近海与滩涂</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612497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419622"/>
            <a:ext cx="8496944" cy="737510"/>
          </a:xfrm>
          <a:prstGeom prst="rect">
            <a:avLst/>
          </a:prstGeom>
          <a:noFill/>
        </p:spPr>
        <p:txBody>
          <a:bodyPr wrap="square" rtlCol="0">
            <a:spAutoFit/>
          </a:bodyPr>
          <a:lstStyle/>
          <a:p>
            <a:pPr algn="ctr">
              <a:lnSpc>
                <a:spcPct val="150000"/>
              </a:lnSpc>
            </a:pPr>
            <a:r>
              <a:rPr lang="en-US" altLang="zh-CN" sz="3200" dirty="0" smtClean="0">
                <a:latin typeface="Times New Roman" pitchFamily="18" charset="0"/>
                <a:ea typeface="楷体" pitchFamily="49" charset="-122"/>
                <a:cs typeface="Times New Roman" pitchFamily="18" charset="0"/>
              </a:rPr>
              <a:t>2.  </a:t>
            </a:r>
            <a:r>
              <a:rPr lang="zh-CN" altLang="en-US" sz="3200" dirty="0" smtClean="0">
                <a:latin typeface="Times New Roman" pitchFamily="18" charset="0"/>
                <a:ea typeface="楷体" pitchFamily="49" charset="-122"/>
                <a:cs typeface="Times New Roman" pitchFamily="18" charset="0"/>
              </a:rPr>
              <a:t>水下无人潜艇在海洋测绘中的应用</a:t>
            </a:r>
            <a:endParaRPr lang="en-US" altLang="zh-CN" sz="3200" dirty="0">
              <a:solidFill>
                <a:srgbClr val="FF0000"/>
              </a:solidFill>
              <a:latin typeface="Times New Roman" pitchFamily="18" charset="0"/>
              <a:ea typeface="楷体" pitchFamily="49" charset="-122"/>
              <a:cs typeface="Times New Roman" pitchFamily="18" charset="0"/>
            </a:endParaRPr>
          </a:p>
        </p:txBody>
      </p:sp>
      <p:sp>
        <p:nvSpPr>
          <p:cNvPr id="3" name="标题 1"/>
          <p:cNvSpPr txBox="1">
            <a:spLocks/>
          </p:cNvSpPr>
          <p:nvPr/>
        </p:nvSpPr>
        <p:spPr>
          <a:xfrm>
            <a:off x="694995" y="2185749"/>
            <a:ext cx="7772400" cy="814487"/>
          </a:xfrm>
          <a:prstGeom prst="rect">
            <a:avLst/>
          </a:prstGeom>
        </p:spPr>
        <p:txBody>
          <a:bodyPr vert="horz" lIns="68580" tIns="34290" rIns="68580" bIns="34290" rtlCol="0" anchor="ctr">
            <a:norm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3200" dirty="0">
                <a:solidFill>
                  <a:schemeClr val="tx1"/>
                </a:solidFill>
                <a:latin typeface="Times New Roman" pitchFamily="18" charset="0"/>
                <a:ea typeface="楷体" pitchFamily="49" charset="-122"/>
                <a:cs typeface="Times New Roman" pitchFamily="18" charset="0"/>
              </a:rPr>
              <a:t>以</a:t>
            </a:r>
            <a:r>
              <a:rPr lang="en-US" altLang="zh-CN" sz="3200" dirty="0">
                <a:solidFill>
                  <a:schemeClr val="tx1"/>
                </a:solidFill>
                <a:latin typeface="Times New Roman" pitchFamily="18" charset="0"/>
                <a:ea typeface="楷体" pitchFamily="49" charset="-122"/>
                <a:cs typeface="Times New Roman" pitchFamily="18" charset="0"/>
              </a:rPr>
              <a:t>AUV</a:t>
            </a:r>
            <a:r>
              <a:rPr lang="zh-CN" altLang="en-US" sz="3200" dirty="0">
                <a:solidFill>
                  <a:schemeClr val="tx1"/>
                </a:solidFill>
                <a:latin typeface="Times New Roman" pitchFamily="18" charset="0"/>
                <a:ea typeface="楷体" pitchFamily="49" charset="-122"/>
                <a:cs typeface="Times New Roman" pitchFamily="18" charset="0"/>
              </a:rPr>
              <a:t>为载体的</a:t>
            </a:r>
            <a:r>
              <a:rPr lang="zh-CN" altLang="en-US" sz="3200" dirty="0" smtClean="0">
                <a:solidFill>
                  <a:schemeClr val="tx1"/>
                </a:solidFill>
                <a:latin typeface="Times New Roman" pitchFamily="18" charset="0"/>
                <a:ea typeface="楷体" pitchFamily="49" charset="-122"/>
                <a:cs typeface="Times New Roman" pitchFamily="18" charset="0"/>
              </a:rPr>
              <a:t>海洋测绘</a:t>
            </a:r>
            <a:endParaRPr lang="en-US" altLang="zh-CN" sz="3200" dirty="0">
              <a:solidFill>
                <a:schemeClr val="tx1"/>
              </a:solidFill>
              <a:latin typeface="Times New Roman" pitchFamily="18" charset="0"/>
              <a:ea typeface="楷体" pitchFamily="49" charset="-122"/>
              <a:cs typeface="Times New Roman" pitchFamily="18" charset="0"/>
            </a:endParaRPr>
          </a:p>
        </p:txBody>
      </p:sp>
      <p:sp>
        <p:nvSpPr>
          <p:cNvPr id="5" name="标题 1"/>
          <p:cNvSpPr txBox="1">
            <a:spLocks/>
          </p:cNvSpPr>
          <p:nvPr/>
        </p:nvSpPr>
        <p:spPr>
          <a:xfrm>
            <a:off x="694995" y="3388642"/>
            <a:ext cx="7772400" cy="814487"/>
          </a:xfrm>
          <a:prstGeom prst="rect">
            <a:avLst/>
          </a:prstGeom>
        </p:spPr>
        <p:txBody>
          <a:bodyPr vert="horz" lIns="68580" tIns="34290" rIns="68580" bIns="34290" rtlCol="0" anchor="ctr">
            <a:norm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600" b="1" dirty="0" smtClean="0">
                <a:solidFill>
                  <a:schemeClr val="tx2">
                    <a:lumMod val="50000"/>
                    <a:lumOff val="50000"/>
                  </a:schemeClr>
                </a:solidFill>
                <a:latin typeface="Times New Roman" pitchFamily="18" charset="0"/>
                <a:ea typeface="楷体" pitchFamily="49" charset="-122"/>
                <a:cs typeface="Times New Roman" pitchFamily="18" charset="0"/>
              </a:rPr>
              <a:t>北京中海智导装备技术有限公司</a:t>
            </a:r>
            <a:endParaRPr lang="en-US" altLang="zh-CN" sz="2600" b="1" dirty="0">
              <a:solidFill>
                <a:schemeClr val="tx2">
                  <a:lumMod val="50000"/>
                  <a:lumOff val="50000"/>
                </a:schemeClr>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400994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51470"/>
            <a:ext cx="8229600" cy="697246"/>
          </a:xfrm>
        </p:spPr>
        <p:txBody>
          <a:bodyPr lIns="68580" tIns="34290" rIns="68580" bIns="34290">
            <a:normAutofit/>
          </a:bodyPr>
          <a:lstStyle/>
          <a:p>
            <a:pPr>
              <a:lnSpc>
                <a:spcPts val="3200"/>
              </a:lnSpc>
              <a:spcBef>
                <a:spcPct val="20000"/>
              </a:spcBef>
              <a:buClr>
                <a:schemeClr val="accent1"/>
              </a:buClr>
              <a:buSzPct val="50000"/>
            </a:pPr>
            <a:r>
              <a:rPr lang="en-US" altLang="zh-CN" sz="2400" b="1" dirty="0">
                <a:solidFill>
                  <a:schemeClr val="tx1"/>
                </a:solidFill>
                <a:latin typeface="+mn-lt"/>
                <a:ea typeface="+mn-ea"/>
                <a:cs typeface="+mn-cs"/>
              </a:rPr>
              <a:t>1</a:t>
            </a:r>
            <a:r>
              <a:rPr lang="zh-CN" altLang="en-US" sz="2400" b="1" dirty="0">
                <a:solidFill>
                  <a:schemeClr val="tx1"/>
                </a:solidFill>
                <a:latin typeface="+mn-lt"/>
                <a:ea typeface="+mn-ea"/>
                <a:cs typeface="+mn-cs"/>
              </a:rPr>
              <a:t>）背景</a:t>
            </a:r>
          </a:p>
        </p:txBody>
      </p:sp>
      <p:sp>
        <p:nvSpPr>
          <p:cNvPr id="3" name="内容占位符 2"/>
          <p:cNvSpPr>
            <a:spLocks noGrp="1"/>
          </p:cNvSpPr>
          <p:nvPr>
            <p:ph idx="1"/>
          </p:nvPr>
        </p:nvSpPr>
        <p:spPr>
          <a:xfrm>
            <a:off x="457200" y="699542"/>
            <a:ext cx="8229600" cy="4199298"/>
          </a:xfrm>
        </p:spPr>
        <p:txBody>
          <a:bodyPr lIns="68580" tIns="34290" rIns="68580" bIns="34290">
            <a:noAutofit/>
          </a:bodyPr>
          <a:lstStyle/>
          <a:p>
            <a:pPr marL="0" indent="0" algn="just">
              <a:lnSpc>
                <a:spcPts val="3200"/>
              </a:lnSpc>
              <a:buNone/>
            </a:pPr>
            <a:r>
              <a:rPr lang="zh-CN" altLang="en-US" sz="2000" dirty="0" smtClean="0">
                <a:latin typeface="Times New Roman" panose="02020603050405020304" pitchFamily="18" charset="0"/>
                <a:cs typeface="Times New Roman" panose="02020603050405020304" pitchFamily="18" charset="0"/>
              </a:rPr>
              <a:t>        在</a:t>
            </a:r>
            <a:r>
              <a:rPr lang="zh-CN" altLang="en-US" sz="2000" dirty="0">
                <a:latin typeface="Times New Roman" panose="02020603050405020304" pitchFamily="18" charset="0"/>
                <a:cs typeface="Times New Roman" panose="02020603050405020304" pitchFamily="18" charset="0"/>
              </a:rPr>
              <a:t>各种海洋技术中，作为经济、合理、有效的海洋测绘方式，水下机器人使</a:t>
            </a:r>
            <a:r>
              <a:rPr lang="zh-CN" altLang="en-US" sz="2000" dirty="0" smtClean="0">
                <a:latin typeface="Times New Roman" panose="02020603050405020304" pitchFamily="18" charset="0"/>
                <a:cs typeface="Times New Roman" panose="02020603050405020304" pitchFamily="18" charset="0"/>
              </a:rPr>
              <a:t>海洋开发进入了新时代。</a:t>
            </a:r>
          </a:p>
          <a:p>
            <a:pPr marL="0" indent="0" algn="just">
              <a:lnSpc>
                <a:spcPts val="3200"/>
              </a:lnSpc>
              <a:buNone/>
            </a:pPr>
            <a:r>
              <a:rPr lang="zh-CN" altLang="en-US" sz="2000" dirty="0" smtClean="0">
                <a:latin typeface="Times New Roman" panose="02020603050405020304" pitchFamily="18" charset="0"/>
                <a:cs typeface="Times New Roman" panose="02020603050405020304" pitchFamily="18" charset="0"/>
              </a:rPr>
              <a:t>       当前</a:t>
            </a:r>
            <a:r>
              <a:rPr lang="zh-CN" altLang="en-US" sz="2000" dirty="0">
                <a:latin typeface="Times New Roman" panose="02020603050405020304" pitchFamily="18" charset="0"/>
                <a:cs typeface="Times New Roman" panose="02020603050405020304" pitchFamily="18" charset="0"/>
              </a:rPr>
              <a:t>常见的水下航行器包括遥控无人航行器（</a:t>
            </a:r>
            <a:r>
              <a:rPr lang="zh-CN" altLang="en-US" sz="2000" dirty="0" smtClean="0">
                <a:latin typeface="Times New Roman" panose="02020603050405020304" pitchFamily="18" charset="0"/>
                <a:cs typeface="Times New Roman" panose="02020603050405020304" pitchFamily="18" charset="0"/>
              </a:rPr>
              <a:t>ROV，Remote </a:t>
            </a:r>
            <a:r>
              <a:rPr lang="zh-CN" altLang="en-US" sz="2000" dirty="0">
                <a:latin typeface="Times New Roman" panose="02020603050405020304" pitchFamily="18" charset="0"/>
                <a:cs typeface="Times New Roman" panose="02020603050405020304" pitchFamily="18" charset="0"/>
              </a:rPr>
              <a:t>Operating Vehicle）和自主水下航行器（</a:t>
            </a:r>
            <a:r>
              <a:rPr lang="zh-CN" altLang="en-US" sz="2000" dirty="0" smtClean="0">
                <a:latin typeface="Times New Roman" panose="02020603050405020304" pitchFamily="18" charset="0"/>
                <a:cs typeface="Times New Roman" panose="02020603050405020304" pitchFamily="18" charset="0"/>
              </a:rPr>
              <a:t>AUV</a:t>
            </a:r>
            <a:r>
              <a:rPr lang="zh-CN" altLang="en-US" sz="2000" dirty="0">
                <a:latin typeface="Times New Roman" panose="02020603050405020304" pitchFamily="18" charset="0"/>
                <a:cs typeface="Times New Roman" panose="02020603050405020304" pitchFamily="18" charset="0"/>
              </a:rPr>
              <a:t>，</a:t>
            </a:r>
            <a:r>
              <a:rPr lang="zh-CN" altLang="en-US" sz="2000" dirty="0" smtClean="0">
                <a:latin typeface="Times New Roman" panose="02020603050405020304" pitchFamily="18" charset="0"/>
                <a:cs typeface="Times New Roman" panose="02020603050405020304" pitchFamily="18" charset="0"/>
              </a:rPr>
              <a:t>Autonomous </a:t>
            </a:r>
            <a:r>
              <a:rPr lang="zh-CN" altLang="en-US" sz="2000" dirty="0">
                <a:latin typeface="Times New Roman" panose="02020603050405020304" pitchFamily="18" charset="0"/>
                <a:cs typeface="Times New Roman" panose="02020603050405020304" pitchFamily="18" charset="0"/>
              </a:rPr>
              <a:t>Underwater Vehicle）。 </a:t>
            </a:r>
            <a:r>
              <a:rPr lang="zh-CN" altLang="en-US" sz="2000" dirty="0" smtClean="0">
                <a:latin typeface="Times New Roman" panose="02020603050405020304" pitchFamily="18" charset="0"/>
                <a:cs typeface="Times New Roman" panose="02020603050405020304" pitchFamily="18" charset="0"/>
              </a:rPr>
              <a:t>AUV是</a:t>
            </a:r>
            <a:r>
              <a:rPr lang="zh-CN" altLang="en-US" sz="2000" dirty="0">
                <a:latin typeface="Times New Roman" panose="02020603050405020304" pitchFamily="18" charset="0"/>
                <a:cs typeface="Times New Roman" panose="02020603050405020304" pitchFamily="18" charset="0"/>
              </a:rPr>
              <a:t>新一代的水下机器人，供电及控制系统为自容式设计，不需要使用外部电缆供电和数据传输，通过预先设定的程序全自动在水下进行智能化航行。</a:t>
            </a:r>
          </a:p>
          <a:p>
            <a:pPr marL="0" indent="0" algn="just">
              <a:lnSpc>
                <a:spcPts val="3200"/>
              </a:lnSpc>
              <a:buNone/>
            </a:pPr>
            <a:r>
              <a:rPr lang="zh-CN" altLang="en-US" sz="2000" dirty="0">
                <a:latin typeface="Times New Roman" panose="02020603050405020304" pitchFamily="18" charset="0"/>
                <a:cs typeface="Times New Roman" panose="02020603050405020304" pitchFamily="18" charset="0"/>
              </a:rPr>
              <a:t> </a:t>
            </a:r>
            <a:r>
              <a:rPr lang="zh-CN" altLang="en-US" sz="2000" dirty="0" smtClean="0">
                <a:latin typeface="Times New Roman" panose="02020603050405020304" pitchFamily="18" charset="0"/>
                <a:cs typeface="Times New Roman" panose="02020603050405020304" pitchFamily="18" charset="0"/>
              </a:rPr>
              <a:t>       随着国际</a:t>
            </a:r>
            <a:r>
              <a:rPr lang="en-US" altLang="zh-CN" sz="2000" dirty="0" smtClean="0">
                <a:latin typeface="Times New Roman" panose="02020603050405020304" pitchFamily="18" charset="0"/>
                <a:cs typeface="Times New Roman" panose="02020603050405020304" pitchFamily="18" charset="0"/>
              </a:rPr>
              <a:t>AUV</a:t>
            </a:r>
            <a:r>
              <a:rPr lang="zh-CN" altLang="en-US" sz="2000" dirty="0" smtClean="0">
                <a:latin typeface="Times New Roman" panose="02020603050405020304" pitchFamily="18" charset="0"/>
                <a:cs typeface="Times New Roman" panose="02020603050405020304" pitchFamily="18" charset="0"/>
              </a:rPr>
              <a:t>制造</a:t>
            </a:r>
            <a:r>
              <a:rPr lang="zh-CN" altLang="en-US" sz="2000" dirty="0">
                <a:latin typeface="Times New Roman" panose="02020603050405020304" pitchFamily="18" charset="0"/>
                <a:cs typeface="Times New Roman" panose="02020603050405020304" pitchFamily="18" charset="0"/>
              </a:rPr>
              <a:t>技术的发展，尤其是集成自动化控制系统、惯性导航技术和水下定位技术的进步与普及，</a:t>
            </a:r>
            <a:r>
              <a:rPr lang="zh-CN" altLang="en-US" sz="2000" dirty="0" smtClean="0">
                <a:latin typeface="Times New Roman" panose="02020603050405020304" pitchFamily="18" charset="0"/>
                <a:cs typeface="Times New Roman" panose="02020603050405020304" pitchFamily="18" charset="0"/>
              </a:rPr>
              <a:t>AUV的</a:t>
            </a:r>
            <a:r>
              <a:rPr lang="zh-CN" altLang="en-US" sz="2000" dirty="0">
                <a:latin typeface="Times New Roman" panose="02020603050405020304" pitchFamily="18" charset="0"/>
                <a:cs typeface="Times New Roman" panose="02020603050405020304" pitchFamily="18" charset="0"/>
              </a:rPr>
              <a:t>造价逐渐降低到可承受的水平，部分测量级 </a:t>
            </a:r>
            <a:r>
              <a:rPr lang="zh-CN" altLang="en-US" sz="2000" dirty="0" smtClean="0">
                <a:latin typeface="Times New Roman" panose="02020603050405020304" pitchFamily="18" charset="0"/>
                <a:cs typeface="Times New Roman" panose="02020603050405020304" pitchFamily="18" charset="0"/>
              </a:rPr>
              <a:t>AUV甚至</a:t>
            </a:r>
            <a:r>
              <a:rPr lang="zh-CN" altLang="en-US" sz="2000" dirty="0">
                <a:latin typeface="Times New Roman" panose="02020603050405020304" pitchFamily="18" charset="0"/>
                <a:cs typeface="Times New Roman" panose="02020603050405020304" pitchFamily="18" charset="0"/>
              </a:rPr>
              <a:t>已经出现量产化。</a:t>
            </a:r>
          </a:p>
        </p:txBody>
      </p:sp>
    </p:spTree>
    <p:extLst>
      <p:ext uri="{BB962C8B-B14F-4D97-AF65-F5344CB8AC3E}">
        <p14:creationId xmlns:p14="http://schemas.microsoft.com/office/powerpoint/2010/main" val="3922122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95486"/>
            <a:ext cx="8229600" cy="504056"/>
          </a:xfrm>
        </p:spPr>
        <p:txBody>
          <a:bodyPr lIns="68580" tIns="34290" rIns="68580" bIns="34290">
            <a:normAutofit/>
          </a:bodyPr>
          <a:lstStyle/>
          <a:p>
            <a:pPr>
              <a:lnSpc>
                <a:spcPts val="3200"/>
              </a:lnSpc>
              <a:spcBef>
                <a:spcPct val="20000"/>
              </a:spcBef>
              <a:buClr>
                <a:schemeClr val="accent1"/>
              </a:buClr>
              <a:buSzPct val="50000"/>
            </a:pPr>
            <a:r>
              <a:rPr lang="en-US" altLang="zh-CN" sz="2600" b="1" dirty="0" smtClean="0">
                <a:solidFill>
                  <a:schemeClr val="tx1"/>
                </a:solidFill>
                <a:latin typeface="+mn-lt"/>
                <a:ea typeface="+mn-ea"/>
                <a:cs typeface="+mn-cs"/>
              </a:rPr>
              <a:t>2</a:t>
            </a:r>
            <a:r>
              <a:rPr lang="zh-CN" altLang="en-US" sz="2600" b="1" dirty="0" smtClean="0">
                <a:solidFill>
                  <a:schemeClr val="tx1"/>
                </a:solidFill>
                <a:latin typeface="+mn-lt"/>
                <a:ea typeface="+mn-ea"/>
                <a:cs typeface="+mn-cs"/>
              </a:rPr>
              <a:t>）</a:t>
            </a:r>
            <a:r>
              <a:rPr lang="en-US" altLang="zh-CN" sz="2600" b="1" dirty="0" smtClean="0">
                <a:solidFill>
                  <a:schemeClr val="tx1"/>
                </a:solidFill>
                <a:latin typeface="+mn-lt"/>
                <a:ea typeface="+mn-ea"/>
                <a:cs typeface="+mn-cs"/>
              </a:rPr>
              <a:t>AUV</a:t>
            </a:r>
            <a:r>
              <a:rPr lang="zh-CN" altLang="en-US" sz="2600" b="1" dirty="0">
                <a:solidFill>
                  <a:schemeClr val="tx1"/>
                </a:solidFill>
                <a:latin typeface="+mn-lt"/>
                <a:ea typeface="+mn-ea"/>
                <a:cs typeface="+mn-cs"/>
              </a:rPr>
              <a:t>在海洋测绘中的技术优势</a:t>
            </a:r>
          </a:p>
        </p:txBody>
      </p:sp>
      <p:sp>
        <p:nvSpPr>
          <p:cNvPr id="3" name="内容占位符 2"/>
          <p:cNvSpPr>
            <a:spLocks noGrp="1"/>
          </p:cNvSpPr>
          <p:nvPr>
            <p:ph idx="1"/>
          </p:nvPr>
        </p:nvSpPr>
        <p:spPr>
          <a:xfrm>
            <a:off x="395536" y="627534"/>
            <a:ext cx="8435280" cy="4392488"/>
          </a:xfrm>
        </p:spPr>
        <p:txBody>
          <a:bodyPr lIns="68580" tIns="34290" rIns="68580" bIns="34290">
            <a:noAutofit/>
          </a:bodyPr>
          <a:lstStyle/>
          <a:p>
            <a:pPr marL="0" indent="0" algn="just">
              <a:lnSpc>
                <a:spcPts val="3000"/>
              </a:lnSpc>
              <a:buNone/>
            </a:pPr>
            <a:r>
              <a:rPr lang="zh-CN" altLang="en-US" sz="2000" dirty="0">
                <a:latin typeface="Times New Roman" panose="02020603050405020304" pitchFamily="18" charset="0"/>
                <a:cs typeface="Times New Roman" panose="02020603050405020304" pitchFamily="18" charset="0"/>
              </a:rPr>
              <a:t>①</a:t>
            </a:r>
            <a:r>
              <a:rPr lang="zh-CN" altLang="en-US" sz="2000" dirty="0" smtClean="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优秀的数据质量达成项目目标 </a:t>
            </a:r>
          </a:p>
          <a:p>
            <a:pPr marL="0" indent="0" algn="just">
              <a:lnSpc>
                <a:spcPts val="3000"/>
              </a:lnSpc>
              <a:buNone/>
            </a:pPr>
            <a:r>
              <a:rPr lang="zh-CN" altLang="en-US" sz="2000" dirty="0">
                <a:latin typeface="Times New Roman" panose="02020603050405020304" pitchFamily="18" charset="0"/>
                <a:cs typeface="Times New Roman" panose="02020603050405020304" pitchFamily="18" charset="0"/>
              </a:rPr>
              <a:t>       传统的深拖较难使拖鱼很好的沿计划线测量。AUV 可以根据运动传感器和导航参数的变化随时快速修正航向，能较好地保证沿计划线全覆盖测量。AUV 整合了避撞声纳和高精度测深仪，通过程序控制使得 AUV 能一直以一定的离底高度随海底地形起伏，例如保持 50m 的离底高度，从而能获取高质量的多波束水深和侧扫声纳数据。 </a:t>
            </a:r>
          </a:p>
          <a:p>
            <a:pPr marL="0" indent="0" algn="just">
              <a:lnSpc>
                <a:spcPts val="3000"/>
              </a:lnSpc>
              <a:buNone/>
            </a:pPr>
            <a:r>
              <a:rPr lang="zh-CN" altLang="en-US" sz="2000" dirty="0" smtClean="0">
                <a:latin typeface="Times New Roman" panose="02020603050405020304" pitchFamily="18" charset="0"/>
                <a:cs typeface="Times New Roman" panose="02020603050405020304" pitchFamily="18" charset="0"/>
              </a:rPr>
              <a:t>② 高效率</a:t>
            </a:r>
            <a:r>
              <a:rPr lang="zh-CN" altLang="en-US" sz="2000" dirty="0">
                <a:latin typeface="Times New Roman" panose="02020603050405020304" pitchFamily="18" charset="0"/>
                <a:cs typeface="Times New Roman" panose="02020603050405020304" pitchFamily="18" charset="0"/>
              </a:rPr>
              <a:t>缩短项目周期，节省能源损耗 </a:t>
            </a:r>
          </a:p>
          <a:p>
            <a:pPr marL="0" indent="0" algn="just">
              <a:lnSpc>
                <a:spcPts val="3000"/>
              </a:lnSpc>
              <a:buNone/>
            </a:pPr>
            <a:r>
              <a:rPr lang="zh-CN" altLang="en-US" sz="2000" dirty="0">
                <a:latin typeface="Times New Roman" panose="02020603050405020304" pitchFamily="18" charset="0"/>
                <a:cs typeface="Times New Roman" panose="02020603050405020304" pitchFamily="18" charset="0"/>
              </a:rPr>
              <a:t>        深拖作业走航速度通常不高于3kn，而AUV的作业速度可设计为4-8kn甚至更高，使用AUV能够极大缩短项目周期，提高作业效率。这对易受天气影响的海洋工程项目来说，每提前一天时间完成阶段性项目，不仅有利于后续工作的顺利开展，还能够节约项目经费，有效降低资源消耗。</a:t>
            </a:r>
          </a:p>
        </p:txBody>
      </p:sp>
    </p:spTree>
    <p:extLst>
      <p:ext uri="{BB962C8B-B14F-4D97-AF65-F5344CB8AC3E}">
        <p14:creationId xmlns:p14="http://schemas.microsoft.com/office/powerpoint/2010/main" val="2860732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30324"/>
            <a:ext cx="8229600" cy="713234"/>
          </a:xfrm>
        </p:spPr>
        <p:txBody>
          <a:bodyPr lIns="68580" tIns="34290" rIns="68580" bIns="34290">
            <a:normAutofit/>
          </a:bodyPr>
          <a:lstStyle/>
          <a:p>
            <a:pPr>
              <a:lnSpc>
                <a:spcPts val="3200"/>
              </a:lnSpc>
              <a:spcBef>
                <a:spcPct val="20000"/>
              </a:spcBef>
              <a:buClr>
                <a:schemeClr val="accent1"/>
              </a:buClr>
              <a:buSzPct val="50000"/>
            </a:pPr>
            <a:r>
              <a:rPr lang="en-US" altLang="zh-CN" sz="2600" b="1" dirty="0" smtClean="0">
                <a:solidFill>
                  <a:schemeClr val="tx1"/>
                </a:solidFill>
                <a:latin typeface="+mn-lt"/>
                <a:ea typeface="+mn-ea"/>
                <a:cs typeface="+mn-cs"/>
              </a:rPr>
              <a:t>3</a:t>
            </a:r>
            <a:r>
              <a:rPr lang="zh-CN" altLang="en-US" sz="2600" b="1" dirty="0" smtClean="0">
                <a:solidFill>
                  <a:schemeClr val="tx1"/>
                </a:solidFill>
                <a:latin typeface="+mn-lt"/>
                <a:ea typeface="+mn-ea"/>
                <a:cs typeface="+mn-cs"/>
              </a:rPr>
              <a:t>）海洋测绘 </a:t>
            </a:r>
            <a:r>
              <a:rPr lang="zh-CN" altLang="en-US" sz="2600" b="1" dirty="0">
                <a:solidFill>
                  <a:schemeClr val="tx1"/>
                </a:solidFill>
                <a:latin typeface="+mn-lt"/>
                <a:ea typeface="+mn-ea"/>
                <a:cs typeface="+mn-cs"/>
              </a:rPr>
              <a:t>AUV 基本组成</a:t>
            </a:r>
          </a:p>
        </p:txBody>
      </p:sp>
      <p:sp>
        <p:nvSpPr>
          <p:cNvPr id="3" name="内容占位符 2"/>
          <p:cNvSpPr>
            <a:spLocks noGrp="1"/>
          </p:cNvSpPr>
          <p:nvPr>
            <p:ph idx="1"/>
          </p:nvPr>
        </p:nvSpPr>
        <p:spPr>
          <a:xfrm>
            <a:off x="457200" y="771550"/>
            <a:ext cx="8291264" cy="4176464"/>
          </a:xfrm>
        </p:spPr>
        <p:txBody>
          <a:bodyPr lIns="68580" tIns="34290" rIns="68580" bIns="34290">
            <a:noAutofit/>
          </a:bodyPr>
          <a:lstStyle/>
          <a:p>
            <a:pPr marL="0" indent="0" algn="just">
              <a:lnSpc>
                <a:spcPts val="3100"/>
              </a:lnSpc>
              <a:buNone/>
            </a:pPr>
            <a:r>
              <a:rPr lang="en-US" altLang="zh-CN" sz="2200" dirty="0">
                <a:latin typeface="Times New Roman" panose="02020603050405020304" pitchFamily="18" charset="0"/>
                <a:cs typeface="Times New Roman" panose="02020603050405020304" pitchFamily="18" charset="0"/>
              </a:rPr>
              <a:t> </a:t>
            </a:r>
            <a:r>
              <a:rPr lang="en-US" altLang="zh-CN" sz="2200" dirty="0" smtClean="0">
                <a:latin typeface="Times New Roman" panose="02020603050405020304" pitchFamily="18" charset="0"/>
                <a:cs typeface="Times New Roman" panose="02020603050405020304" pitchFamily="18" charset="0"/>
              </a:rPr>
              <a:t>       </a:t>
            </a:r>
            <a:r>
              <a:rPr lang="zh-CN" altLang="en-US" sz="2200" dirty="0" smtClean="0">
                <a:latin typeface="Times New Roman" panose="02020603050405020304" pitchFamily="18" charset="0"/>
                <a:cs typeface="Times New Roman" panose="02020603050405020304" pitchFamily="18" charset="0"/>
              </a:rPr>
              <a:t>海洋测绘 </a:t>
            </a:r>
            <a:r>
              <a:rPr lang="zh-CN" altLang="en-US" sz="2200" dirty="0">
                <a:latin typeface="Times New Roman" panose="02020603050405020304" pitchFamily="18" charset="0"/>
                <a:cs typeface="Times New Roman" panose="02020603050405020304" pitchFamily="18" charset="0"/>
              </a:rPr>
              <a:t>AUV 需要必备的导航和避撞功能，然后针对相应的海洋测绘项目进行传感器配备和设备搭载，其基本组成包括基础模块和功能模块。 </a:t>
            </a:r>
            <a:endParaRPr lang="en-US" altLang="zh-CN" sz="2200" dirty="0" smtClean="0">
              <a:latin typeface="Times New Roman" panose="02020603050405020304" pitchFamily="18" charset="0"/>
              <a:cs typeface="Times New Roman" panose="02020603050405020304" pitchFamily="18" charset="0"/>
            </a:endParaRPr>
          </a:p>
          <a:p>
            <a:pPr marL="0" indent="0" algn="just">
              <a:lnSpc>
                <a:spcPts val="3100"/>
              </a:lnSpc>
              <a:buNone/>
            </a:pPr>
            <a:r>
              <a:rPr lang="zh-CN" altLang="en-US" sz="2200" dirty="0">
                <a:latin typeface="Times New Roman" panose="02020603050405020304" pitchFamily="18" charset="0"/>
                <a:cs typeface="Times New Roman" panose="02020603050405020304" pitchFamily="18" charset="0"/>
              </a:rPr>
              <a:t>①</a:t>
            </a:r>
            <a:r>
              <a:rPr lang="zh-CN" altLang="en-US" sz="2200" dirty="0" smtClean="0">
                <a:latin typeface="Times New Roman" panose="02020603050405020304" pitchFamily="18" charset="0"/>
                <a:cs typeface="Times New Roman" panose="02020603050405020304" pitchFamily="18" charset="0"/>
              </a:rPr>
              <a:t>基础</a:t>
            </a:r>
            <a:r>
              <a:rPr lang="zh-CN" altLang="en-US" sz="2200" dirty="0">
                <a:latin typeface="Times New Roman" panose="02020603050405020304" pitchFamily="18" charset="0"/>
                <a:cs typeface="Times New Roman" panose="02020603050405020304" pitchFamily="18" charset="0"/>
              </a:rPr>
              <a:t>模块</a:t>
            </a:r>
          </a:p>
          <a:p>
            <a:pPr marL="0" indent="0" algn="just">
              <a:lnSpc>
                <a:spcPts val="3100"/>
              </a:lnSpc>
              <a:buNone/>
            </a:pPr>
            <a:r>
              <a:rPr lang="zh-CN" altLang="en-US" sz="2200" dirty="0">
                <a:latin typeface="Times New Roman" panose="02020603050405020304" pitchFamily="18" charset="0"/>
                <a:cs typeface="Times New Roman" panose="02020603050405020304" pitchFamily="18" charset="0"/>
              </a:rPr>
              <a:t>         基础模块应当有供电系统、自动控制系统和导航定位系统。自动控制系统包括了 AUV的推进系统和中央处理系统，负责接收所有传感器数据进行条件判断以控制 AUV 运动、数据采集记录。导航定位系统取决于系统的精度要求和海洋测绘类型的具体要求，最简单的莫过于水面 DGPS，然后是水下惯性导航系统 INS 和水下定位超短基线 USBL 系统。</a:t>
            </a:r>
          </a:p>
        </p:txBody>
      </p:sp>
    </p:spTree>
    <p:extLst>
      <p:ext uri="{BB962C8B-B14F-4D97-AF65-F5344CB8AC3E}">
        <p14:creationId xmlns:p14="http://schemas.microsoft.com/office/powerpoint/2010/main" val="1294767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411510"/>
            <a:ext cx="8208912" cy="4320480"/>
          </a:xfrm>
        </p:spPr>
        <p:txBody>
          <a:bodyPr lIns="68580" tIns="34290" rIns="68580" bIns="34290">
            <a:noAutofit/>
          </a:bodyPr>
          <a:lstStyle/>
          <a:p>
            <a:pPr marL="0" indent="0" algn="just">
              <a:lnSpc>
                <a:spcPts val="3100"/>
              </a:lnSpc>
              <a:buNone/>
            </a:pPr>
            <a:r>
              <a:rPr lang="zh-CN" altLang="en-US" sz="2000" dirty="0">
                <a:latin typeface="Times New Roman" panose="02020603050405020304" pitchFamily="18" charset="0"/>
                <a:cs typeface="Times New Roman" panose="02020603050405020304" pitchFamily="18" charset="0"/>
              </a:rPr>
              <a:t>②</a:t>
            </a:r>
            <a:r>
              <a:rPr lang="zh-CN" altLang="en-US" sz="2000" dirty="0" smtClean="0">
                <a:latin typeface="Times New Roman" panose="02020603050405020304" pitchFamily="18" charset="0"/>
                <a:cs typeface="Times New Roman" panose="02020603050405020304" pitchFamily="18" charset="0"/>
              </a:rPr>
              <a:t>功能</a:t>
            </a:r>
            <a:r>
              <a:rPr lang="zh-CN" altLang="en-US" sz="2000" dirty="0">
                <a:latin typeface="Times New Roman" panose="02020603050405020304" pitchFamily="18" charset="0"/>
                <a:cs typeface="Times New Roman" panose="02020603050405020304" pitchFamily="18" charset="0"/>
              </a:rPr>
              <a:t>模块</a:t>
            </a:r>
          </a:p>
          <a:p>
            <a:pPr marL="0" indent="0" algn="just">
              <a:lnSpc>
                <a:spcPts val="3100"/>
              </a:lnSpc>
              <a:buNone/>
            </a:pPr>
            <a:r>
              <a:rPr lang="zh-CN" altLang="en-US" sz="2000" dirty="0">
                <a:latin typeface="Times New Roman" panose="02020603050405020304" pitchFamily="18" charset="0"/>
                <a:cs typeface="Times New Roman" panose="02020603050405020304" pitchFamily="18" charset="0"/>
              </a:rPr>
              <a:t>         功能模块包括辅助传感器（高度计/单波束探头、CTD、DVL、声通讯、避撞声纳及照明灯等）和调查设备（多波束测深仪、侧扫声纳、浅地层剖面仪、磁力仪、水质分析传感器及照（摄）相机等）。</a:t>
            </a:r>
          </a:p>
          <a:p>
            <a:pPr marL="0" indent="0" algn="just">
              <a:lnSpc>
                <a:spcPts val="3100"/>
              </a:lnSpc>
              <a:buNone/>
            </a:pPr>
            <a:r>
              <a:rPr lang="zh-CN" altLang="en-US" sz="2000" dirty="0">
                <a:latin typeface="Times New Roman" panose="02020603050405020304" pitchFamily="18" charset="0"/>
                <a:cs typeface="Times New Roman" panose="02020603050405020304" pitchFamily="18" charset="0"/>
              </a:rPr>
              <a:t>         辅助传感器与调查设备只是相对而言，取决于调查的具体目的。CTD 用于测量水深剖面温盐深数据和 AUV 的深度，高度计可以获得 AUV 离底高度，AUV 可以根据高度计或 CTD 数据以一定深度或离底高度沿计划测线自动航行。如果前方有障碍物，避撞声纳会给出警示，自动控制系统会改变 AUV 推进力和升沉。声通讯可以实现低速率的实时数据传输，同时可以发送 AUV 位置信息给母船，以了解 AUV 的具体位置和工作状况，或者接收临时的指令变更。</a:t>
            </a:r>
          </a:p>
        </p:txBody>
      </p:sp>
    </p:spTree>
    <p:extLst>
      <p:ext uri="{BB962C8B-B14F-4D97-AF65-F5344CB8AC3E}">
        <p14:creationId xmlns:p14="http://schemas.microsoft.com/office/powerpoint/2010/main" val="303208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94442"/>
            <a:ext cx="8532440" cy="738664"/>
          </a:xfrm>
          <a:prstGeom prst="rect">
            <a:avLst/>
          </a:prstGeom>
          <a:noFill/>
        </p:spPr>
        <p:txBody>
          <a:bodyPr wrap="square" rtlCol="0">
            <a:spAutoFit/>
          </a:bodyPr>
          <a:lstStyle/>
          <a:p>
            <a:pPr algn="ctr">
              <a:lnSpc>
                <a:spcPct val="150000"/>
              </a:lnSpc>
            </a:pPr>
            <a:r>
              <a:rPr lang="zh-CN" altLang="en-US" sz="2800" dirty="0" smtClean="0">
                <a:latin typeface="+mn-ea"/>
                <a:ea typeface="+mn-ea"/>
              </a:rPr>
              <a:t>结构化三维是指：每个对象有丰富的属性</a:t>
            </a:r>
            <a:endParaRPr lang="en-US" altLang="zh-CN" sz="2800" dirty="0">
              <a:latin typeface="+mn-ea"/>
              <a:ea typeface="+mn-ea"/>
            </a:endParaRPr>
          </a:p>
        </p:txBody>
      </p:sp>
      <p:pic>
        <p:nvPicPr>
          <p:cNvPr id="2" name="【16】丰富的属性.wmv">
            <a:hlinkClick r:id="" action="ppaction://media"/>
          </p:cNvPr>
          <p:cNvPicPr>
            <a:picLocks noChangeAspect="1"/>
          </p:cNvPicPr>
          <p:nvPr>
            <a:videoFile r:link="rId1"/>
            <p:extLst>
              <p:ext uri="{DAA4B4D4-6D71-4841-9C94-3DE7FCFB9230}">
                <p14:media xmlns:p14="http://schemas.microsoft.com/office/powerpoint/2010/main" r:link="rId2">
                  <p14:trim st="7367.5416" end="17541.7664"/>
                </p14:media>
              </p:ext>
            </p:extLst>
          </p:nvPr>
        </p:nvPicPr>
        <p:blipFill rotWithShape="1">
          <a:blip r:embed="rId4"/>
          <a:srcRect t="11919" b="10000"/>
          <a:stretch/>
        </p:blipFill>
        <p:spPr>
          <a:xfrm>
            <a:off x="-7273" y="895691"/>
            <a:ext cx="9151273" cy="4242573"/>
          </a:xfrm>
          <a:prstGeom prst="rect">
            <a:avLst/>
          </a:prstGeom>
        </p:spPr>
      </p:pic>
    </p:spTree>
    <p:extLst>
      <p:ext uri="{BB962C8B-B14F-4D97-AF65-F5344CB8AC3E}">
        <p14:creationId xmlns:p14="http://schemas.microsoft.com/office/powerpoint/2010/main" val="2459743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lIns="68580" tIns="34290" rIns="68580" bIns="34290">
            <a:normAutofit/>
          </a:bodyPr>
          <a:lstStyle/>
          <a:p>
            <a:pPr>
              <a:lnSpc>
                <a:spcPts val="3200"/>
              </a:lnSpc>
              <a:spcBef>
                <a:spcPct val="20000"/>
              </a:spcBef>
              <a:buClr>
                <a:schemeClr val="accent1"/>
              </a:buClr>
              <a:buSzPct val="50000"/>
            </a:pPr>
            <a:r>
              <a:rPr lang="en-US" altLang="zh-CN" sz="2600" b="1" dirty="0" smtClean="0">
                <a:solidFill>
                  <a:schemeClr val="tx1"/>
                </a:solidFill>
                <a:latin typeface="+mn-lt"/>
                <a:ea typeface="+mn-ea"/>
                <a:cs typeface="+mn-cs"/>
              </a:rPr>
              <a:t>4</a:t>
            </a:r>
            <a:r>
              <a:rPr lang="zh-CN" altLang="en-US" sz="2600" b="1" dirty="0" smtClean="0">
                <a:solidFill>
                  <a:schemeClr val="tx1"/>
                </a:solidFill>
                <a:latin typeface="+mn-lt"/>
                <a:ea typeface="+mn-ea"/>
                <a:cs typeface="+mn-cs"/>
              </a:rPr>
              <a:t>）应用</a:t>
            </a:r>
            <a:r>
              <a:rPr lang="zh-CN" altLang="en-US" sz="2600" b="1" dirty="0">
                <a:solidFill>
                  <a:schemeClr val="tx1"/>
                </a:solidFill>
                <a:latin typeface="+mn-lt"/>
                <a:ea typeface="+mn-ea"/>
                <a:cs typeface="+mn-cs"/>
              </a:rPr>
              <a:t>前景</a:t>
            </a:r>
          </a:p>
        </p:txBody>
      </p:sp>
      <p:sp>
        <p:nvSpPr>
          <p:cNvPr id="3" name="内容占位符 2"/>
          <p:cNvSpPr>
            <a:spLocks noGrp="1"/>
          </p:cNvSpPr>
          <p:nvPr>
            <p:ph idx="1"/>
          </p:nvPr>
        </p:nvSpPr>
        <p:spPr>
          <a:xfrm>
            <a:off x="457200" y="987574"/>
            <a:ext cx="8229600" cy="3888432"/>
          </a:xfrm>
        </p:spPr>
        <p:txBody>
          <a:bodyPr lIns="68580" tIns="34290" rIns="68580" bIns="34290">
            <a:noAutofit/>
          </a:bodyPr>
          <a:lstStyle/>
          <a:p>
            <a:pPr marL="0" indent="0" algn="just">
              <a:lnSpc>
                <a:spcPts val="3500"/>
              </a:lnSpc>
              <a:buNone/>
            </a:pPr>
            <a:r>
              <a:rPr lang="zh-CN" altLang="en-US" sz="2200" dirty="0" smtClean="0">
                <a:latin typeface="Times New Roman" panose="02020603050405020304" pitchFamily="18" charset="0"/>
                <a:cs typeface="Times New Roman" panose="02020603050405020304" pitchFamily="18" charset="0"/>
              </a:rPr>
              <a:t>① 军事</a:t>
            </a:r>
            <a:r>
              <a:rPr lang="zh-CN" altLang="en-US" sz="2200" dirty="0">
                <a:latin typeface="Times New Roman" panose="02020603050405020304" pitchFamily="18" charset="0"/>
                <a:cs typeface="Times New Roman" panose="02020603050405020304" pitchFamily="18" charset="0"/>
              </a:rPr>
              <a:t>上用于扫雷、探测及攻击性协同作战等；商业上则简化功能，保留水深、地貌、浅地层探测及摄像、取样等功能，用于海岸和远海结构物检查和修理、铺设电缆及基础测绘等；成为船载或拖曳式测绘设备的替代载体。</a:t>
            </a:r>
          </a:p>
          <a:p>
            <a:pPr marL="0" indent="0" algn="just">
              <a:lnSpc>
                <a:spcPts val="3500"/>
              </a:lnSpc>
              <a:buNone/>
            </a:pPr>
            <a:r>
              <a:rPr lang="zh-CN" altLang="en-US" sz="2200" dirty="0" smtClean="0">
                <a:latin typeface="Times New Roman" panose="02020603050405020304" pitchFamily="18" charset="0"/>
                <a:cs typeface="Times New Roman" panose="02020603050405020304" pitchFamily="18" charset="0"/>
              </a:rPr>
              <a:t>② AUV </a:t>
            </a:r>
            <a:r>
              <a:rPr lang="zh-CN" altLang="en-US" sz="2200" dirty="0">
                <a:latin typeface="Times New Roman" panose="02020603050405020304" pitchFamily="18" charset="0"/>
                <a:cs typeface="Times New Roman" panose="02020603050405020304" pitchFamily="18" charset="0"/>
              </a:rPr>
              <a:t>的易用性决定了 AUV 将取代深拖系统，成为经济有效的海洋测绘方式。在近岸浅水调查中，未来 AUV 将会减少传统船只的走航调查方式，用 AUV 小的功耗换来更好的海洋测绘资料质量，同时对节能减排，减少船只燃油消耗也有重要经济意义。</a:t>
            </a:r>
          </a:p>
        </p:txBody>
      </p:sp>
    </p:spTree>
    <p:extLst>
      <p:ext uri="{BB962C8B-B14F-4D97-AF65-F5344CB8AC3E}">
        <p14:creationId xmlns:p14="http://schemas.microsoft.com/office/powerpoint/2010/main" val="3935216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779662"/>
            <a:ext cx="8496944" cy="877163"/>
          </a:xfrm>
          <a:prstGeom prst="rect">
            <a:avLst/>
          </a:prstGeom>
          <a:noFill/>
        </p:spPr>
        <p:txBody>
          <a:bodyPr wrap="square" rtlCol="0">
            <a:spAutoFit/>
          </a:bodyPr>
          <a:lstStyle/>
          <a:p>
            <a:pPr algn="ctr">
              <a:lnSpc>
                <a:spcPct val="150000"/>
              </a:lnSpc>
            </a:pPr>
            <a:r>
              <a:rPr lang="en-US" altLang="zh-CN" sz="3400" dirty="0" smtClean="0">
                <a:latin typeface="Times New Roman" pitchFamily="18" charset="0"/>
                <a:ea typeface="楷体" pitchFamily="49" charset="-122"/>
                <a:cs typeface="Times New Roman" pitchFamily="18" charset="0"/>
              </a:rPr>
              <a:t>3.  </a:t>
            </a:r>
            <a:r>
              <a:rPr lang="zh-CN" altLang="en-US" sz="3400" dirty="0">
                <a:latin typeface="Times New Roman" pitchFamily="18" charset="0"/>
                <a:ea typeface="楷体" pitchFamily="49" charset="-122"/>
                <a:cs typeface="Times New Roman" pitchFamily="18" charset="0"/>
              </a:rPr>
              <a:t>水陆</a:t>
            </a:r>
            <a:r>
              <a:rPr lang="zh-CN" altLang="en-US" sz="3400" dirty="0" smtClean="0">
                <a:latin typeface="Times New Roman" pitchFamily="18" charset="0"/>
                <a:ea typeface="楷体" pitchFamily="49" charset="-122"/>
                <a:cs typeface="Times New Roman" pitchFamily="18" charset="0"/>
              </a:rPr>
              <a:t>两用沙滩车用于滩涂与海岸线调查</a:t>
            </a:r>
            <a:endParaRPr lang="en-US" altLang="zh-CN" sz="3400" dirty="0">
              <a:solidFill>
                <a:srgbClr val="FF0000"/>
              </a:solidFill>
              <a:latin typeface="Times New Roman" pitchFamily="18" charset="0"/>
              <a:ea typeface="楷体" pitchFamily="49" charset="-122"/>
              <a:cs typeface="Times New Roman" pitchFamily="18" charset="0"/>
            </a:endParaRPr>
          </a:p>
        </p:txBody>
      </p:sp>
      <p:sp>
        <p:nvSpPr>
          <p:cNvPr id="3" name="标题 1"/>
          <p:cNvSpPr txBox="1">
            <a:spLocks/>
          </p:cNvSpPr>
          <p:nvPr/>
        </p:nvSpPr>
        <p:spPr>
          <a:xfrm>
            <a:off x="694995" y="2931790"/>
            <a:ext cx="7772400" cy="814487"/>
          </a:xfrm>
          <a:prstGeom prst="rect">
            <a:avLst/>
          </a:prstGeom>
        </p:spPr>
        <p:txBody>
          <a:bodyPr vert="horz" lIns="68580" tIns="34290" rIns="68580" bIns="34290" rtlCol="0" anchor="ctr">
            <a:norm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600" b="1" dirty="0">
                <a:solidFill>
                  <a:schemeClr val="tx2">
                    <a:lumMod val="50000"/>
                    <a:lumOff val="50000"/>
                  </a:schemeClr>
                </a:solidFill>
                <a:latin typeface="Times New Roman" pitchFamily="18" charset="0"/>
                <a:ea typeface="楷体" pitchFamily="49" charset="-122"/>
                <a:cs typeface="Times New Roman" pitchFamily="18" charset="0"/>
              </a:rPr>
              <a:t>北京中海智导装备技术有限公司</a:t>
            </a:r>
            <a:endParaRPr lang="en-US" altLang="zh-CN" sz="2600" b="1" dirty="0">
              <a:solidFill>
                <a:schemeClr val="tx2">
                  <a:lumMod val="50000"/>
                  <a:lumOff val="50000"/>
                </a:schemeClr>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7094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096451125"/>
              </p:ext>
            </p:extLst>
          </p:nvPr>
        </p:nvGraphicFramePr>
        <p:xfrm>
          <a:off x="323528" y="771550"/>
          <a:ext cx="4104456" cy="4175997"/>
        </p:xfrm>
        <a:graphic>
          <a:graphicData uri="http://schemas.openxmlformats.org/drawingml/2006/table">
            <a:tbl>
              <a:tblPr firstRow="1" bandRow="1">
                <a:tableStyleId>{5940675A-B579-460E-94D1-54222C63F5DA}</a:tableStyleId>
              </a:tblPr>
              <a:tblGrid>
                <a:gridCol w="1080120"/>
                <a:gridCol w="3024336"/>
              </a:tblGrid>
              <a:tr h="391539">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发动机类型</a:t>
                      </a: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976 CC, V-</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排列双缸，水冷，单顶凸轮轴，每缸</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4</a:t>
                      </a:r>
                      <a:r>
                        <a:rPr kumimoji="0" lang="zh-CN" sz="1200" kern="0" dirty="0" smtClean="0">
                          <a:solidFill>
                            <a:srgbClr val="262626"/>
                          </a:solidFill>
                          <a:effectLst/>
                          <a:latin typeface="Times New Roman" panose="02020603050405020304" pitchFamily="18" charset="0"/>
                          <a:ea typeface="宋体"/>
                          <a:cs typeface="Times New Roman" panose="02020603050405020304" pitchFamily="18" charset="0"/>
                        </a:rPr>
                        <a:t>阀门</a:t>
                      </a:r>
                      <a:r>
                        <a:rPr kumimoji="0" lang="zh-CN" altLang="en-US" sz="1200" kern="0" dirty="0" smtClean="0">
                          <a:solidFill>
                            <a:srgbClr val="262626"/>
                          </a:solidFill>
                          <a:effectLst/>
                          <a:latin typeface="Times New Roman" panose="02020603050405020304" pitchFamily="18" charset="0"/>
                          <a:ea typeface="宋体"/>
                          <a:cs typeface="Times New Roman" panose="02020603050405020304" pitchFamily="18" charset="0"/>
                        </a:rPr>
                        <a:t>，</a:t>
                      </a:r>
                      <a:r>
                        <a:rPr kumimoji="0" lang="zh-CN" sz="1200" kern="0" dirty="0" smtClean="0">
                          <a:solidFill>
                            <a:srgbClr val="262626"/>
                          </a:solidFill>
                          <a:effectLst/>
                          <a:latin typeface="Times New Roman" panose="02020603050405020304" pitchFamily="18" charset="0"/>
                          <a:ea typeface="宋体"/>
                          <a:cs typeface="Times New Roman" panose="02020603050405020304" pitchFamily="18" charset="0"/>
                        </a:rPr>
                        <a:t>最大功率</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85 HP</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391539">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燃油喷射系统</a:t>
                      </a: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46MM </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节气门阀体，</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2 x </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西门子</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VDO </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燃油喷嘴</a:t>
                      </a:r>
                    </a:p>
                  </a:txBody>
                  <a:tcPr marL="68580" marR="68580" marT="0" marB="0" anchor="ctr"/>
                </a:tc>
              </a:tr>
              <a:tr h="2501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变速箱</a:t>
                      </a: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CVT</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自动变速箱，电控高低速切换分动箱</a:t>
                      </a:r>
                    </a:p>
                  </a:txBody>
                  <a:tcPr marL="68580" marR="68580" marT="0" marB="0" anchor="ctr"/>
                </a:tc>
              </a:tr>
              <a:tr h="250115">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传动系统</a:t>
                      </a:r>
                    </a:p>
                  </a:txBody>
                  <a:tcPr marL="68580" marR="68580" marT="0" marB="0" anchor="ctr"/>
                </a:tc>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全时四驱，</a:t>
                      </a:r>
                      <a:r>
                        <a:rPr kumimoji="0" lang="en-US" sz="1200" kern="0" dirty="0" err="1">
                          <a:solidFill>
                            <a:srgbClr val="262626"/>
                          </a:solidFill>
                          <a:effectLst/>
                          <a:latin typeface="Times New Roman" panose="02020603050405020304" pitchFamily="18" charset="0"/>
                          <a:ea typeface="宋体"/>
                          <a:cs typeface="Times New Roman" panose="02020603050405020304" pitchFamily="18" charset="0"/>
                        </a:rPr>
                        <a:t>Visco-Lok</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差速锁</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 , </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履带驱动</a:t>
                      </a:r>
                    </a:p>
                  </a:txBody>
                  <a:tcPr marL="68580" marR="68580" marT="0" marB="0" anchor="ctr"/>
                </a:tc>
              </a:tr>
              <a:tr h="391539">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长</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 x </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宽</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 x </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高</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 (mm)</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2,184 x 1,168 x 1,118 MM</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50115">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轴距</a:t>
                      </a: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1499 MM</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501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离地间隙</a:t>
                      </a: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279 MM</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50115">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干重</a:t>
                      </a: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425 KG</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501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负载能力</a:t>
                      </a: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315 KG</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501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拖曳能力</a:t>
                      </a:r>
                    </a:p>
                  </a:txBody>
                  <a:tcPr marL="68580" marR="68580" marT="0" marB="0" anchor="ctr"/>
                </a:tc>
                <a:tc>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590 KG</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501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燃油箱容量</a:t>
                      </a:r>
                    </a:p>
                  </a:txBody>
                  <a:tcPr marL="68580" marR="68580" marT="0" marB="0" anchor="ctr"/>
                </a:tc>
                <a:tc>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20.5 L</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501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最大侧倾角</a:t>
                      </a:r>
                    </a:p>
                  </a:txBody>
                  <a:tcPr marL="68580" marR="68580" marT="0" marB="0" anchor="ctr"/>
                </a:tc>
                <a:tc>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42</a:t>
                      </a: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度</a:t>
                      </a:r>
                    </a:p>
                  </a:txBody>
                  <a:tcPr marL="68580" marR="68580" marT="0" marB="0" anchor="ctr"/>
                </a:tc>
              </a:tr>
              <a:tr h="2501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连续爬坡能力</a:t>
                      </a:r>
                    </a:p>
                  </a:txBody>
                  <a:tcPr marL="68580" marR="68580" marT="0" marB="0" anchor="ctr"/>
                </a:tc>
                <a:tc>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52</a:t>
                      </a: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度</a:t>
                      </a:r>
                      <a:r>
                        <a:rPr kumimoji="0" lang="en-US" sz="1200" kern="0">
                          <a:solidFill>
                            <a:srgbClr val="262626"/>
                          </a:solidFill>
                          <a:effectLst/>
                          <a:latin typeface="Times New Roman" panose="02020603050405020304" pitchFamily="18" charset="0"/>
                          <a:ea typeface="宋体"/>
                          <a:cs typeface="Times New Roman" panose="02020603050405020304" pitchFamily="18" charset="0"/>
                        </a:rPr>
                        <a:t>@15</a:t>
                      </a:r>
                      <a:r>
                        <a:rPr kumimoji="0" lang="zh-CN" sz="1200" kern="0">
                          <a:solidFill>
                            <a:srgbClr val="262626"/>
                          </a:solidFill>
                          <a:effectLst/>
                          <a:latin typeface="Times New Roman" panose="02020603050405020304" pitchFamily="18" charset="0"/>
                          <a:ea typeface="宋体"/>
                          <a:cs typeface="Times New Roman" panose="02020603050405020304" pitchFamily="18" charset="0"/>
                        </a:rPr>
                        <a:t>～</a:t>
                      </a:r>
                      <a:r>
                        <a:rPr kumimoji="0" lang="en-US" sz="1200" kern="0">
                          <a:solidFill>
                            <a:srgbClr val="262626"/>
                          </a:solidFill>
                          <a:effectLst/>
                          <a:latin typeface="Times New Roman" panose="02020603050405020304" pitchFamily="18" charset="0"/>
                          <a:ea typeface="宋体"/>
                          <a:cs typeface="Times New Roman" panose="02020603050405020304" pitchFamily="18" charset="0"/>
                        </a:rPr>
                        <a:t>27 KM/H</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501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最大行驶速度</a:t>
                      </a:r>
                    </a:p>
                  </a:txBody>
                  <a:tcPr marL="68580" marR="68580" marT="0" marB="0" anchor="ctr"/>
                </a:tc>
                <a:tc>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60 KM/H</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501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履带对地压强</a:t>
                      </a: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2.5 PSI</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3836639238"/>
              </p:ext>
            </p:extLst>
          </p:nvPr>
        </p:nvGraphicFramePr>
        <p:xfrm>
          <a:off x="4644008" y="772013"/>
          <a:ext cx="4248472" cy="4176001"/>
        </p:xfrm>
        <a:graphic>
          <a:graphicData uri="http://schemas.openxmlformats.org/drawingml/2006/table">
            <a:tbl>
              <a:tblPr firstRow="1" bandRow="1">
                <a:tableStyleId>{5940675A-B579-460E-94D1-54222C63F5DA}</a:tableStyleId>
              </a:tblPr>
              <a:tblGrid>
                <a:gridCol w="1158674"/>
                <a:gridCol w="281486"/>
                <a:gridCol w="2808312"/>
              </a:tblGrid>
              <a:tr h="187307">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常规涉水深度</a:t>
                      </a:r>
                    </a:p>
                  </a:txBody>
                  <a:tcPr marL="68580" marR="68580" marT="0" marB="0" anchor="ctr"/>
                </a:tc>
                <a:tc gridSpan="2">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750 MM</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c hMerge="1">
                  <a:txBody>
                    <a:bodyPr/>
                    <a:lstStyle/>
                    <a:p>
                      <a:endParaRPr lang="zh-CN" altLang="en-US"/>
                    </a:p>
                  </a:txBody>
                  <a:tcPr/>
                </a:tc>
              </a:tr>
              <a:tr h="374615">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自救脱困</a:t>
                      </a:r>
                    </a:p>
                  </a:txBody>
                  <a:tcPr marL="68580" marR="68580" marT="0" marB="0" anchor="ctr"/>
                </a:tc>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前绞盘单线拉力</a:t>
                      </a:r>
                      <a:r>
                        <a:rPr kumimoji="0" lang="en-US" sz="1200" kern="0">
                          <a:solidFill>
                            <a:srgbClr val="262626"/>
                          </a:solidFill>
                          <a:effectLst/>
                          <a:latin typeface="Times New Roman" panose="02020603050405020304" pitchFamily="18" charset="0"/>
                          <a:ea typeface="宋体"/>
                          <a:cs typeface="Times New Roman" panose="02020603050405020304" pitchFamily="18" charset="0"/>
                        </a:rPr>
                        <a:t>1360 KGF</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后绞盘单线拉力</a:t>
                      </a:r>
                      <a:r>
                        <a:rPr kumimoji="0" lang="en-US" sz="1200" kern="0">
                          <a:solidFill>
                            <a:srgbClr val="262626"/>
                          </a:solidFill>
                          <a:effectLst/>
                          <a:latin typeface="Times New Roman" panose="02020603050405020304" pitchFamily="18" charset="0"/>
                          <a:ea typeface="宋体"/>
                          <a:cs typeface="Times New Roman" panose="02020603050405020304" pitchFamily="18" charset="0"/>
                        </a:rPr>
                        <a:t>2270 KGF</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c hMerge="1">
                  <a:txBody>
                    <a:bodyPr/>
                    <a:lstStyle/>
                    <a:p>
                      <a:endParaRPr lang="zh-CN" altLang="en-US"/>
                    </a:p>
                  </a:txBody>
                  <a:tcPr/>
                </a:tc>
              </a:tr>
              <a:tr h="374615">
                <a:tc gridSpan="3">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涉深水（沼泽）配置：四具液压挺杆驱动升降式浮筒， 配合电动螺旋桨推进器</a:t>
                      </a:r>
                    </a:p>
                  </a:txBody>
                  <a:tcPr marL="68580" marR="68580" marT="0" marB="0" anchor="ctr"/>
                </a:tc>
                <a:tc hMerge="1">
                  <a:txBody>
                    <a:bodyPr/>
                    <a:lstStyle/>
                    <a:p>
                      <a:endParaRPr lang="zh-CN" altLang="en-US"/>
                    </a:p>
                  </a:txBody>
                  <a:tcPr/>
                </a:tc>
                <a:tc hMerge="1">
                  <a:txBody>
                    <a:bodyPr/>
                    <a:lstStyle/>
                    <a:p>
                      <a:endParaRPr lang="zh-CN" altLang="en-US"/>
                    </a:p>
                  </a:txBody>
                  <a:tcPr/>
                </a:tc>
              </a:tr>
              <a:tr h="287866">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液压挺杆总驱动力</a:t>
                      </a:r>
                    </a:p>
                  </a:txBody>
                  <a:tcPr marL="68580" marR="68580" marT="0" marB="0" anchor="ctr"/>
                </a:tc>
                <a:tc hMerge="1">
                  <a:txBody>
                    <a:bodyPr/>
                    <a:lstStyle/>
                    <a:p>
                      <a:pPr marL="0" algn="l" rtl="0" eaLnBrk="1" latinLnBrk="0" hangingPunct="1">
                        <a:spcAft>
                          <a:spcPts val="0"/>
                        </a:spcAft>
                      </a:pPr>
                      <a:endParaRPr kumimoji="0" lang="zh-CN" sz="1200" kern="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620 KGF</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87866">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液压挺杆总功耗</a:t>
                      </a:r>
                    </a:p>
                  </a:txBody>
                  <a:tcPr marL="68580" marR="68580" marT="0" marB="0" anchor="ctr"/>
                </a:tc>
                <a:tc hMerge="1">
                  <a:txBody>
                    <a:bodyPr/>
                    <a:lstStyle/>
                    <a:p>
                      <a:pPr marL="0" algn="l" rtl="0" eaLnBrk="1" latinLnBrk="0" hangingPunct="1">
                        <a:spcAft>
                          <a:spcPts val="0"/>
                        </a:spcAft>
                      </a:pPr>
                      <a:endParaRPr kumimoji="0" lang="zh-CN" sz="1200" kern="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1600 W@24 V</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187307">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浮筒材质</a:t>
                      </a:r>
                    </a:p>
                  </a:txBody>
                  <a:tcPr marL="68580" marR="68580" marT="0" marB="0" anchor="ctr"/>
                </a:tc>
                <a:tc hMerge="1">
                  <a:txBody>
                    <a:bodyPr/>
                    <a:lstStyle/>
                    <a:p>
                      <a:pPr marL="0" algn="l" rtl="0" eaLnBrk="1" latinLnBrk="0" hangingPunct="1">
                        <a:spcAft>
                          <a:spcPts val="0"/>
                        </a:spcAft>
                      </a:pPr>
                      <a:endParaRPr kumimoji="0" lang="zh-CN" sz="1200" kern="0" dirty="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高强度</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PVC</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以及聚氨酯抗冲击耐磨层</a:t>
                      </a:r>
                    </a:p>
                  </a:txBody>
                  <a:tcPr marL="68580" marR="68580" marT="0" marB="0" anchor="ctr"/>
                </a:tc>
              </a:tr>
              <a:tr h="374615">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浮筒尺寸、数量、布局</a:t>
                      </a:r>
                    </a:p>
                  </a:txBody>
                  <a:tcPr marL="68580" marR="68580" marT="0" marB="0" anchor="ctr"/>
                </a:tc>
                <a:tc hMerge="1">
                  <a:txBody>
                    <a:bodyPr/>
                    <a:lstStyle/>
                    <a:p>
                      <a:pPr marL="0" algn="l" rtl="0" eaLnBrk="1" latinLnBrk="0" hangingPunct="1">
                        <a:spcAft>
                          <a:spcPts val="0"/>
                        </a:spcAft>
                      </a:pPr>
                      <a:endParaRPr kumimoji="0" lang="zh-CN" sz="1200" kern="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长度</a:t>
                      </a:r>
                      <a:r>
                        <a:rPr kumimoji="0" lang="en-US" sz="1200" kern="0">
                          <a:solidFill>
                            <a:srgbClr val="262626"/>
                          </a:solidFill>
                          <a:effectLst/>
                          <a:latin typeface="Times New Roman" panose="02020603050405020304" pitchFamily="18" charset="0"/>
                          <a:ea typeface="宋体"/>
                          <a:cs typeface="Times New Roman" panose="02020603050405020304" pitchFamily="18" charset="0"/>
                        </a:rPr>
                        <a:t>3600MM </a:t>
                      </a:r>
                      <a:r>
                        <a:rPr kumimoji="0" lang="zh-CN" sz="1200" kern="0">
                          <a:solidFill>
                            <a:srgbClr val="262626"/>
                          </a:solidFill>
                          <a:effectLst/>
                          <a:latin typeface="Times New Roman" panose="02020603050405020304" pitchFamily="18" charset="0"/>
                          <a:ea typeface="宋体"/>
                          <a:cs typeface="Times New Roman" panose="02020603050405020304" pitchFamily="18" charset="0"/>
                        </a:rPr>
                        <a:t>直径</a:t>
                      </a:r>
                      <a:r>
                        <a:rPr kumimoji="0" lang="en-US" sz="1200" kern="0">
                          <a:solidFill>
                            <a:srgbClr val="262626"/>
                          </a:solidFill>
                          <a:effectLst/>
                          <a:latin typeface="Times New Roman" panose="02020603050405020304" pitchFamily="18" charset="0"/>
                          <a:ea typeface="宋体"/>
                          <a:cs typeface="Times New Roman" panose="02020603050405020304" pitchFamily="18" charset="0"/>
                        </a:rPr>
                        <a:t>360MM</a:t>
                      </a:r>
                      <a:r>
                        <a:rPr kumimoji="0" lang="zh-CN" sz="1200" kern="0">
                          <a:solidFill>
                            <a:srgbClr val="262626"/>
                          </a:solidFill>
                          <a:effectLst/>
                          <a:latin typeface="Times New Roman" panose="02020603050405020304" pitchFamily="18" charset="0"/>
                          <a:ea typeface="宋体"/>
                          <a:cs typeface="Times New Roman" panose="02020603050405020304" pitchFamily="18" charset="0"/>
                        </a:rPr>
                        <a:t>、</a:t>
                      </a:r>
                      <a:r>
                        <a:rPr kumimoji="0" lang="en-US" sz="1200" kern="0">
                          <a:solidFill>
                            <a:srgbClr val="262626"/>
                          </a:solidFill>
                          <a:effectLst/>
                          <a:latin typeface="Times New Roman" panose="02020603050405020304" pitchFamily="18" charset="0"/>
                          <a:ea typeface="宋体"/>
                          <a:cs typeface="Times New Roman" panose="02020603050405020304" pitchFamily="18" charset="0"/>
                        </a:rPr>
                        <a:t>4</a:t>
                      </a: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具、载具左右两侧各</a:t>
                      </a:r>
                      <a:r>
                        <a:rPr kumimoji="0" lang="en-US" sz="1200" kern="0">
                          <a:solidFill>
                            <a:srgbClr val="262626"/>
                          </a:solidFill>
                          <a:effectLst/>
                          <a:latin typeface="Times New Roman" panose="02020603050405020304" pitchFamily="18" charset="0"/>
                          <a:ea typeface="宋体"/>
                          <a:cs typeface="Times New Roman" panose="02020603050405020304" pitchFamily="18" charset="0"/>
                        </a:rPr>
                        <a:t>2</a:t>
                      </a: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具</a:t>
                      </a:r>
                    </a:p>
                  </a:txBody>
                  <a:tcPr marL="68580" marR="68580" marT="0" marB="0" anchor="ctr"/>
                </a:tc>
              </a:tr>
              <a:tr h="287866">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浮筒最大浮力上限</a:t>
                      </a:r>
                    </a:p>
                  </a:txBody>
                  <a:tcPr marL="68580" marR="68580" marT="0" marB="0" anchor="ctr"/>
                </a:tc>
                <a:tc hMerge="1">
                  <a:txBody>
                    <a:bodyPr/>
                    <a:lstStyle/>
                    <a:p>
                      <a:pPr marL="0" algn="l" rtl="0" eaLnBrk="1" latinLnBrk="0" hangingPunct="1">
                        <a:spcAft>
                          <a:spcPts val="0"/>
                        </a:spcAft>
                      </a:pPr>
                      <a:endParaRPr kumimoji="0" lang="zh-CN" sz="1200" kern="0" dirty="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1050 KGF</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87866">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浮筒最大相对升限</a:t>
                      </a:r>
                    </a:p>
                  </a:txBody>
                  <a:tcPr marL="68580" marR="68580" marT="0" marB="0" anchor="ctr"/>
                </a:tc>
                <a:tc hMerge="1">
                  <a:txBody>
                    <a:bodyPr/>
                    <a:lstStyle/>
                    <a:p>
                      <a:pPr marL="0" algn="l" rtl="0" eaLnBrk="1" latinLnBrk="0" hangingPunct="1">
                        <a:spcAft>
                          <a:spcPts val="0"/>
                        </a:spcAft>
                      </a:pPr>
                      <a:endParaRPr kumimoji="0" lang="zh-CN" sz="1200" kern="0" dirty="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570 MM</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87866">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载具扩展侧倾角</a:t>
                      </a:r>
                    </a:p>
                  </a:txBody>
                  <a:tcPr marL="68580" marR="68580" marT="0" marB="0" anchor="ctr"/>
                </a:tc>
                <a:tc hMerge="1">
                  <a:txBody>
                    <a:bodyPr/>
                    <a:lstStyle/>
                    <a:p>
                      <a:pPr marL="0" algn="l" rtl="0" eaLnBrk="1" latinLnBrk="0" hangingPunct="1">
                        <a:spcAft>
                          <a:spcPts val="0"/>
                        </a:spcAft>
                      </a:pPr>
                      <a:endParaRPr kumimoji="0" lang="zh-CN" sz="1200" kern="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57</a:t>
                      </a: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度</a:t>
                      </a:r>
                    </a:p>
                  </a:txBody>
                  <a:tcPr marL="68580" marR="68580" marT="0" marB="0" anchor="ctr"/>
                </a:tc>
              </a:tr>
              <a:tr h="187307">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水下推进器</a:t>
                      </a:r>
                    </a:p>
                  </a:txBody>
                  <a:tcPr marL="68580" marR="68580" marT="0" marB="0" anchor="ctr"/>
                </a:tc>
                <a:tc hMerge="1">
                  <a:txBody>
                    <a:bodyPr/>
                    <a:lstStyle/>
                    <a:p>
                      <a:pPr marL="0" algn="l" rtl="0" eaLnBrk="1" latinLnBrk="0" hangingPunct="1">
                        <a:spcAft>
                          <a:spcPts val="0"/>
                        </a:spcAft>
                      </a:pPr>
                      <a:endParaRPr kumimoji="0" lang="zh-CN" sz="1200" kern="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电推螺旋桨</a:t>
                      </a:r>
                      <a:r>
                        <a:rPr kumimoji="0" lang="en-US" sz="1200" kern="0">
                          <a:solidFill>
                            <a:srgbClr val="262626"/>
                          </a:solidFill>
                          <a:effectLst/>
                          <a:latin typeface="Times New Roman" panose="02020603050405020304" pitchFamily="18" charset="0"/>
                          <a:ea typeface="宋体"/>
                          <a:cs typeface="Times New Roman" panose="02020603050405020304" pitchFamily="18" charset="0"/>
                        </a:rPr>
                        <a:t> 2</a:t>
                      </a:r>
                      <a:r>
                        <a:rPr kumimoji="0" lang="zh-CN" sz="1200" kern="0">
                          <a:solidFill>
                            <a:srgbClr val="262626"/>
                          </a:solidFill>
                          <a:effectLst/>
                          <a:latin typeface="Times New Roman" panose="02020603050405020304" pitchFamily="18" charset="0"/>
                          <a:ea typeface="宋体"/>
                          <a:cs typeface="Times New Roman" panose="02020603050405020304" pitchFamily="18" charset="0"/>
                        </a:rPr>
                        <a:t>具</a:t>
                      </a:r>
                    </a:p>
                  </a:txBody>
                  <a:tcPr marL="68580" marR="68580" marT="0" marB="0" anchor="ctr"/>
                </a:tc>
              </a:tr>
              <a:tr h="287866">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推进器峰值功率</a:t>
                      </a:r>
                    </a:p>
                  </a:txBody>
                  <a:tcPr marL="68580" marR="68580" marT="0" marB="0" anchor="ctr"/>
                </a:tc>
                <a:tc hMerge="1">
                  <a:txBody>
                    <a:bodyPr/>
                    <a:lstStyle/>
                    <a:p>
                      <a:pPr marL="0" algn="l" rtl="0" eaLnBrk="1" latinLnBrk="0" hangingPunct="1">
                        <a:spcAft>
                          <a:spcPts val="0"/>
                        </a:spcAft>
                      </a:pPr>
                      <a:endParaRPr kumimoji="0" lang="zh-CN" sz="1200" kern="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直流</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12 V@1800 W</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187307">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推进器电调</a:t>
                      </a:r>
                    </a:p>
                  </a:txBody>
                  <a:tcPr marL="68580" marR="68580" marT="0" marB="0" anchor="ctr"/>
                </a:tc>
                <a:tc hMerge="1">
                  <a:txBody>
                    <a:bodyPr/>
                    <a:lstStyle/>
                    <a:p>
                      <a:pPr marL="0" algn="l" rtl="0" eaLnBrk="1" latinLnBrk="0" hangingPunct="1">
                        <a:spcAft>
                          <a:spcPts val="0"/>
                        </a:spcAft>
                      </a:pPr>
                      <a:endParaRPr kumimoji="0" lang="zh-CN" sz="1200" kern="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5</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个前进调速档位，</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3</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个后退调速档位</a:t>
                      </a:r>
                    </a:p>
                  </a:txBody>
                  <a:tcPr marL="68580" marR="68580" marT="0" marB="0" anchor="ctr"/>
                </a:tc>
              </a:tr>
              <a:tr h="287866">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水中最小转弯半径</a:t>
                      </a:r>
                    </a:p>
                  </a:txBody>
                  <a:tcPr marL="68580" marR="68580" marT="0" marB="0" anchor="ctr"/>
                </a:tc>
                <a:tc hMerge="1">
                  <a:txBody>
                    <a:bodyPr/>
                    <a:lstStyle/>
                    <a:p>
                      <a:pPr marL="0" algn="l" rtl="0" eaLnBrk="1" latinLnBrk="0" hangingPunct="1">
                        <a:spcAft>
                          <a:spcPts val="0"/>
                        </a:spcAft>
                      </a:pPr>
                      <a:endParaRPr kumimoji="0" lang="zh-CN" sz="1200" kern="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en-US" sz="1200" kern="0">
                          <a:solidFill>
                            <a:srgbClr val="262626"/>
                          </a:solidFill>
                          <a:effectLst/>
                          <a:latin typeface="Times New Roman" panose="02020603050405020304" pitchFamily="18" charset="0"/>
                          <a:ea typeface="宋体"/>
                          <a:cs typeface="Times New Roman" panose="02020603050405020304" pitchFamily="18" charset="0"/>
                        </a:rPr>
                        <a:t>1.7 M</a:t>
                      </a:r>
                      <a:endParaRPr kumimoji="0" lang="zh-CN" sz="1200" kern="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r h="287866">
                <a:tc gridSpan="2">
                  <a:txBody>
                    <a:bodyPr/>
                    <a:lstStyle/>
                    <a:p>
                      <a:pPr marL="0" algn="l" rtl="0" eaLnBrk="1" latinLnBrk="0" hangingPunct="1">
                        <a:spcAft>
                          <a:spcPts val="0"/>
                        </a:spcAft>
                      </a:pPr>
                      <a:r>
                        <a:rPr kumimoji="0" lang="zh-CN" sz="1200" kern="0">
                          <a:solidFill>
                            <a:srgbClr val="262626"/>
                          </a:solidFill>
                          <a:effectLst/>
                          <a:latin typeface="Times New Roman" panose="02020603050405020304" pitchFamily="18" charset="0"/>
                          <a:ea typeface="宋体"/>
                          <a:cs typeface="Times New Roman" panose="02020603050405020304" pitchFamily="18" charset="0"/>
                        </a:rPr>
                        <a:t>水中行驶最大速度</a:t>
                      </a:r>
                    </a:p>
                  </a:txBody>
                  <a:tcPr marL="68580" marR="68580" marT="0" marB="0" anchor="ctr"/>
                </a:tc>
                <a:tc hMerge="1">
                  <a:txBody>
                    <a:bodyPr/>
                    <a:lstStyle/>
                    <a:p>
                      <a:pPr marL="0" algn="l" rtl="0" eaLnBrk="1" latinLnBrk="0" hangingPunct="1">
                        <a:spcAft>
                          <a:spcPts val="0"/>
                        </a:spcAft>
                      </a:pPr>
                      <a:endParaRPr kumimoji="0" lang="zh-CN" sz="1200" kern="0" dirty="0">
                        <a:solidFill>
                          <a:srgbClr val="262626"/>
                        </a:solidFill>
                        <a:effectLst/>
                        <a:latin typeface="微软雅黑"/>
                        <a:ea typeface="宋体"/>
                        <a:cs typeface="微软雅黑"/>
                      </a:endParaRPr>
                    </a:p>
                  </a:txBody>
                  <a:tcPr marL="68580" marR="68580" marT="0" marB="0" anchor="ctr"/>
                </a:tc>
                <a:tc>
                  <a:txBody>
                    <a:bodyPr/>
                    <a:lstStyle/>
                    <a:p>
                      <a:pPr marL="0" algn="l" rtl="0" eaLnBrk="1" latinLnBrk="0" hangingPunct="1">
                        <a:spcAft>
                          <a:spcPts val="0"/>
                        </a:spcAft>
                      </a:pP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9 KM</a:t>
                      </a:r>
                      <a:r>
                        <a:rPr kumimoji="0" lang="zh-CN" sz="1200" kern="0" dirty="0">
                          <a:solidFill>
                            <a:srgbClr val="262626"/>
                          </a:solidFill>
                          <a:effectLst/>
                          <a:latin typeface="Times New Roman" panose="02020603050405020304" pitchFamily="18" charset="0"/>
                          <a:ea typeface="宋体"/>
                          <a:cs typeface="Times New Roman" panose="02020603050405020304" pitchFamily="18" charset="0"/>
                        </a:rPr>
                        <a:t>／</a:t>
                      </a:r>
                      <a:r>
                        <a:rPr kumimoji="0" lang="en-US" sz="1200" kern="0" dirty="0">
                          <a:solidFill>
                            <a:srgbClr val="262626"/>
                          </a:solidFill>
                          <a:effectLst/>
                          <a:latin typeface="Times New Roman" panose="02020603050405020304" pitchFamily="18" charset="0"/>
                          <a:ea typeface="宋体"/>
                          <a:cs typeface="Times New Roman" panose="02020603050405020304" pitchFamily="18" charset="0"/>
                        </a:rPr>
                        <a:t>H</a:t>
                      </a:r>
                      <a:endParaRPr kumimoji="0" lang="zh-CN" sz="1200" kern="0" dirty="0">
                        <a:solidFill>
                          <a:srgbClr val="262626"/>
                        </a:solidFill>
                        <a:effectLst/>
                        <a:latin typeface="Times New Roman" panose="02020603050405020304" pitchFamily="18" charset="0"/>
                        <a:ea typeface="宋体"/>
                        <a:cs typeface="Times New Roman" panose="02020603050405020304" pitchFamily="18" charset="0"/>
                      </a:endParaRPr>
                    </a:p>
                  </a:txBody>
                  <a:tcPr marL="68580" marR="68580" marT="0" marB="0" anchor="ctr"/>
                </a:tc>
              </a:tr>
            </a:tbl>
          </a:graphicData>
        </a:graphic>
      </p:graphicFrame>
      <p:sp>
        <p:nvSpPr>
          <p:cNvPr id="5" name="TextBox 4"/>
          <p:cNvSpPr txBox="1"/>
          <p:nvPr/>
        </p:nvSpPr>
        <p:spPr>
          <a:xfrm>
            <a:off x="0" y="91618"/>
            <a:ext cx="9144000" cy="600164"/>
          </a:xfrm>
          <a:prstGeom prst="rect">
            <a:avLst/>
          </a:prstGeom>
          <a:noFill/>
        </p:spPr>
        <p:txBody>
          <a:bodyPr wrap="square" rtlCol="0">
            <a:spAutoFit/>
          </a:bodyPr>
          <a:lstStyle/>
          <a:p>
            <a:pPr algn="ctr">
              <a:lnSpc>
                <a:spcPct val="150000"/>
              </a:lnSpc>
            </a:pPr>
            <a:r>
              <a:rPr lang="zh-CN" altLang="en-US" sz="2200" dirty="0" smtClean="0">
                <a:latin typeface="Times New Roman" pitchFamily="18" charset="0"/>
                <a:ea typeface="楷体" pitchFamily="49" charset="-122"/>
                <a:cs typeface="Times New Roman" pitchFamily="18" charset="0"/>
              </a:rPr>
              <a:t>载体</a:t>
            </a:r>
            <a:r>
              <a:rPr lang="en-US" altLang="zh-CN" sz="2200" dirty="0" smtClean="0">
                <a:latin typeface="Times New Roman" pitchFamily="18" charset="0"/>
                <a:ea typeface="楷体" pitchFamily="49" charset="-122"/>
                <a:cs typeface="Times New Roman" pitchFamily="18" charset="0"/>
              </a:rPr>
              <a:t>—</a:t>
            </a:r>
            <a:r>
              <a:rPr lang="zh-CN" altLang="en-US" sz="2200" dirty="0" smtClean="0">
                <a:latin typeface="Times New Roman" pitchFamily="18" charset="0"/>
                <a:ea typeface="楷体" pitchFamily="49" charset="-122"/>
                <a:cs typeface="Times New Roman" pitchFamily="18" charset="0"/>
              </a:rPr>
              <a:t>沙滩车指标</a:t>
            </a:r>
            <a:endParaRPr lang="en-US" altLang="zh-CN" sz="2200"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75472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9532" y="4515966"/>
            <a:ext cx="8496944" cy="616579"/>
          </a:xfrm>
          <a:prstGeom prst="rect">
            <a:avLst/>
          </a:prstGeom>
          <a:noFill/>
        </p:spPr>
        <p:txBody>
          <a:bodyPr wrap="square" rtlCol="0">
            <a:spAutoFit/>
          </a:bodyPr>
          <a:lstStyle/>
          <a:p>
            <a:pPr algn="ctr">
              <a:lnSpc>
                <a:spcPct val="150000"/>
              </a:lnSpc>
            </a:pPr>
            <a:r>
              <a:rPr lang="zh-CN" altLang="en-US" sz="2600" dirty="0" smtClean="0">
                <a:latin typeface="Times New Roman" pitchFamily="18" charset="0"/>
                <a:ea typeface="楷体" pitchFamily="49" charset="-122"/>
                <a:cs typeface="Times New Roman" pitchFamily="18" charset="0"/>
              </a:rPr>
              <a:t>水陆两用沙滩车</a:t>
            </a:r>
            <a:endParaRPr lang="en-US" altLang="zh-CN" sz="2600" dirty="0">
              <a:solidFill>
                <a:srgbClr val="FF0000"/>
              </a:solidFill>
              <a:latin typeface="Times New Roman" pitchFamily="18" charset="0"/>
              <a:ea typeface="楷体" pitchFamily="49" charset="-122"/>
              <a:cs typeface="Times New Roman" pitchFamily="18" charset="0"/>
            </a:endParaRPr>
          </a:p>
        </p:txBody>
      </p:sp>
      <p:pic>
        <p:nvPicPr>
          <p:cNvPr id="5" name="沙滩车.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755576" y="294496"/>
            <a:ext cx="7632848" cy="4293478"/>
          </a:xfrm>
          <a:prstGeom prst="rect">
            <a:avLst/>
          </a:prstGeom>
        </p:spPr>
      </p:pic>
    </p:spTree>
    <p:extLst>
      <p:ext uri="{BB962C8B-B14F-4D97-AF65-F5344CB8AC3E}">
        <p14:creationId xmlns:p14="http://schemas.microsoft.com/office/powerpoint/2010/main" val="2131763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95536" y="303498"/>
            <a:ext cx="8352928" cy="540060"/>
          </a:xfrm>
          <a:prstGeom prst="rect">
            <a:avLst/>
          </a:prstGeom>
        </p:spPr>
        <p:txBody>
          <a:bodyPr vert="horz" anchor="t">
            <a:noAutofit/>
            <a:scene3d>
              <a:camera prst="orthographicFront"/>
              <a:lightRig rig="soft" dir="t"/>
            </a:scene3d>
            <a:sp3d prstMaterial="softEdge">
              <a:bevelT w="0" h="0"/>
            </a:sp3d>
          </a:bodyPr>
          <a:lstStyle/>
          <a:p>
            <a:pPr lvl="0" algn="ctr" eaLnBrk="0" hangingPunct="0">
              <a:lnSpc>
                <a:spcPct val="150000"/>
              </a:lnSpc>
              <a:defRPr/>
            </a:pPr>
            <a:r>
              <a:rPr lang="zh-CN" altLang="en-US" sz="3000" dirty="0" smtClean="0">
                <a:latin typeface="Times New Roman" pitchFamily="18" charset="0"/>
                <a:ea typeface="楷体" pitchFamily="49" charset="-122"/>
                <a:cs typeface="Times New Roman" pitchFamily="18" charset="0"/>
              </a:rPr>
              <a:t>潍坊潮间带点云</a:t>
            </a:r>
            <a:endParaRPr lang="zh-CN" altLang="en-US" sz="3000" dirty="0">
              <a:latin typeface="Times New Roman" pitchFamily="18" charset="0"/>
              <a:ea typeface="楷体" pitchFamily="49" charset="-122"/>
              <a:cs typeface="Times New Roman" pitchFamily="18" charset="0"/>
            </a:endParaRPr>
          </a:p>
        </p:txBody>
      </p:sp>
      <p:pic>
        <p:nvPicPr>
          <p:cNvPr id="6" name="图片 5"/>
          <p:cNvPicPr/>
          <p:nvPr/>
        </p:nvPicPr>
        <p:blipFill rotWithShape="1">
          <a:blip r:embed="rId2"/>
          <a:srcRect t="6752"/>
          <a:stretch/>
        </p:blipFill>
        <p:spPr bwMode="auto">
          <a:xfrm>
            <a:off x="539552" y="1167594"/>
            <a:ext cx="8064896" cy="3564396"/>
          </a:xfrm>
          <a:prstGeom prst="rect">
            <a:avLst/>
          </a:prstGeom>
          <a:noFill/>
          <a:ln w="9525">
            <a:noFill/>
            <a:miter lim="800000"/>
            <a:headEnd/>
            <a:tailEnd/>
          </a:ln>
        </p:spPr>
      </p:pic>
    </p:spTree>
    <p:extLst>
      <p:ext uri="{BB962C8B-B14F-4D97-AF65-F5344CB8AC3E}">
        <p14:creationId xmlns:p14="http://schemas.microsoft.com/office/powerpoint/2010/main" val="84292066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标题 1"/>
          <p:cNvSpPr>
            <a:spLocks noGrp="1" noChangeArrowheads="1"/>
          </p:cNvSpPr>
          <p:nvPr>
            <p:ph type="title"/>
          </p:nvPr>
        </p:nvSpPr>
        <p:spPr>
          <a:xfrm>
            <a:off x="466392" y="267494"/>
            <a:ext cx="8229600" cy="857250"/>
          </a:xfrm>
        </p:spPr>
        <p:txBody>
          <a:bodyPr>
            <a:normAutofit fontScale="90000"/>
          </a:bodyPr>
          <a:lstStyle/>
          <a:p>
            <a:pPr>
              <a:lnSpc>
                <a:spcPts val="3700"/>
              </a:lnSpc>
            </a:pPr>
            <a:r>
              <a:rPr lang="zh-CN" altLang="en-US" sz="3000" b="1" dirty="0">
                <a:solidFill>
                  <a:schemeClr val="tx1"/>
                </a:solidFill>
                <a:latin typeface="+mn-lt"/>
                <a:ea typeface="+mn-ea"/>
                <a:cs typeface="+mn-cs"/>
              </a:rPr>
              <a:t>船</a:t>
            </a:r>
            <a:r>
              <a:rPr lang="zh-CN" altLang="en-US" sz="3000" b="1" dirty="0" smtClean="0">
                <a:solidFill>
                  <a:schemeClr val="tx1"/>
                </a:solidFill>
                <a:latin typeface="+mn-lt"/>
                <a:ea typeface="+mn-ea"/>
                <a:cs typeface="+mn-cs"/>
              </a:rPr>
              <a:t>载近海水下传感器</a:t>
            </a:r>
            <a:r>
              <a:rPr lang="en-US" altLang="zh-CN" sz="3000" b="1" dirty="0" smtClean="0">
                <a:solidFill>
                  <a:schemeClr val="tx1"/>
                </a:solidFill>
                <a:latin typeface="+mn-lt"/>
                <a:ea typeface="+mn-ea"/>
                <a:cs typeface="+mn-cs"/>
              </a:rPr>
              <a:t>—</a:t>
            </a:r>
            <a:r>
              <a:rPr lang="zh-CN" altLang="en-US" sz="3000" b="1" dirty="0" smtClean="0">
                <a:solidFill>
                  <a:schemeClr val="tx1"/>
                </a:solidFill>
                <a:latin typeface="+mn-lt"/>
                <a:ea typeface="+mn-ea"/>
                <a:cs typeface="+mn-cs"/>
              </a:rPr>
              <a:t>单波束蓝绿激光</a:t>
            </a:r>
            <a:r>
              <a:rPr lang="en-US" altLang="zh-CN" sz="3000" b="1" dirty="0" smtClean="0">
                <a:solidFill>
                  <a:schemeClr val="tx1"/>
                </a:solidFill>
                <a:latin typeface="+mn-lt"/>
                <a:ea typeface="+mn-ea"/>
                <a:cs typeface="+mn-cs"/>
              </a:rPr>
              <a:t/>
            </a:r>
            <a:br>
              <a:rPr lang="en-US" altLang="zh-CN" sz="3000" b="1" dirty="0" smtClean="0">
                <a:solidFill>
                  <a:schemeClr val="tx1"/>
                </a:solidFill>
                <a:latin typeface="+mn-lt"/>
                <a:ea typeface="+mn-ea"/>
                <a:cs typeface="+mn-cs"/>
              </a:rPr>
            </a:br>
            <a:r>
              <a:rPr lang="zh-CN" altLang="en-US" sz="3000" dirty="0">
                <a:solidFill>
                  <a:srgbClr val="0000FF"/>
                </a:solidFill>
                <a:latin typeface="+mn-lt"/>
                <a:ea typeface="+mn-ea"/>
                <a:cs typeface="+mn-cs"/>
              </a:rPr>
              <a:t>上海光机所</a:t>
            </a:r>
          </a:p>
        </p:txBody>
      </p:sp>
      <p:sp>
        <p:nvSpPr>
          <p:cNvPr id="3074" name="内容占位符 2"/>
          <p:cNvSpPr>
            <a:spLocks noGrp="1" noChangeArrowheads="1"/>
          </p:cNvSpPr>
          <p:nvPr>
            <p:ph idx="1"/>
          </p:nvPr>
        </p:nvSpPr>
        <p:spPr>
          <a:xfrm>
            <a:off x="323528" y="2120255"/>
            <a:ext cx="8435280" cy="1171575"/>
          </a:xfrm>
        </p:spPr>
        <p:txBody>
          <a:bodyPr>
            <a:noAutofit/>
          </a:bodyPr>
          <a:lstStyle/>
          <a:p>
            <a:pPr marL="0" indent="0">
              <a:lnSpc>
                <a:spcPct val="150000"/>
              </a:lnSpc>
              <a:spcBef>
                <a:spcPct val="0"/>
              </a:spcBef>
              <a:buNone/>
            </a:pPr>
            <a:r>
              <a:rPr lang="zh-CN" altLang="en-US" sz="2400" dirty="0" smtClean="0"/>
              <a:t>        采用</a:t>
            </a:r>
            <a:r>
              <a:rPr lang="zh-CN" altLang="en-US" sz="2400" dirty="0"/>
              <a:t>蓝绿波段激光，利用该波段激光能够穿透水体的特性，同时测量地表、水表和水底的反射，获得距离和水深信息。</a:t>
            </a:r>
          </a:p>
        </p:txBody>
      </p:sp>
      <p:cxnSp>
        <p:nvCxnSpPr>
          <p:cNvPr id="3075" name="Line 487"/>
          <p:cNvCxnSpPr>
            <a:cxnSpLocks noChangeShapeType="1"/>
          </p:cNvCxnSpPr>
          <p:nvPr/>
        </p:nvCxnSpPr>
        <p:spPr bwMode="auto">
          <a:xfrm>
            <a:off x="4492626" y="3605039"/>
            <a:ext cx="9525" cy="1198959"/>
          </a:xfrm>
          <a:prstGeom prst="line">
            <a:avLst/>
          </a:prstGeom>
          <a:noFill/>
          <a:ln w="12700">
            <a:solidFill>
              <a:srgbClr val="548DD4"/>
            </a:solidFill>
            <a:prstDash val="dash"/>
            <a:round/>
            <a:headEnd/>
            <a:tailEnd/>
          </a:ln>
          <a:extLst>
            <a:ext uri="{909E8E84-426E-40DD-AFC4-6F175D3DCCD1}">
              <a14:hiddenFill xmlns:a14="http://schemas.microsoft.com/office/drawing/2010/main">
                <a:noFill/>
              </a14:hiddenFill>
            </a:ext>
          </a:extLst>
        </p:spPr>
      </p:cxnSp>
      <p:grpSp>
        <p:nvGrpSpPr>
          <p:cNvPr id="3076" name="组合 99"/>
          <p:cNvGrpSpPr>
            <a:grpSpLocks/>
          </p:cNvGrpSpPr>
          <p:nvPr/>
        </p:nvGrpSpPr>
        <p:grpSpPr bwMode="auto">
          <a:xfrm>
            <a:off x="1474788" y="3459783"/>
            <a:ext cx="6337300" cy="1294209"/>
            <a:chOff x="2415169" y="4889751"/>
            <a:chExt cx="4588669" cy="947040"/>
          </a:xfrm>
        </p:grpSpPr>
        <p:cxnSp>
          <p:nvCxnSpPr>
            <p:cNvPr id="3077" name="Line 433"/>
            <p:cNvCxnSpPr>
              <a:cxnSpLocks noChangeShapeType="1"/>
            </p:cNvCxnSpPr>
            <p:nvPr/>
          </p:nvCxnSpPr>
          <p:spPr bwMode="auto">
            <a:xfrm flipV="1">
              <a:off x="2415169" y="5614758"/>
              <a:ext cx="4588669" cy="1324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078" name="Freeform 470"/>
            <p:cNvSpPr>
              <a:spLocks noChangeArrowheads="1"/>
            </p:cNvSpPr>
            <p:nvPr/>
          </p:nvSpPr>
          <p:spPr bwMode="auto">
            <a:xfrm>
              <a:off x="4137302" y="5154622"/>
              <a:ext cx="2228821" cy="475252"/>
            </a:xfrm>
            <a:custGeom>
              <a:avLst/>
              <a:gdLst>
                <a:gd name="T0" fmla="*/ 0 w 3870"/>
                <a:gd name="T1" fmla="*/ 1037 h 1039"/>
                <a:gd name="T2" fmla="*/ 372 w 3870"/>
                <a:gd name="T3" fmla="*/ 905 h 1039"/>
                <a:gd name="T4" fmla="*/ 504 w 3870"/>
                <a:gd name="T5" fmla="*/ 773 h 1039"/>
                <a:gd name="T6" fmla="*/ 552 w 3870"/>
                <a:gd name="T7" fmla="*/ 701 h 1039"/>
                <a:gd name="T8" fmla="*/ 672 w 3870"/>
                <a:gd name="T9" fmla="*/ 353 h 1039"/>
                <a:gd name="T10" fmla="*/ 828 w 3870"/>
                <a:gd name="T11" fmla="*/ 5 h 1039"/>
                <a:gd name="T12" fmla="*/ 936 w 3870"/>
                <a:gd name="T13" fmla="*/ 17 h 1039"/>
                <a:gd name="T14" fmla="*/ 984 w 3870"/>
                <a:gd name="T15" fmla="*/ 89 h 1039"/>
                <a:gd name="T16" fmla="*/ 1008 w 3870"/>
                <a:gd name="T17" fmla="*/ 161 h 1039"/>
                <a:gd name="T18" fmla="*/ 1068 w 3870"/>
                <a:gd name="T19" fmla="*/ 269 h 1039"/>
                <a:gd name="T20" fmla="*/ 1164 w 3870"/>
                <a:gd name="T21" fmla="*/ 413 h 1039"/>
                <a:gd name="T22" fmla="*/ 1248 w 3870"/>
                <a:gd name="T23" fmla="*/ 497 h 1039"/>
                <a:gd name="T24" fmla="*/ 1356 w 3870"/>
                <a:gd name="T25" fmla="*/ 569 h 1039"/>
                <a:gd name="T26" fmla="*/ 1428 w 3870"/>
                <a:gd name="T27" fmla="*/ 593 h 1039"/>
                <a:gd name="T28" fmla="*/ 1524 w 3870"/>
                <a:gd name="T29" fmla="*/ 569 h 1039"/>
                <a:gd name="T30" fmla="*/ 1548 w 3870"/>
                <a:gd name="T31" fmla="*/ 533 h 1039"/>
                <a:gd name="T32" fmla="*/ 1644 w 3870"/>
                <a:gd name="T33" fmla="*/ 353 h 1039"/>
                <a:gd name="T34" fmla="*/ 1776 w 3870"/>
                <a:gd name="T35" fmla="*/ 221 h 1039"/>
                <a:gd name="T36" fmla="*/ 1824 w 3870"/>
                <a:gd name="T37" fmla="*/ 233 h 1039"/>
                <a:gd name="T38" fmla="*/ 1884 w 3870"/>
                <a:gd name="T39" fmla="*/ 281 h 1039"/>
                <a:gd name="T40" fmla="*/ 1944 w 3870"/>
                <a:gd name="T41" fmla="*/ 353 h 1039"/>
                <a:gd name="T42" fmla="*/ 1992 w 3870"/>
                <a:gd name="T43" fmla="*/ 413 h 1039"/>
                <a:gd name="T44" fmla="*/ 2124 w 3870"/>
                <a:gd name="T45" fmla="*/ 545 h 1039"/>
                <a:gd name="T46" fmla="*/ 2244 w 3870"/>
                <a:gd name="T47" fmla="*/ 665 h 1039"/>
                <a:gd name="T48" fmla="*/ 2268 w 3870"/>
                <a:gd name="T49" fmla="*/ 701 h 1039"/>
                <a:gd name="T50" fmla="*/ 2352 w 3870"/>
                <a:gd name="T51" fmla="*/ 737 h 1039"/>
                <a:gd name="T52" fmla="*/ 2508 w 3870"/>
                <a:gd name="T53" fmla="*/ 809 h 1039"/>
                <a:gd name="T54" fmla="*/ 2736 w 3870"/>
                <a:gd name="T55" fmla="*/ 881 h 1039"/>
                <a:gd name="T56" fmla="*/ 2916 w 3870"/>
                <a:gd name="T57" fmla="*/ 905 h 1039"/>
                <a:gd name="T58" fmla="*/ 3048 w 3870"/>
                <a:gd name="T59" fmla="*/ 941 h 1039"/>
                <a:gd name="T60" fmla="*/ 3276 w 3870"/>
                <a:gd name="T61" fmla="*/ 965 h 1039"/>
                <a:gd name="T62" fmla="*/ 3696 w 3870"/>
                <a:gd name="T63" fmla="*/ 1025 h 1039"/>
                <a:gd name="T64" fmla="*/ 3852 w 3870"/>
                <a:gd name="T65" fmla="*/ 1037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70" h="1039">
                  <a:moveTo>
                    <a:pt x="0" y="1037"/>
                  </a:moveTo>
                  <a:cubicBezTo>
                    <a:pt x="156" y="1027"/>
                    <a:pt x="267" y="1030"/>
                    <a:pt x="372" y="905"/>
                  </a:cubicBezTo>
                  <a:cubicBezTo>
                    <a:pt x="413" y="856"/>
                    <a:pt x="456" y="821"/>
                    <a:pt x="504" y="773"/>
                  </a:cubicBezTo>
                  <a:cubicBezTo>
                    <a:pt x="524" y="753"/>
                    <a:pt x="552" y="701"/>
                    <a:pt x="552" y="701"/>
                  </a:cubicBezTo>
                  <a:cubicBezTo>
                    <a:pt x="582" y="579"/>
                    <a:pt x="642" y="474"/>
                    <a:pt x="672" y="353"/>
                  </a:cubicBezTo>
                  <a:cubicBezTo>
                    <a:pt x="685" y="228"/>
                    <a:pt x="689" y="51"/>
                    <a:pt x="828" y="5"/>
                  </a:cubicBezTo>
                  <a:cubicBezTo>
                    <a:pt x="864" y="9"/>
                    <a:pt x="904" y="0"/>
                    <a:pt x="936" y="17"/>
                  </a:cubicBezTo>
                  <a:cubicBezTo>
                    <a:pt x="961" y="31"/>
                    <a:pt x="968" y="65"/>
                    <a:pt x="984" y="89"/>
                  </a:cubicBezTo>
                  <a:cubicBezTo>
                    <a:pt x="998" y="110"/>
                    <a:pt x="1000" y="137"/>
                    <a:pt x="1008" y="161"/>
                  </a:cubicBezTo>
                  <a:cubicBezTo>
                    <a:pt x="1017" y="187"/>
                    <a:pt x="1052" y="246"/>
                    <a:pt x="1068" y="269"/>
                  </a:cubicBezTo>
                  <a:cubicBezTo>
                    <a:pt x="1084" y="334"/>
                    <a:pt x="1110" y="377"/>
                    <a:pt x="1164" y="413"/>
                  </a:cubicBezTo>
                  <a:cubicBezTo>
                    <a:pt x="1219" y="496"/>
                    <a:pt x="1185" y="476"/>
                    <a:pt x="1248" y="497"/>
                  </a:cubicBezTo>
                  <a:cubicBezTo>
                    <a:pt x="1280" y="529"/>
                    <a:pt x="1315" y="551"/>
                    <a:pt x="1356" y="569"/>
                  </a:cubicBezTo>
                  <a:cubicBezTo>
                    <a:pt x="1379" y="579"/>
                    <a:pt x="1428" y="593"/>
                    <a:pt x="1428" y="593"/>
                  </a:cubicBezTo>
                  <a:cubicBezTo>
                    <a:pt x="1431" y="592"/>
                    <a:pt x="1512" y="579"/>
                    <a:pt x="1524" y="569"/>
                  </a:cubicBezTo>
                  <a:cubicBezTo>
                    <a:pt x="1535" y="560"/>
                    <a:pt x="1539" y="544"/>
                    <a:pt x="1548" y="533"/>
                  </a:cubicBezTo>
                  <a:cubicBezTo>
                    <a:pt x="1608" y="461"/>
                    <a:pt x="1613" y="446"/>
                    <a:pt x="1644" y="353"/>
                  </a:cubicBezTo>
                  <a:cubicBezTo>
                    <a:pt x="1665" y="291"/>
                    <a:pt x="1722" y="248"/>
                    <a:pt x="1776" y="221"/>
                  </a:cubicBezTo>
                  <a:cubicBezTo>
                    <a:pt x="1792" y="225"/>
                    <a:pt x="1810" y="224"/>
                    <a:pt x="1824" y="233"/>
                  </a:cubicBezTo>
                  <a:cubicBezTo>
                    <a:pt x="1933" y="305"/>
                    <a:pt x="1766" y="242"/>
                    <a:pt x="1884" y="281"/>
                  </a:cubicBezTo>
                  <a:cubicBezTo>
                    <a:pt x="1901" y="307"/>
                    <a:pt x="1927" y="327"/>
                    <a:pt x="1944" y="353"/>
                  </a:cubicBezTo>
                  <a:cubicBezTo>
                    <a:pt x="1990" y="423"/>
                    <a:pt x="1911" y="359"/>
                    <a:pt x="1992" y="413"/>
                  </a:cubicBezTo>
                  <a:cubicBezTo>
                    <a:pt x="2028" y="467"/>
                    <a:pt x="2071" y="509"/>
                    <a:pt x="2124" y="545"/>
                  </a:cubicBezTo>
                  <a:cubicBezTo>
                    <a:pt x="2161" y="601"/>
                    <a:pt x="2179" y="643"/>
                    <a:pt x="2244" y="665"/>
                  </a:cubicBezTo>
                  <a:cubicBezTo>
                    <a:pt x="2252" y="677"/>
                    <a:pt x="2257" y="692"/>
                    <a:pt x="2268" y="701"/>
                  </a:cubicBezTo>
                  <a:cubicBezTo>
                    <a:pt x="2292" y="720"/>
                    <a:pt x="2326" y="722"/>
                    <a:pt x="2352" y="737"/>
                  </a:cubicBezTo>
                  <a:cubicBezTo>
                    <a:pt x="2406" y="768"/>
                    <a:pt x="2448" y="789"/>
                    <a:pt x="2508" y="809"/>
                  </a:cubicBezTo>
                  <a:cubicBezTo>
                    <a:pt x="2581" y="833"/>
                    <a:pt x="2660" y="868"/>
                    <a:pt x="2736" y="881"/>
                  </a:cubicBezTo>
                  <a:cubicBezTo>
                    <a:pt x="2796" y="891"/>
                    <a:pt x="2857" y="890"/>
                    <a:pt x="2916" y="905"/>
                  </a:cubicBezTo>
                  <a:cubicBezTo>
                    <a:pt x="3012" y="929"/>
                    <a:pt x="2959" y="929"/>
                    <a:pt x="3048" y="941"/>
                  </a:cubicBezTo>
                  <a:cubicBezTo>
                    <a:pt x="3124" y="951"/>
                    <a:pt x="3200" y="957"/>
                    <a:pt x="3276" y="965"/>
                  </a:cubicBezTo>
                  <a:cubicBezTo>
                    <a:pt x="3416" y="1012"/>
                    <a:pt x="3548" y="1013"/>
                    <a:pt x="3696" y="1025"/>
                  </a:cubicBezTo>
                  <a:cubicBezTo>
                    <a:pt x="3870" y="1039"/>
                    <a:pt x="3724" y="1037"/>
                    <a:pt x="3852" y="1037"/>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a:p>
          </p:txBody>
        </p:sp>
        <p:cxnSp>
          <p:nvCxnSpPr>
            <p:cNvPr id="3079" name="Line 130"/>
            <p:cNvCxnSpPr>
              <a:cxnSpLocks noChangeShapeType="1"/>
            </p:cNvCxnSpPr>
            <p:nvPr/>
          </p:nvCxnSpPr>
          <p:spPr bwMode="auto">
            <a:xfrm flipH="1">
              <a:off x="5372917" y="5288716"/>
              <a:ext cx="310717" cy="94766"/>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080" name="Line 131"/>
            <p:cNvCxnSpPr>
              <a:cxnSpLocks noChangeShapeType="1"/>
            </p:cNvCxnSpPr>
            <p:nvPr/>
          </p:nvCxnSpPr>
          <p:spPr bwMode="auto">
            <a:xfrm flipH="1">
              <a:off x="4664433" y="4995889"/>
              <a:ext cx="397162" cy="11040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081" name="Line 481"/>
            <p:cNvCxnSpPr>
              <a:cxnSpLocks noChangeShapeType="1"/>
            </p:cNvCxnSpPr>
            <p:nvPr/>
          </p:nvCxnSpPr>
          <p:spPr bwMode="auto">
            <a:xfrm>
              <a:off x="5179401" y="5122876"/>
              <a:ext cx="4232" cy="706007"/>
            </a:xfrm>
            <a:prstGeom prst="line">
              <a:avLst/>
            </a:prstGeom>
            <a:noFill/>
            <a:ln w="12700">
              <a:solidFill>
                <a:srgbClr val="548DD4"/>
              </a:solidFill>
              <a:prstDash val="dash"/>
              <a:round/>
              <a:headEnd/>
              <a:tailEnd/>
            </a:ln>
            <a:extLst>
              <a:ext uri="{909E8E84-426E-40DD-AFC4-6F175D3DCCD1}">
                <a14:hiddenFill xmlns:a14="http://schemas.microsoft.com/office/drawing/2010/main">
                  <a:noFill/>
                </a14:hiddenFill>
              </a:ext>
            </a:extLst>
          </p:spPr>
        </p:cxnSp>
        <p:cxnSp>
          <p:nvCxnSpPr>
            <p:cNvPr id="3082" name="Line 482"/>
            <p:cNvCxnSpPr>
              <a:cxnSpLocks noChangeShapeType="1"/>
            </p:cNvCxnSpPr>
            <p:nvPr/>
          </p:nvCxnSpPr>
          <p:spPr bwMode="auto">
            <a:xfrm flipH="1">
              <a:off x="4632321" y="5742646"/>
              <a:ext cx="16563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83" name="Line 483"/>
            <p:cNvCxnSpPr>
              <a:cxnSpLocks noChangeShapeType="1"/>
            </p:cNvCxnSpPr>
            <p:nvPr/>
          </p:nvCxnSpPr>
          <p:spPr bwMode="auto">
            <a:xfrm>
              <a:off x="5054268" y="5742646"/>
              <a:ext cx="12029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084" name="Text Box 158"/>
            <p:cNvSpPr txBox="1">
              <a:spLocks noChangeArrowheads="1"/>
            </p:cNvSpPr>
            <p:nvPr/>
          </p:nvSpPr>
          <p:spPr bwMode="auto">
            <a:xfrm>
              <a:off x="5096657" y="4889751"/>
              <a:ext cx="1286998" cy="1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0" hangingPunct="0"/>
              <a:r>
                <a:rPr lang="zh-CN" altLang="en-US" sz="1200" b="1">
                  <a:latin typeface="宋体" pitchFamily="2" charset="-122"/>
                </a:rPr>
                <a:t>蓝绿光海表回波</a:t>
              </a:r>
              <a:endParaRPr lang="zh-CN" altLang="zh-CN" b="1"/>
            </a:p>
          </p:txBody>
        </p:sp>
        <p:sp>
          <p:nvSpPr>
            <p:cNvPr id="3085" name="Text Box 503"/>
            <p:cNvSpPr txBox="1">
              <a:spLocks noChangeArrowheads="1"/>
            </p:cNvSpPr>
            <p:nvPr/>
          </p:nvSpPr>
          <p:spPr bwMode="auto">
            <a:xfrm>
              <a:off x="5675171" y="5198689"/>
              <a:ext cx="1286998" cy="1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0" hangingPunct="0"/>
              <a:r>
                <a:rPr lang="zh-CN" altLang="en-US" sz="1200" b="1">
                  <a:latin typeface="黑体" pitchFamily="49" charset="-122"/>
                </a:rPr>
                <a:t>海底</a:t>
              </a:r>
              <a:r>
                <a:rPr lang="zh-CN" altLang="en-US" sz="1200" b="1">
                  <a:latin typeface="Calibri" pitchFamily="34" charset="0"/>
                </a:rPr>
                <a:t>回波</a:t>
              </a:r>
              <a:endParaRPr lang="zh-CN" altLang="zh-CN" b="1"/>
            </a:p>
          </p:txBody>
        </p:sp>
        <p:sp>
          <p:nvSpPr>
            <p:cNvPr id="3086" name="Text Box 506"/>
            <p:cNvSpPr txBox="1">
              <a:spLocks noChangeArrowheads="1"/>
            </p:cNvSpPr>
            <p:nvPr/>
          </p:nvSpPr>
          <p:spPr bwMode="auto">
            <a:xfrm>
              <a:off x="4758466" y="5707475"/>
              <a:ext cx="302969" cy="12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zh-CN" sz="1000" b="1"/>
                <a:t>水深</a:t>
              </a:r>
            </a:p>
          </p:txBody>
        </p:sp>
        <p:cxnSp>
          <p:nvCxnSpPr>
            <p:cNvPr id="3087" name="Line 482"/>
            <p:cNvCxnSpPr>
              <a:cxnSpLocks noChangeShapeType="1"/>
            </p:cNvCxnSpPr>
            <p:nvPr/>
          </p:nvCxnSpPr>
          <p:spPr bwMode="auto">
            <a:xfrm flipH="1">
              <a:off x="2672164" y="5733268"/>
              <a:ext cx="78615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88" name="Line 483"/>
            <p:cNvCxnSpPr>
              <a:cxnSpLocks noChangeShapeType="1"/>
            </p:cNvCxnSpPr>
            <p:nvPr/>
          </p:nvCxnSpPr>
          <p:spPr bwMode="auto">
            <a:xfrm>
              <a:off x="3875305" y="5733268"/>
              <a:ext cx="67627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089" name="Text Box 158"/>
            <p:cNvSpPr txBox="1">
              <a:spLocks noChangeArrowheads="1"/>
            </p:cNvSpPr>
            <p:nvPr/>
          </p:nvSpPr>
          <p:spPr bwMode="auto">
            <a:xfrm>
              <a:off x="3032302" y="4948281"/>
              <a:ext cx="1286998" cy="1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0" hangingPunct="0"/>
              <a:r>
                <a:rPr lang="zh-CN" altLang="zh-CN" sz="1200" b="1"/>
                <a:t>发射激光</a:t>
              </a:r>
            </a:p>
          </p:txBody>
        </p:sp>
      </p:grpSp>
      <p:sp>
        <p:nvSpPr>
          <p:cNvPr id="3090" name="Freeform 441"/>
          <p:cNvSpPr>
            <a:spLocks noChangeArrowheads="1"/>
          </p:cNvSpPr>
          <p:nvPr/>
        </p:nvSpPr>
        <p:spPr bwMode="auto">
          <a:xfrm>
            <a:off x="1671638" y="3800302"/>
            <a:ext cx="717550" cy="651272"/>
          </a:xfrm>
          <a:custGeom>
            <a:avLst/>
            <a:gdLst>
              <a:gd name="T0" fmla="*/ 0 w 900"/>
              <a:gd name="T1" fmla="*/ 1040 h 1040"/>
              <a:gd name="T2" fmla="*/ 180 w 900"/>
              <a:gd name="T3" fmla="*/ 104 h 1040"/>
              <a:gd name="T4" fmla="*/ 360 w 900"/>
              <a:gd name="T5" fmla="*/ 416 h 1040"/>
              <a:gd name="T6" fmla="*/ 540 w 900"/>
              <a:gd name="T7" fmla="*/ 884 h 1040"/>
              <a:gd name="T8" fmla="*/ 900 w 900"/>
              <a:gd name="T9" fmla="*/ 1040 h 1040"/>
            </a:gdLst>
            <a:ahLst/>
            <a:cxnLst>
              <a:cxn ang="0">
                <a:pos x="T0" y="T1"/>
              </a:cxn>
              <a:cxn ang="0">
                <a:pos x="T2" y="T3"/>
              </a:cxn>
              <a:cxn ang="0">
                <a:pos x="T4" y="T5"/>
              </a:cxn>
              <a:cxn ang="0">
                <a:pos x="T6" y="T7"/>
              </a:cxn>
              <a:cxn ang="0">
                <a:pos x="T8" y="T9"/>
              </a:cxn>
            </a:cxnLst>
            <a:rect l="0" t="0" r="r" b="b"/>
            <a:pathLst>
              <a:path w="900" h="1040">
                <a:moveTo>
                  <a:pt x="0" y="1040"/>
                </a:moveTo>
                <a:cubicBezTo>
                  <a:pt x="60" y="624"/>
                  <a:pt x="120" y="208"/>
                  <a:pt x="180" y="104"/>
                </a:cubicBezTo>
                <a:cubicBezTo>
                  <a:pt x="240" y="0"/>
                  <a:pt x="300" y="286"/>
                  <a:pt x="360" y="416"/>
                </a:cubicBezTo>
                <a:cubicBezTo>
                  <a:pt x="420" y="546"/>
                  <a:pt x="450" y="780"/>
                  <a:pt x="540" y="884"/>
                </a:cubicBezTo>
                <a:cubicBezTo>
                  <a:pt x="630" y="988"/>
                  <a:pt x="840" y="1014"/>
                  <a:pt x="900" y="104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a:p>
        </p:txBody>
      </p:sp>
      <p:sp>
        <p:nvSpPr>
          <p:cNvPr id="3091" name="Text Box 489"/>
          <p:cNvSpPr txBox="1">
            <a:spLocks noChangeArrowheads="1"/>
          </p:cNvSpPr>
          <p:nvPr/>
        </p:nvSpPr>
        <p:spPr bwMode="auto">
          <a:xfrm>
            <a:off x="2932113" y="4523011"/>
            <a:ext cx="571500" cy="14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zh-CN" sz="1000" b="1"/>
              <a:t>斜距</a:t>
            </a:r>
          </a:p>
        </p:txBody>
      </p:sp>
      <p:cxnSp>
        <p:nvCxnSpPr>
          <p:cNvPr id="3092" name="Line 445"/>
          <p:cNvCxnSpPr>
            <a:cxnSpLocks noChangeShapeType="1"/>
          </p:cNvCxnSpPr>
          <p:nvPr/>
        </p:nvCxnSpPr>
        <p:spPr bwMode="auto">
          <a:xfrm flipH="1">
            <a:off x="1946275" y="3675286"/>
            <a:ext cx="430213" cy="1952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093" name="Line 487"/>
          <p:cNvCxnSpPr>
            <a:cxnSpLocks noChangeShapeType="1"/>
          </p:cNvCxnSpPr>
          <p:nvPr/>
        </p:nvCxnSpPr>
        <p:spPr bwMode="auto">
          <a:xfrm>
            <a:off x="1819276" y="3575274"/>
            <a:ext cx="9525" cy="1198960"/>
          </a:xfrm>
          <a:prstGeom prst="line">
            <a:avLst/>
          </a:prstGeom>
          <a:noFill/>
          <a:ln w="12700">
            <a:solidFill>
              <a:srgbClr val="548DD4"/>
            </a:solidFill>
            <a:prstDash val="dash"/>
            <a:round/>
            <a:headEnd/>
            <a:tailEnd/>
          </a:ln>
          <a:extLst>
            <a:ext uri="{909E8E84-426E-40DD-AFC4-6F175D3DCCD1}">
              <a14:hiddenFill xmlns:a14="http://schemas.microsoft.com/office/drawing/2010/main">
                <a:noFill/>
              </a14:hiddenFill>
            </a:ext>
          </a:extLst>
        </p:spPr>
      </p:cxnSp>
      <p:sp>
        <p:nvSpPr>
          <p:cNvPr id="23" name="标题 1"/>
          <p:cNvSpPr txBox="1">
            <a:spLocks noChangeArrowheads="1"/>
          </p:cNvSpPr>
          <p:nvPr/>
        </p:nvSpPr>
        <p:spPr>
          <a:xfrm>
            <a:off x="422043" y="1354460"/>
            <a:ext cx="8229600" cy="857250"/>
          </a:xfrm>
          <a:prstGeom prst="rect">
            <a:avLst/>
          </a:prstGeom>
        </p:spPr>
        <p:txBody>
          <a:bodyPr vert="horz" rtlCol="0" anchor="ctr">
            <a:norm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600" dirty="0" smtClean="0">
                <a:solidFill>
                  <a:schemeClr val="tx1"/>
                </a:solidFill>
                <a:latin typeface="+mn-lt"/>
                <a:ea typeface="+mn-ea"/>
                <a:cs typeface="+mn-cs"/>
              </a:rPr>
              <a:t>蓝绿激光蓝绿波段测距原理</a:t>
            </a:r>
            <a:endParaRPr lang="zh-CN" altLang="en-US" sz="2600" dirty="0">
              <a:solidFill>
                <a:schemeClr val="tx1"/>
              </a:solidFill>
              <a:latin typeface="+mn-lt"/>
              <a:ea typeface="+mn-ea"/>
              <a:cs typeface="+mn-cs"/>
            </a:endParaRPr>
          </a:p>
        </p:txBody>
      </p:sp>
    </p:spTree>
    <p:extLst>
      <p:ext uri="{BB962C8B-B14F-4D97-AF65-F5344CB8AC3E}">
        <p14:creationId xmlns:p14="http://schemas.microsoft.com/office/powerpoint/2010/main" val="260990726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标题 1"/>
          <p:cNvSpPr>
            <a:spLocks noGrp="1" noChangeArrowheads="1"/>
          </p:cNvSpPr>
          <p:nvPr>
            <p:ph type="title"/>
          </p:nvPr>
        </p:nvSpPr>
        <p:spPr>
          <a:xfrm>
            <a:off x="457200" y="123478"/>
            <a:ext cx="8229600" cy="929258"/>
          </a:xfrm>
        </p:spPr>
        <p:txBody>
          <a:bodyPr>
            <a:normAutofit fontScale="90000"/>
          </a:bodyPr>
          <a:lstStyle/>
          <a:p>
            <a:pPr>
              <a:lnSpc>
                <a:spcPts val="3500"/>
              </a:lnSpc>
            </a:pPr>
            <a:r>
              <a:rPr lang="zh-CN" altLang="en-US" sz="2800" dirty="0">
                <a:solidFill>
                  <a:schemeClr val="tx1"/>
                </a:solidFill>
                <a:latin typeface="+mn-lt"/>
                <a:ea typeface="+mn-ea"/>
                <a:cs typeface="+mn-cs"/>
              </a:rPr>
              <a:t>可定制技术</a:t>
            </a:r>
            <a:r>
              <a:rPr lang="zh-CN" altLang="en-US" sz="2800" dirty="0" smtClean="0">
                <a:solidFill>
                  <a:schemeClr val="tx1"/>
                </a:solidFill>
                <a:latin typeface="+mn-lt"/>
                <a:ea typeface="+mn-ea"/>
                <a:cs typeface="+mn-cs"/>
              </a:rPr>
              <a:t>指标</a:t>
            </a:r>
            <a:r>
              <a:rPr lang="en-US" altLang="zh-CN" sz="2800" dirty="0" smtClean="0">
                <a:solidFill>
                  <a:schemeClr val="tx1"/>
                </a:solidFill>
                <a:latin typeface="+mn-lt"/>
                <a:ea typeface="+mn-ea"/>
                <a:cs typeface="+mn-cs"/>
              </a:rPr>
              <a:t/>
            </a:r>
            <a:br>
              <a:rPr lang="en-US" altLang="zh-CN" sz="2800" dirty="0" smtClean="0">
                <a:solidFill>
                  <a:schemeClr val="tx1"/>
                </a:solidFill>
                <a:latin typeface="+mn-lt"/>
                <a:ea typeface="+mn-ea"/>
                <a:cs typeface="+mn-cs"/>
              </a:rPr>
            </a:br>
            <a:r>
              <a:rPr lang="zh-CN" altLang="en-US" sz="2800" dirty="0" smtClean="0">
                <a:solidFill>
                  <a:schemeClr val="tx1"/>
                </a:solidFill>
                <a:latin typeface="+mn-lt"/>
                <a:ea typeface="+mn-ea"/>
                <a:cs typeface="+mn-cs"/>
              </a:rPr>
              <a:t>（只要有订单，即刻实现）</a:t>
            </a:r>
            <a:endParaRPr lang="zh-CN" altLang="en-US" sz="2800" dirty="0">
              <a:solidFill>
                <a:schemeClr val="tx1"/>
              </a:solidFill>
              <a:latin typeface="+mn-lt"/>
              <a:ea typeface="+mn-ea"/>
              <a:cs typeface="+mn-cs"/>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3705526022"/>
              </p:ext>
            </p:extLst>
          </p:nvPr>
        </p:nvGraphicFramePr>
        <p:xfrm>
          <a:off x="899592" y="1198974"/>
          <a:ext cx="7416824" cy="3749040"/>
        </p:xfrm>
        <a:graphic>
          <a:graphicData uri="http://schemas.openxmlformats.org/drawingml/2006/table">
            <a:tbl>
              <a:tblPr firstRow="1" bandRow="1">
                <a:tableStyleId>{5940675A-B579-460E-94D1-54222C63F5DA}</a:tableStyleId>
              </a:tblPr>
              <a:tblGrid>
                <a:gridCol w="3708412"/>
                <a:gridCol w="3708412"/>
              </a:tblGrid>
              <a:tr h="306000">
                <a:tc>
                  <a:txBody>
                    <a:bodyPr/>
                    <a:lstStyle/>
                    <a:p>
                      <a:pPr algn="ctr">
                        <a:buNone/>
                      </a:pPr>
                      <a:r>
                        <a:rPr lang="zh-CN" altLang="en-US" sz="1600" b="1" dirty="0"/>
                        <a:t>参数</a:t>
                      </a:r>
                    </a:p>
                  </a:txBody>
                  <a:tcPr marL="91436" marR="91436" marT="34290" marB="34290"/>
                </a:tc>
                <a:tc>
                  <a:txBody>
                    <a:bodyPr/>
                    <a:lstStyle/>
                    <a:p>
                      <a:pPr algn="ctr">
                        <a:buNone/>
                      </a:pPr>
                      <a:r>
                        <a:rPr lang="zh-CN" altLang="en-US" sz="1600" b="1" dirty="0"/>
                        <a:t>可选指标</a:t>
                      </a:r>
                    </a:p>
                  </a:txBody>
                  <a:tcPr marL="91436" marR="91436" marT="34290" marB="34290"/>
                </a:tc>
              </a:tr>
              <a:tr h="306000">
                <a:tc>
                  <a:txBody>
                    <a:bodyPr/>
                    <a:lstStyle/>
                    <a:p>
                      <a:pPr>
                        <a:buNone/>
                      </a:pPr>
                      <a:r>
                        <a:rPr lang="zh-CN" altLang="en-US" sz="1600" dirty="0"/>
                        <a:t>激光波长</a:t>
                      </a:r>
                    </a:p>
                  </a:txBody>
                  <a:tcPr marL="91436" marR="91436" marT="34290" marB="34290"/>
                </a:tc>
                <a:tc>
                  <a:txBody>
                    <a:bodyPr/>
                    <a:lstStyle/>
                    <a:p>
                      <a:pPr>
                        <a:buNone/>
                      </a:pPr>
                      <a:r>
                        <a:rPr lang="en-US" altLang="zh-CN" sz="1600"/>
                        <a:t>532nm</a:t>
                      </a:r>
                    </a:p>
                  </a:txBody>
                  <a:tcPr marL="91436" marR="91436" marT="34290" marB="34290"/>
                </a:tc>
              </a:tr>
              <a:tr h="306000">
                <a:tc>
                  <a:txBody>
                    <a:bodyPr/>
                    <a:lstStyle/>
                    <a:p>
                      <a:pPr>
                        <a:buNone/>
                      </a:pPr>
                      <a:r>
                        <a:rPr lang="zh-CN" altLang="en-US" sz="1600"/>
                        <a:t>激光重频</a:t>
                      </a:r>
                    </a:p>
                  </a:txBody>
                  <a:tcPr marL="91436" marR="91436" marT="34290" marB="34290"/>
                </a:tc>
                <a:tc>
                  <a:txBody>
                    <a:bodyPr/>
                    <a:lstStyle/>
                    <a:p>
                      <a:pPr>
                        <a:buNone/>
                      </a:pPr>
                      <a:r>
                        <a:rPr lang="en-US" altLang="zh-CN" sz="1600" dirty="0"/>
                        <a:t>100Hz~100kHz</a:t>
                      </a:r>
                    </a:p>
                  </a:txBody>
                  <a:tcPr marL="91436" marR="91436" marT="34290" marB="34290"/>
                </a:tc>
              </a:tr>
              <a:tr h="306000">
                <a:tc>
                  <a:txBody>
                    <a:bodyPr/>
                    <a:lstStyle/>
                    <a:p>
                      <a:pPr>
                        <a:buNone/>
                      </a:pPr>
                      <a:r>
                        <a:rPr lang="zh-CN" altLang="en-US" sz="1600"/>
                        <a:t>激光单脉冲能量</a:t>
                      </a:r>
                    </a:p>
                  </a:txBody>
                  <a:tcPr marL="91436" marR="91436" marT="34290" marB="34290"/>
                </a:tc>
                <a:tc>
                  <a:txBody>
                    <a:bodyPr/>
                    <a:lstStyle/>
                    <a:p>
                      <a:pPr>
                        <a:buNone/>
                      </a:pPr>
                      <a:r>
                        <a:rPr lang="en-US" altLang="zh-CN" sz="1600" dirty="0"/>
                        <a:t>10uJ~1mJ</a:t>
                      </a:r>
                    </a:p>
                  </a:txBody>
                  <a:tcPr marL="91436" marR="91436" marT="34290" marB="34290"/>
                </a:tc>
              </a:tr>
              <a:tr h="306000">
                <a:tc>
                  <a:txBody>
                    <a:bodyPr/>
                    <a:lstStyle/>
                    <a:p>
                      <a:pPr>
                        <a:buNone/>
                      </a:pPr>
                      <a:r>
                        <a:rPr lang="zh-CN" altLang="en-US" sz="1600"/>
                        <a:t>接收口径</a:t>
                      </a:r>
                    </a:p>
                  </a:txBody>
                  <a:tcPr marL="91436" marR="91436" marT="34290" marB="34290"/>
                </a:tc>
                <a:tc>
                  <a:txBody>
                    <a:bodyPr/>
                    <a:lstStyle/>
                    <a:p>
                      <a:pPr>
                        <a:buNone/>
                      </a:pPr>
                      <a:r>
                        <a:rPr lang="en-US" altLang="zh-CN" sz="1600" dirty="0"/>
                        <a:t>50mm~100mm</a:t>
                      </a:r>
                    </a:p>
                  </a:txBody>
                  <a:tcPr marL="91436" marR="91436" marT="34290" marB="34290"/>
                </a:tc>
              </a:tr>
              <a:tr h="306000">
                <a:tc>
                  <a:txBody>
                    <a:bodyPr/>
                    <a:lstStyle/>
                    <a:p>
                      <a:pPr>
                        <a:buNone/>
                      </a:pPr>
                      <a:r>
                        <a:rPr lang="zh-CN" altLang="zh-CN" sz="1600"/>
                        <a:t>激光入水角</a:t>
                      </a:r>
                    </a:p>
                  </a:txBody>
                  <a:tcPr marL="91436" marR="91436" marT="34290" marB="34290"/>
                </a:tc>
                <a:tc>
                  <a:txBody>
                    <a:bodyPr/>
                    <a:lstStyle/>
                    <a:p>
                      <a:pPr>
                        <a:buNone/>
                      </a:pPr>
                      <a:r>
                        <a:rPr lang="en-US" altLang="zh-CN" sz="1600" dirty="0"/>
                        <a:t>0~50</a:t>
                      </a:r>
                      <a:r>
                        <a:rPr lang="zh-CN" altLang="en-US" sz="1600" dirty="0"/>
                        <a:t>度</a:t>
                      </a:r>
                      <a:r>
                        <a:rPr lang="zh-CN" altLang="en-US" sz="1600" dirty="0">
                          <a:sym typeface="+mn-ea"/>
                        </a:rPr>
                        <a:t>（与水面法线夹角）</a:t>
                      </a:r>
                    </a:p>
                  </a:txBody>
                  <a:tcPr marL="91436" marR="91436" marT="34290" marB="34290"/>
                </a:tc>
              </a:tr>
              <a:tr h="306000">
                <a:tc>
                  <a:txBody>
                    <a:bodyPr/>
                    <a:lstStyle/>
                    <a:p>
                      <a:pPr>
                        <a:buNone/>
                      </a:pPr>
                      <a:r>
                        <a:rPr lang="zh-CN" altLang="zh-CN" sz="1600"/>
                        <a:t>距离水面高度范围</a:t>
                      </a:r>
                    </a:p>
                  </a:txBody>
                  <a:tcPr marL="91436" marR="91436" marT="34290" marB="34290"/>
                </a:tc>
                <a:tc>
                  <a:txBody>
                    <a:bodyPr/>
                    <a:lstStyle/>
                    <a:p>
                      <a:pPr>
                        <a:buNone/>
                      </a:pPr>
                      <a:r>
                        <a:rPr lang="en-US" altLang="zh-CN" sz="1600" dirty="0"/>
                        <a:t>1m~50m</a:t>
                      </a:r>
                    </a:p>
                  </a:txBody>
                  <a:tcPr marL="91436" marR="91436" marT="34290" marB="34290"/>
                </a:tc>
              </a:tr>
              <a:tr h="306000">
                <a:tc>
                  <a:txBody>
                    <a:bodyPr/>
                    <a:lstStyle/>
                    <a:p>
                      <a:pPr>
                        <a:buNone/>
                      </a:pPr>
                      <a:r>
                        <a:rPr lang="zh-CN" altLang="en-US" sz="1600"/>
                        <a:t>最小测量深度</a:t>
                      </a:r>
                    </a:p>
                  </a:txBody>
                  <a:tcPr marL="91436" marR="91436" marT="34290" marB="34290"/>
                </a:tc>
                <a:tc>
                  <a:txBody>
                    <a:bodyPr/>
                    <a:lstStyle/>
                    <a:p>
                      <a:pPr>
                        <a:buNone/>
                      </a:pPr>
                      <a:r>
                        <a:rPr lang="en-US" altLang="zh-CN" sz="1600" dirty="0"/>
                        <a:t>0.25m</a:t>
                      </a:r>
                    </a:p>
                  </a:txBody>
                  <a:tcPr marL="91436" marR="91436" marT="34290" marB="34290"/>
                </a:tc>
              </a:tr>
              <a:tr h="306000">
                <a:tc>
                  <a:txBody>
                    <a:bodyPr/>
                    <a:lstStyle/>
                    <a:p>
                      <a:pPr>
                        <a:buNone/>
                      </a:pPr>
                      <a:r>
                        <a:rPr lang="zh-CN" altLang="en-US" sz="1600"/>
                        <a:t>最大测量深度</a:t>
                      </a:r>
                    </a:p>
                  </a:txBody>
                  <a:tcPr marL="91436" marR="91436" marT="34290" marB="34290"/>
                </a:tc>
                <a:tc>
                  <a:txBody>
                    <a:bodyPr/>
                    <a:lstStyle/>
                    <a:p>
                      <a:pPr>
                        <a:buNone/>
                      </a:pPr>
                      <a:r>
                        <a:rPr lang="en-US" altLang="zh-CN" sz="1600" dirty="0"/>
                        <a:t>10m~50m</a:t>
                      </a:r>
                    </a:p>
                  </a:txBody>
                  <a:tcPr marL="91436" marR="91436" marT="34290" marB="34290"/>
                </a:tc>
              </a:tr>
              <a:tr h="306000">
                <a:tc>
                  <a:txBody>
                    <a:bodyPr/>
                    <a:lstStyle/>
                    <a:p>
                      <a:pPr>
                        <a:buNone/>
                      </a:pPr>
                      <a:r>
                        <a:rPr lang="zh-CN" altLang="en-US" sz="1600"/>
                        <a:t>表面测距精度</a:t>
                      </a:r>
                    </a:p>
                  </a:txBody>
                  <a:tcPr marL="91436" marR="91436" marT="34290" marB="34290"/>
                </a:tc>
                <a:tc>
                  <a:txBody>
                    <a:bodyPr/>
                    <a:lstStyle/>
                    <a:p>
                      <a:pPr>
                        <a:buNone/>
                      </a:pPr>
                      <a:r>
                        <a:rPr lang="en-US" altLang="zh-CN" sz="1600" dirty="0"/>
                        <a:t>10mm</a:t>
                      </a:r>
                    </a:p>
                  </a:txBody>
                  <a:tcPr marL="91436" marR="91436" marT="34290" marB="34290"/>
                </a:tc>
              </a:tr>
              <a:tr h="306000">
                <a:tc>
                  <a:txBody>
                    <a:bodyPr/>
                    <a:lstStyle/>
                    <a:p>
                      <a:pPr>
                        <a:buNone/>
                      </a:pPr>
                      <a:r>
                        <a:rPr lang="zh-CN" altLang="en-US" sz="1600"/>
                        <a:t>测深精度</a:t>
                      </a:r>
                    </a:p>
                  </a:txBody>
                  <a:tcPr marL="91436" marR="91436" marT="34290" marB="34290"/>
                </a:tc>
                <a:tc>
                  <a:txBody>
                    <a:bodyPr/>
                    <a:lstStyle/>
                    <a:p>
                      <a:pPr>
                        <a:buNone/>
                      </a:pPr>
                      <a:r>
                        <a:rPr lang="en-US" altLang="zh-CN" sz="1600" dirty="0"/>
                        <a:t>0.25m</a:t>
                      </a:r>
                    </a:p>
                  </a:txBody>
                  <a:tcPr marL="91436" marR="91436" marT="34290" marB="34290"/>
                </a:tc>
              </a:tr>
              <a:tr h="306000">
                <a:tc>
                  <a:txBody>
                    <a:bodyPr/>
                    <a:lstStyle/>
                    <a:p>
                      <a:pPr>
                        <a:buNone/>
                      </a:pPr>
                      <a:r>
                        <a:rPr lang="zh-CN" altLang="en-US" sz="1600"/>
                        <a:t>距离和深度数据输出率</a:t>
                      </a:r>
                    </a:p>
                  </a:txBody>
                  <a:tcPr marL="91436" marR="91436" marT="34290" marB="34290"/>
                </a:tc>
                <a:tc>
                  <a:txBody>
                    <a:bodyPr/>
                    <a:lstStyle/>
                    <a:p>
                      <a:pPr>
                        <a:buNone/>
                      </a:pPr>
                      <a:r>
                        <a:rPr lang="en-US" altLang="zh-CN" sz="1600" dirty="0"/>
                        <a:t>100Hz~100kHz</a:t>
                      </a:r>
                    </a:p>
                  </a:txBody>
                  <a:tcPr marL="91436" marR="91436" marT="34290" marB="34290"/>
                </a:tc>
              </a:tr>
            </a:tbl>
          </a:graphicData>
        </a:graphic>
      </p:graphicFrame>
    </p:spTree>
    <p:extLst>
      <p:ext uri="{BB962C8B-B14F-4D97-AF65-F5344CB8AC3E}">
        <p14:creationId xmlns:p14="http://schemas.microsoft.com/office/powerpoint/2010/main" val="40147198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a:xfrm>
            <a:off x="1115069" y="2211710"/>
            <a:ext cx="7345363" cy="1368152"/>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fontAlgn="auto">
              <a:lnSpc>
                <a:spcPts val="5600"/>
              </a:lnSpc>
              <a:spcAft>
                <a:spcPts val="0"/>
              </a:spcAft>
            </a:pPr>
            <a:r>
              <a:rPr lang="en-US" altLang="zh-CN" sz="3000" dirty="0">
                <a:latin typeface="+mn-ea"/>
                <a:ea typeface="+mn-ea"/>
              </a:rPr>
              <a:t>4</a:t>
            </a:r>
            <a:r>
              <a:rPr lang="en-US" altLang="zh-CN" sz="3000" dirty="0" smtClean="0">
                <a:latin typeface="+mn-ea"/>
                <a:ea typeface="+mn-ea"/>
              </a:rPr>
              <a:t>. </a:t>
            </a:r>
            <a:r>
              <a:rPr lang="zh-CN" altLang="en-US" sz="3000" dirty="0" smtClean="0">
                <a:latin typeface="+mn-ea"/>
                <a:ea typeface="+mn-ea"/>
              </a:rPr>
              <a:t>超导磁力仪及其应用</a:t>
            </a:r>
            <a:endParaRPr lang="en-US" altLang="zh-CN" sz="3000" dirty="0" smtClean="0">
              <a:latin typeface="+mn-ea"/>
              <a:ea typeface="+mn-ea"/>
            </a:endParaRPr>
          </a:p>
          <a:p>
            <a:pPr algn="l">
              <a:lnSpc>
                <a:spcPts val="5600"/>
              </a:lnSpc>
            </a:pPr>
            <a:r>
              <a:rPr lang="en-US" altLang="zh-CN" sz="3000" dirty="0">
                <a:solidFill>
                  <a:schemeClr val="tx1"/>
                </a:solidFill>
                <a:latin typeface="Times New Roman" pitchFamily="18" charset="0"/>
                <a:ea typeface="楷体" pitchFamily="49" charset="-122"/>
                <a:cs typeface="Times New Roman" pitchFamily="18" charset="0"/>
              </a:rPr>
              <a:t>5. </a:t>
            </a:r>
            <a:r>
              <a:rPr lang="zh-CN" altLang="en-US" sz="3000" dirty="0">
                <a:solidFill>
                  <a:schemeClr val="tx1"/>
                </a:solidFill>
                <a:latin typeface="Times New Roman" pitchFamily="18" charset="0"/>
                <a:ea typeface="楷体" pitchFamily="49" charset="-122"/>
                <a:cs typeface="Times New Roman" pitchFamily="18" charset="0"/>
              </a:rPr>
              <a:t>地下空洞与地下管线综合探测</a:t>
            </a:r>
            <a:r>
              <a:rPr lang="zh-CN" altLang="en-US" sz="3000" dirty="0" smtClean="0">
                <a:solidFill>
                  <a:schemeClr val="tx1"/>
                </a:solidFill>
                <a:latin typeface="Times New Roman" pitchFamily="18" charset="0"/>
                <a:ea typeface="楷体" pitchFamily="49" charset="-122"/>
                <a:cs typeface="Times New Roman" pitchFamily="18" charset="0"/>
              </a:rPr>
              <a:t>方法</a:t>
            </a:r>
            <a:endParaRPr lang="zh-CN" altLang="en-US" sz="3000" dirty="0">
              <a:latin typeface="+mn-ea"/>
              <a:ea typeface="+mn-ea"/>
            </a:endParaRPr>
          </a:p>
        </p:txBody>
      </p:sp>
      <p:sp>
        <p:nvSpPr>
          <p:cNvPr id="4" name="TextBox 3"/>
          <p:cNvSpPr txBox="1"/>
          <p:nvPr/>
        </p:nvSpPr>
        <p:spPr>
          <a:xfrm>
            <a:off x="9893" y="784324"/>
            <a:ext cx="8496944" cy="923330"/>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a:t>
            </a:r>
            <a:r>
              <a:rPr lang="zh-CN" altLang="en-US" sz="3600" b="1" dirty="0">
                <a:latin typeface="Times New Roman" pitchFamily="18" charset="0"/>
                <a:ea typeface="楷体" pitchFamily="49" charset="-122"/>
                <a:cs typeface="Times New Roman" pitchFamily="18" charset="0"/>
              </a:rPr>
              <a:t>三</a:t>
            </a:r>
            <a:r>
              <a:rPr lang="zh-CN" altLang="en-US" sz="3600" b="1" dirty="0" smtClean="0">
                <a:latin typeface="Times New Roman" pitchFamily="18" charset="0"/>
                <a:ea typeface="楷体" pitchFamily="49" charset="-122"/>
                <a:cs typeface="Times New Roman" pitchFamily="18" charset="0"/>
              </a:rPr>
              <a:t>）地下</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4262826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a:xfrm>
            <a:off x="934540" y="1779662"/>
            <a:ext cx="7345363" cy="677243"/>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en-US" altLang="zh-CN" dirty="0">
                <a:latin typeface="+mn-ea"/>
                <a:ea typeface="+mn-ea"/>
              </a:rPr>
              <a:t>4</a:t>
            </a:r>
            <a:r>
              <a:rPr lang="en-US" altLang="zh-CN" dirty="0" smtClean="0">
                <a:latin typeface="+mn-ea"/>
                <a:ea typeface="+mn-ea"/>
              </a:rPr>
              <a:t>. </a:t>
            </a:r>
            <a:r>
              <a:rPr lang="zh-CN" altLang="en-US" dirty="0" smtClean="0">
                <a:latin typeface="+mn-ea"/>
                <a:ea typeface="+mn-ea"/>
              </a:rPr>
              <a:t>超导磁力仪及其应用</a:t>
            </a:r>
            <a:endParaRPr lang="zh-CN" altLang="en-US" dirty="0">
              <a:latin typeface="+mn-ea"/>
              <a:ea typeface="+mn-ea"/>
            </a:endParaRPr>
          </a:p>
        </p:txBody>
      </p:sp>
      <p:sp>
        <p:nvSpPr>
          <p:cNvPr id="6" name="Rectangle 2"/>
          <p:cNvSpPr txBox="1">
            <a:spLocks/>
          </p:cNvSpPr>
          <p:nvPr/>
        </p:nvSpPr>
        <p:spPr>
          <a:xfrm>
            <a:off x="35496" y="2600921"/>
            <a:ext cx="9036495" cy="677243"/>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800" dirty="0" smtClean="0">
                <a:solidFill>
                  <a:srgbClr val="0000FF"/>
                </a:solidFill>
                <a:latin typeface="+mn-ea"/>
                <a:ea typeface="+mn-ea"/>
              </a:rPr>
              <a:t>（</a:t>
            </a:r>
            <a:r>
              <a:rPr lang="en-US" altLang="zh-CN" sz="2800" dirty="0" smtClean="0">
                <a:solidFill>
                  <a:srgbClr val="0000FF"/>
                </a:solidFill>
                <a:latin typeface="+mn-ea"/>
                <a:ea typeface="+mn-ea"/>
              </a:rPr>
              <a:t>squid</a:t>
            </a:r>
            <a:r>
              <a:rPr lang="zh-CN" altLang="en-US" sz="2800" dirty="0" smtClean="0">
                <a:solidFill>
                  <a:srgbClr val="0000FF"/>
                </a:solidFill>
                <a:latin typeface="+mn-ea"/>
                <a:ea typeface="+mn-ea"/>
              </a:rPr>
              <a:t>北京斯奎德量子技术有限公司，米总）</a:t>
            </a:r>
            <a:endParaRPr lang="zh-CN" altLang="en-US" sz="2800" dirty="0">
              <a:solidFill>
                <a:srgbClr val="0000FF"/>
              </a:solidFill>
              <a:latin typeface="+mn-ea"/>
              <a:ea typeface="+mn-ea"/>
            </a:endParaRPr>
          </a:p>
        </p:txBody>
      </p:sp>
    </p:spTree>
    <p:extLst>
      <p:ext uri="{BB962C8B-B14F-4D97-AF65-F5344CB8AC3E}">
        <p14:creationId xmlns:p14="http://schemas.microsoft.com/office/powerpoint/2010/main" val="187768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3"/>
          <p:cNvSpPr txBox="1"/>
          <p:nvPr/>
        </p:nvSpPr>
        <p:spPr>
          <a:xfrm>
            <a:off x="0" y="195486"/>
            <a:ext cx="9144000" cy="523220"/>
          </a:xfrm>
          <a:prstGeom prst="rect">
            <a:avLst/>
          </a:prstGeom>
          <a:noFill/>
          <a:ln w="9525">
            <a:noFill/>
          </a:ln>
        </p:spPr>
        <p:txBody>
          <a:bodyPr anchor="t">
            <a:spAutoFit/>
          </a:bodyPr>
          <a:lstStyle/>
          <a:p>
            <a:pPr algn="ctr"/>
            <a:r>
              <a:rPr lang="zh-CN" altLang="en-US" sz="2800" dirty="0">
                <a:latin typeface="+mn-ea"/>
                <a:ea typeface="+mn-ea"/>
              </a:rPr>
              <a:t>问题的提出</a:t>
            </a:r>
          </a:p>
        </p:txBody>
      </p:sp>
      <p:pic>
        <p:nvPicPr>
          <p:cNvPr id="6146" name="Picture 39"/>
          <p:cNvPicPr>
            <a:picLocks noChangeAspect="1"/>
          </p:cNvPicPr>
          <p:nvPr/>
        </p:nvPicPr>
        <p:blipFill>
          <a:blip r:embed="rId2"/>
          <a:stretch>
            <a:fillRect/>
          </a:stretch>
        </p:blipFill>
        <p:spPr>
          <a:xfrm>
            <a:off x="107951" y="976491"/>
            <a:ext cx="2746375" cy="1588294"/>
          </a:xfrm>
          <a:prstGeom prst="rect">
            <a:avLst/>
          </a:prstGeom>
          <a:noFill/>
          <a:ln w="9525">
            <a:noFill/>
          </a:ln>
        </p:spPr>
      </p:pic>
      <p:sp>
        <p:nvSpPr>
          <p:cNvPr id="6147" name="AutoShape 40"/>
          <p:cNvSpPr/>
          <p:nvPr/>
        </p:nvSpPr>
        <p:spPr>
          <a:xfrm rot="-5400000">
            <a:off x="402234" y="2087146"/>
            <a:ext cx="565547" cy="287337"/>
          </a:xfrm>
          <a:custGeom>
            <a:avLst/>
            <a:gdLst/>
            <a:ahLst/>
            <a:cxnLst>
              <a:cxn ang="17694720">
                <a:pos x="2147483647" y="0"/>
              </a:cxn>
              <a:cxn ang="11796480">
                <a:pos x="0" y="2147483647"/>
              </a:cxn>
              <a:cxn ang="5898240">
                <a:pos x="2147483647" y="2147483647"/>
              </a:cxn>
              <a:cxn ang="0">
                <a:pos x="2147483647" y="2147483647"/>
              </a:cxn>
            </a:cxnLst>
            <a:rect l="0" t="0" r="0" b="0"/>
            <a:pathLst>
              <a:path w="21600" h="21600">
                <a:moveTo>
                  <a:pt x="13414" y="0"/>
                </a:moveTo>
                <a:lnTo>
                  <a:pt x="13414" y="5489"/>
                </a:lnTo>
                <a:lnTo>
                  <a:pt x="3375" y="5489"/>
                </a:lnTo>
                <a:lnTo>
                  <a:pt x="3375" y="16111"/>
                </a:lnTo>
                <a:lnTo>
                  <a:pt x="13414" y="16111"/>
                </a:lnTo>
                <a:lnTo>
                  <a:pt x="13414" y="21600"/>
                </a:lnTo>
                <a:lnTo>
                  <a:pt x="21600" y="10800"/>
                </a:lnTo>
                <a:close/>
              </a:path>
              <a:path w="21600" h="21600">
                <a:moveTo>
                  <a:pt x="1350" y="5489"/>
                </a:moveTo>
                <a:lnTo>
                  <a:pt x="1350" y="16111"/>
                </a:lnTo>
                <a:lnTo>
                  <a:pt x="2700" y="16111"/>
                </a:lnTo>
                <a:lnTo>
                  <a:pt x="2700" y="5489"/>
                </a:lnTo>
                <a:close/>
              </a:path>
              <a:path w="21600" h="21600">
                <a:moveTo>
                  <a:pt x="0" y="5489"/>
                </a:moveTo>
                <a:lnTo>
                  <a:pt x="0" y="16111"/>
                </a:lnTo>
                <a:lnTo>
                  <a:pt x="675" y="16111"/>
                </a:lnTo>
                <a:lnTo>
                  <a:pt x="675" y="5489"/>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mn-ea"/>
              <a:ea typeface="+mn-ea"/>
            </a:endParaRPr>
          </a:p>
        </p:txBody>
      </p:sp>
      <p:sp>
        <p:nvSpPr>
          <p:cNvPr id="6148" name="AutoShape 41"/>
          <p:cNvSpPr/>
          <p:nvPr/>
        </p:nvSpPr>
        <p:spPr>
          <a:xfrm rot="-5400000">
            <a:off x="689571" y="1925221"/>
            <a:ext cx="565547" cy="287337"/>
          </a:xfrm>
          <a:custGeom>
            <a:avLst/>
            <a:gdLst/>
            <a:ahLst/>
            <a:cxnLst>
              <a:cxn ang="17694720">
                <a:pos x="2147483647" y="0"/>
              </a:cxn>
              <a:cxn ang="11796480">
                <a:pos x="0" y="2147483647"/>
              </a:cxn>
              <a:cxn ang="5898240">
                <a:pos x="2147483647" y="2147483647"/>
              </a:cxn>
              <a:cxn ang="0">
                <a:pos x="2147483647" y="2147483647"/>
              </a:cxn>
            </a:cxnLst>
            <a:rect l="0" t="0" r="0" b="0"/>
            <a:pathLst>
              <a:path w="21600" h="21600">
                <a:moveTo>
                  <a:pt x="13414" y="0"/>
                </a:moveTo>
                <a:lnTo>
                  <a:pt x="13414" y="5489"/>
                </a:lnTo>
                <a:lnTo>
                  <a:pt x="3375" y="5489"/>
                </a:lnTo>
                <a:lnTo>
                  <a:pt x="3375" y="16111"/>
                </a:lnTo>
                <a:lnTo>
                  <a:pt x="13414" y="16111"/>
                </a:lnTo>
                <a:lnTo>
                  <a:pt x="13414" y="21600"/>
                </a:lnTo>
                <a:lnTo>
                  <a:pt x="21600" y="10800"/>
                </a:lnTo>
                <a:close/>
              </a:path>
              <a:path w="21600" h="21600">
                <a:moveTo>
                  <a:pt x="1350" y="5489"/>
                </a:moveTo>
                <a:lnTo>
                  <a:pt x="1350" y="16111"/>
                </a:lnTo>
                <a:lnTo>
                  <a:pt x="2700" y="16111"/>
                </a:lnTo>
                <a:lnTo>
                  <a:pt x="2700" y="5489"/>
                </a:lnTo>
                <a:close/>
              </a:path>
              <a:path w="21600" h="21600">
                <a:moveTo>
                  <a:pt x="0" y="5489"/>
                </a:moveTo>
                <a:lnTo>
                  <a:pt x="0" y="16111"/>
                </a:lnTo>
                <a:lnTo>
                  <a:pt x="675" y="16111"/>
                </a:lnTo>
                <a:lnTo>
                  <a:pt x="675" y="5489"/>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mn-ea"/>
              <a:ea typeface="+mn-ea"/>
            </a:endParaRPr>
          </a:p>
        </p:txBody>
      </p:sp>
      <p:sp>
        <p:nvSpPr>
          <p:cNvPr id="6149" name="AutoShape 42"/>
          <p:cNvSpPr/>
          <p:nvPr/>
        </p:nvSpPr>
        <p:spPr>
          <a:xfrm rot="-5400000">
            <a:off x="905471" y="1763296"/>
            <a:ext cx="565547" cy="287337"/>
          </a:xfrm>
          <a:custGeom>
            <a:avLst/>
            <a:gdLst/>
            <a:ahLst/>
            <a:cxnLst>
              <a:cxn ang="17694720">
                <a:pos x="2147483647" y="0"/>
              </a:cxn>
              <a:cxn ang="11796480">
                <a:pos x="0" y="2147483647"/>
              </a:cxn>
              <a:cxn ang="5898240">
                <a:pos x="2147483647" y="2147483647"/>
              </a:cxn>
              <a:cxn ang="0">
                <a:pos x="2147483647" y="2147483647"/>
              </a:cxn>
            </a:cxnLst>
            <a:rect l="0" t="0" r="0" b="0"/>
            <a:pathLst>
              <a:path w="21600" h="21600">
                <a:moveTo>
                  <a:pt x="13414" y="0"/>
                </a:moveTo>
                <a:lnTo>
                  <a:pt x="13414" y="5489"/>
                </a:lnTo>
                <a:lnTo>
                  <a:pt x="3375" y="5489"/>
                </a:lnTo>
                <a:lnTo>
                  <a:pt x="3375" y="16111"/>
                </a:lnTo>
                <a:lnTo>
                  <a:pt x="13414" y="16111"/>
                </a:lnTo>
                <a:lnTo>
                  <a:pt x="13414" y="21600"/>
                </a:lnTo>
                <a:lnTo>
                  <a:pt x="21600" y="10800"/>
                </a:lnTo>
                <a:close/>
              </a:path>
              <a:path w="21600" h="21600">
                <a:moveTo>
                  <a:pt x="1350" y="5489"/>
                </a:moveTo>
                <a:lnTo>
                  <a:pt x="1350" y="16111"/>
                </a:lnTo>
                <a:lnTo>
                  <a:pt x="2700" y="16111"/>
                </a:lnTo>
                <a:lnTo>
                  <a:pt x="2700" y="5489"/>
                </a:lnTo>
                <a:close/>
              </a:path>
              <a:path w="21600" h="21600">
                <a:moveTo>
                  <a:pt x="0" y="5489"/>
                </a:moveTo>
                <a:lnTo>
                  <a:pt x="0" y="16111"/>
                </a:lnTo>
                <a:lnTo>
                  <a:pt x="675" y="16111"/>
                </a:lnTo>
                <a:lnTo>
                  <a:pt x="675" y="5489"/>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mn-ea"/>
              <a:ea typeface="+mn-ea"/>
            </a:endParaRPr>
          </a:p>
        </p:txBody>
      </p:sp>
      <p:sp>
        <p:nvSpPr>
          <p:cNvPr id="6150" name="AutoShape 43"/>
          <p:cNvSpPr/>
          <p:nvPr/>
        </p:nvSpPr>
        <p:spPr>
          <a:xfrm rot="-5400000">
            <a:off x="1121371" y="2033567"/>
            <a:ext cx="565547" cy="287338"/>
          </a:xfrm>
          <a:custGeom>
            <a:avLst/>
            <a:gdLst/>
            <a:ahLst/>
            <a:cxnLst>
              <a:cxn ang="17694720">
                <a:pos x="2147483647" y="0"/>
              </a:cxn>
              <a:cxn ang="11796480">
                <a:pos x="0" y="2147483647"/>
              </a:cxn>
              <a:cxn ang="5898240">
                <a:pos x="2147483647" y="2147483647"/>
              </a:cxn>
              <a:cxn ang="0">
                <a:pos x="2147483647" y="2147483647"/>
              </a:cxn>
            </a:cxnLst>
            <a:rect l="0" t="0" r="0" b="0"/>
            <a:pathLst>
              <a:path w="21600" h="21600">
                <a:moveTo>
                  <a:pt x="13414" y="0"/>
                </a:moveTo>
                <a:lnTo>
                  <a:pt x="13414" y="5489"/>
                </a:lnTo>
                <a:lnTo>
                  <a:pt x="3375" y="5489"/>
                </a:lnTo>
                <a:lnTo>
                  <a:pt x="3375" y="16111"/>
                </a:lnTo>
                <a:lnTo>
                  <a:pt x="13414" y="16111"/>
                </a:lnTo>
                <a:lnTo>
                  <a:pt x="13414" y="21600"/>
                </a:lnTo>
                <a:lnTo>
                  <a:pt x="21600" y="10800"/>
                </a:lnTo>
                <a:close/>
              </a:path>
              <a:path w="21600" h="21600">
                <a:moveTo>
                  <a:pt x="1350" y="5489"/>
                </a:moveTo>
                <a:lnTo>
                  <a:pt x="1350" y="16111"/>
                </a:lnTo>
                <a:lnTo>
                  <a:pt x="2700" y="16111"/>
                </a:lnTo>
                <a:lnTo>
                  <a:pt x="2700" y="5489"/>
                </a:lnTo>
                <a:close/>
              </a:path>
              <a:path w="21600" h="21600">
                <a:moveTo>
                  <a:pt x="0" y="5489"/>
                </a:moveTo>
                <a:lnTo>
                  <a:pt x="0" y="16111"/>
                </a:lnTo>
                <a:lnTo>
                  <a:pt x="675" y="16111"/>
                </a:lnTo>
                <a:lnTo>
                  <a:pt x="675" y="5489"/>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mn-ea"/>
              <a:ea typeface="+mn-ea"/>
            </a:endParaRPr>
          </a:p>
        </p:txBody>
      </p:sp>
      <p:sp>
        <p:nvSpPr>
          <p:cNvPr id="6151" name="AutoShape 44"/>
          <p:cNvSpPr/>
          <p:nvPr/>
        </p:nvSpPr>
        <p:spPr>
          <a:xfrm rot="-5400000">
            <a:off x="1410296" y="1925221"/>
            <a:ext cx="565547" cy="287337"/>
          </a:xfrm>
          <a:custGeom>
            <a:avLst/>
            <a:gdLst/>
            <a:ahLst/>
            <a:cxnLst>
              <a:cxn ang="17694720">
                <a:pos x="2147483647" y="0"/>
              </a:cxn>
              <a:cxn ang="11796480">
                <a:pos x="0" y="2147483647"/>
              </a:cxn>
              <a:cxn ang="5898240">
                <a:pos x="2147483647" y="2147483647"/>
              </a:cxn>
              <a:cxn ang="0">
                <a:pos x="2147483647" y="2147483647"/>
              </a:cxn>
            </a:cxnLst>
            <a:rect l="0" t="0" r="0" b="0"/>
            <a:pathLst>
              <a:path w="21600" h="21600">
                <a:moveTo>
                  <a:pt x="13414" y="0"/>
                </a:moveTo>
                <a:lnTo>
                  <a:pt x="13414" y="5489"/>
                </a:lnTo>
                <a:lnTo>
                  <a:pt x="3375" y="5489"/>
                </a:lnTo>
                <a:lnTo>
                  <a:pt x="3375" y="16111"/>
                </a:lnTo>
                <a:lnTo>
                  <a:pt x="13414" y="16111"/>
                </a:lnTo>
                <a:lnTo>
                  <a:pt x="13414" y="21600"/>
                </a:lnTo>
                <a:lnTo>
                  <a:pt x="21600" y="10800"/>
                </a:lnTo>
                <a:close/>
              </a:path>
              <a:path w="21600" h="21600">
                <a:moveTo>
                  <a:pt x="1350" y="5489"/>
                </a:moveTo>
                <a:lnTo>
                  <a:pt x="1350" y="16111"/>
                </a:lnTo>
                <a:lnTo>
                  <a:pt x="2700" y="16111"/>
                </a:lnTo>
                <a:lnTo>
                  <a:pt x="2700" y="5489"/>
                </a:lnTo>
                <a:close/>
              </a:path>
              <a:path w="21600" h="21600">
                <a:moveTo>
                  <a:pt x="0" y="5489"/>
                </a:moveTo>
                <a:lnTo>
                  <a:pt x="0" y="16111"/>
                </a:lnTo>
                <a:lnTo>
                  <a:pt x="675" y="16111"/>
                </a:lnTo>
                <a:lnTo>
                  <a:pt x="675" y="5489"/>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mn-ea"/>
              <a:ea typeface="+mn-ea"/>
            </a:endParaRPr>
          </a:p>
        </p:txBody>
      </p:sp>
      <p:sp>
        <p:nvSpPr>
          <p:cNvPr id="6152" name="AutoShape 45"/>
          <p:cNvSpPr/>
          <p:nvPr/>
        </p:nvSpPr>
        <p:spPr>
          <a:xfrm rot="-5400000">
            <a:off x="1769071" y="1763296"/>
            <a:ext cx="565547" cy="287337"/>
          </a:xfrm>
          <a:custGeom>
            <a:avLst/>
            <a:gdLst/>
            <a:ahLst/>
            <a:cxnLst>
              <a:cxn ang="17694720">
                <a:pos x="2147483647" y="0"/>
              </a:cxn>
              <a:cxn ang="11796480">
                <a:pos x="0" y="2147483647"/>
              </a:cxn>
              <a:cxn ang="5898240">
                <a:pos x="2147483647" y="2147483647"/>
              </a:cxn>
              <a:cxn ang="0">
                <a:pos x="2147483647" y="2147483647"/>
              </a:cxn>
            </a:cxnLst>
            <a:rect l="0" t="0" r="0" b="0"/>
            <a:pathLst>
              <a:path w="21600" h="21600">
                <a:moveTo>
                  <a:pt x="13414" y="0"/>
                </a:moveTo>
                <a:lnTo>
                  <a:pt x="13414" y="5489"/>
                </a:lnTo>
                <a:lnTo>
                  <a:pt x="3375" y="5489"/>
                </a:lnTo>
                <a:lnTo>
                  <a:pt x="3375" y="16111"/>
                </a:lnTo>
                <a:lnTo>
                  <a:pt x="13414" y="16111"/>
                </a:lnTo>
                <a:lnTo>
                  <a:pt x="13414" y="21600"/>
                </a:lnTo>
                <a:lnTo>
                  <a:pt x="21600" y="10800"/>
                </a:lnTo>
                <a:close/>
              </a:path>
              <a:path w="21600" h="21600">
                <a:moveTo>
                  <a:pt x="1350" y="5489"/>
                </a:moveTo>
                <a:lnTo>
                  <a:pt x="1350" y="16111"/>
                </a:lnTo>
                <a:lnTo>
                  <a:pt x="2700" y="16111"/>
                </a:lnTo>
                <a:lnTo>
                  <a:pt x="2700" y="5489"/>
                </a:lnTo>
                <a:close/>
              </a:path>
              <a:path w="21600" h="21600">
                <a:moveTo>
                  <a:pt x="0" y="5489"/>
                </a:moveTo>
                <a:lnTo>
                  <a:pt x="0" y="16111"/>
                </a:lnTo>
                <a:lnTo>
                  <a:pt x="675" y="16111"/>
                </a:lnTo>
                <a:lnTo>
                  <a:pt x="675" y="5489"/>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mn-ea"/>
              <a:ea typeface="+mn-ea"/>
            </a:endParaRPr>
          </a:p>
        </p:txBody>
      </p:sp>
      <p:sp>
        <p:nvSpPr>
          <p:cNvPr id="6153" name="Text Box 46"/>
          <p:cNvSpPr txBox="1"/>
          <p:nvPr/>
        </p:nvSpPr>
        <p:spPr>
          <a:xfrm>
            <a:off x="252413" y="2758856"/>
            <a:ext cx="2663825" cy="461665"/>
          </a:xfrm>
          <a:prstGeom prst="rect">
            <a:avLst/>
          </a:prstGeom>
          <a:noFill/>
          <a:ln w="9525">
            <a:noFill/>
          </a:ln>
        </p:spPr>
        <p:txBody>
          <a:bodyPr anchor="t">
            <a:spAutoFit/>
          </a:bodyPr>
          <a:lstStyle/>
          <a:p>
            <a:pPr algn="ctr"/>
            <a:r>
              <a:rPr lang="zh-CN" altLang="en-US" sz="1200" dirty="0">
                <a:latin typeface="+mn-ea"/>
                <a:ea typeface="+mn-ea"/>
              </a:rPr>
              <a:t>被测目标处于均匀地磁场内</a:t>
            </a:r>
          </a:p>
          <a:p>
            <a:pPr algn="ctr"/>
            <a:r>
              <a:rPr lang="zh-CN" altLang="en-US" sz="1200" dirty="0">
                <a:latin typeface="+mn-ea"/>
                <a:ea typeface="+mn-ea"/>
              </a:rPr>
              <a:t>磁感应强度</a:t>
            </a:r>
            <a:r>
              <a:rPr lang="en-US" altLang="x-none" sz="1200" dirty="0">
                <a:latin typeface="+mn-ea"/>
                <a:ea typeface="+mn-ea"/>
              </a:rPr>
              <a:t>B = (0,0,Bz)</a:t>
            </a:r>
            <a:endParaRPr lang="ru-RU" altLang="x-none" sz="1200" dirty="0">
              <a:latin typeface="+mn-ea"/>
              <a:ea typeface="+mn-ea"/>
            </a:endParaRPr>
          </a:p>
        </p:txBody>
      </p:sp>
      <p:pic>
        <p:nvPicPr>
          <p:cNvPr id="6154" name="Picture 47"/>
          <p:cNvPicPr>
            <a:picLocks noChangeAspect="1"/>
          </p:cNvPicPr>
          <p:nvPr/>
        </p:nvPicPr>
        <p:blipFill>
          <a:blip r:embed="rId3"/>
          <a:stretch>
            <a:fillRect/>
          </a:stretch>
        </p:blipFill>
        <p:spPr>
          <a:xfrm>
            <a:off x="3049589" y="976490"/>
            <a:ext cx="2746375" cy="1587104"/>
          </a:xfrm>
          <a:prstGeom prst="rect">
            <a:avLst/>
          </a:prstGeom>
          <a:noFill/>
          <a:ln w="9525">
            <a:noFill/>
          </a:ln>
        </p:spPr>
      </p:pic>
      <p:sp>
        <p:nvSpPr>
          <p:cNvPr id="6155" name="Text Box 48"/>
          <p:cNvSpPr txBox="1"/>
          <p:nvPr/>
        </p:nvSpPr>
        <p:spPr>
          <a:xfrm>
            <a:off x="2916238" y="2764809"/>
            <a:ext cx="2736850" cy="461665"/>
          </a:xfrm>
          <a:prstGeom prst="rect">
            <a:avLst/>
          </a:prstGeom>
          <a:noFill/>
          <a:ln w="9525">
            <a:noFill/>
          </a:ln>
        </p:spPr>
        <p:txBody>
          <a:bodyPr anchor="t">
            <a:spAutoFit/>
          </a:bodyPr>
          <a:lstStyle/>
          <a:p>
            <a:pPr algn="ctr"/>
            <a:r>
              <a:rPr lang="en-US" altLang="x-none" sz="1200" dirty="0">
                <a:latin typeface="+mn-ea"/>
                <a:ea typeface="+mn-ea"/>
              </a:rPr>
              <a:t>3D </a:t>
            </a:r>
            <a:r>
              <a:rPr lang="zh-CN" altLang="en-US" sz="1200" dirty="0">
                <a:latin typeface="+mn-ea"/>
                <a:ea typeface="+mn-ea"/>
              </a:rPr>
              <a:t>磁性物体位于均匀地磁场</a:t>
            </a:r>
            <a:r>
              <a:rPr lang="en-US" altLang="x-none" sz="1200" dirty="0">
                <a:latin typeface="+mn-ea"/>
                <a:ea typeface="+mn-ea"/>
              </a:rPr>
              <a:t> </a:t>
            </a:r>
          </a:p>
          <a:p>
            <a:pPr algn="ctr"/>
            <a:r>
              <a:rPr lang="en-US" altLang="x-none" sz="1200" dirty="0">
                <a:latin typeface="+mn-ea"/>
                <a:ea typeface="+mn-ea"/>
              </a:rPr>
              <a:t>B = (0,0,Bz)</a:t>
            </a:r>
            <a:endParaRPr lang="ru-RU" altLang="x-none" sz="1200" dirty="0">
              <a:latin typeface="+mn-ea"/>
              <a:ea typeface="+mn-ea"/>
            </a:endParaRPr>
          </a:p>
        </p:txBody>
      </p:sp>
      <p:sp>
        <p:nvSpPr>
          <p:cNvPr id="6156" name="Text Box 50"/>
          <p:cNvSpPr txBox="1"/>
          <p:nvPr/>
        </p:nvSpPr>
        <p:spPr>
          <a:xfrm>
            <a:off x="6156326" y="2757666"/>
            <a:ext cx="2663825" cy="646331"/>
          </a:xfrm>
          <a:prstGeom prst="rect">
            <a:avLst/>
          </a:prstGeom>
          <a:noFill/>
          <a:ln w="9525">
            <a:noFill/>
          </a:ln>
        </p:spPr>
        <p:txBody>
          <a:bodyPr anchor="t">
            <a:spAutoFit/>
          </a:bodyPr>
          <a:lstStyle/>
          <a:p>
            <a:pPr algn="ctr"/>
            <a:r>
              <a:rPr lang="en-US" altLang="x-none" sz="1200" dirty="0">
                <a:latin typeface="Times New Roman" panose="02020603050405020304" pitchFamily="18" charset="0"/>
                <a:ea typeface="+mn-ea"/>
                <a:cs typeface="Times New Roman" panose="02020603050405020304" pitchFamily="18" charset="0"/>
              </a:rPr>
              <a:t>Magnetic field parameters are known (measured, calculated, set) in uniform grid points, located in plane z = 0</a:t>
            </a:r>
            <a:endParaRPr lang="ru-RU" altLang="x-none" sz="1200" dirty="0">
              <a:latin typeface="Times New Roman" panose="02020603050405020304" pitchFamily="18" charset="0"/>
              <a:ea typeface="+mn-ea"/>
              <a:cs typeface="Times New Roman" panose="02020603050405020304" pitchFamily="18" charset="0"/>
            </a:endParaRPr>
          </a:p>
        </p:txBody>
      </p:sp>
      <p:pic>
        <p:nvPicPr>
          <p:cNvPr id="6157" name="Picture 51"/>
          <p:cNvPicPr>
            <a:picLocks noChangeAspect="1"/>
          </p:cNvPicPr>
          <p:nvPr/>
        </p:nvPicPr>
        <p:blipFill>
          <a:blip r:embed="rId4"/>
          <a:stretch>
            <a:fillRect/>
          </a:stretch>
        </p:blipFill>
        <p:spPr>
          <a:xfrm>
            <a:off x="6121401" y="921721"/>
            <a:ext cx="2627313" cy="1585913"/>
          </a:xfrm>
          <a:prstGeom prst="rect">
            <a:avLst/>
          </a:prstGeom>
          <a:noFill/>
          <a:ln w="9525">
            <a:noFill/>
          </a:ln>
        </p:spPr>
      </p:pic>
      <p:sp>
        <p:nvSpPr>
          <p:cNvPr id="6158" name="Text Box 52"/>
          <p:cNvSpPr txBox="1"/>
          <p:nvPr/>
        </p:nvSpPr>
        <p:spPr>
          <a:xfrm>
            <a:off x="1" y="3581167"/>
            <a:ext cx="9143999" cy="1438855"/>
          </a:xfrm>
          <a:prstGeom prst="rect">
            <a:avLst/>
          </a:prstGeom>
          <a:noFill/>
          <a:ln w="9525">
            <a:noFill/>
          </a:ln>
        </p:spPr>
        <p:txBody>
          <a:bodyPr wrap="square" anchor="t">
            <a:spAutoFit/>
          </a:bodyPr>
          <a:lstStyle/>
          <a:p>
            <a:pPr algn="ctr">
              <a:lnSpc>
                <a:spcPts val="3500"/>
              </a:lnSpc>
            </a:pPr>
            <a:r>
              <a:rPr lang="en-US" altLang="x-none" sz="2000" dirty="0" err="1" smtClean="0">
                <a:latin typeface="楷体" panose="02010609060101010101" pitchFamily="49" charset="-122"/>
                <a:ea typeface="楷体" panose="02010609060101010101" pitchFamily="49" charset="-122"/>
              </a:rPr>
              <a:t>通过已知的</a:t>
            </a:r>
            <a:r>
              <a:rPr lang="en-US" altLang="x-none" sz="2000" dirty="0" smtClean="0">
                <a:latin typeface="楷体" panose="02010609060101010101" pitchFamily="49" charset="-122"/>
                <a:ea typeface="楷体" panose="02010609060101010101" pitchFamily="49" charset="-122"/>
              </a:rPr>
              <a:t>(</a:t>
            </a:r>
            <a:r>
              <a:rPr lang="en-US" altLang="x-none" sz="2000" dirty="0" err="1" smtClean="0">
                <a:latin typeface="楷体" panose="02010609060101010101" pitchFamily="49" charset="-122"/>
                <a:ea typeface="楷体" panose="02010609060101010101" pitchFamily="49" charset="-122"/>
              </a:rPr>
              <a:t>测量的，计算的，集合的</a:t>
            </a:r>
            <a:r>
              <a:rPr lang="en-US" altLang="x-none" sz="2000" dirty="0" smtClean="0">
                <a:latin typeface="楷体" panose="02010609060101010101" pitchFamily="49" charset="-122"/>
                <a:ea typeface="楷体" panose="02010609060101010101" pitchFamily="49" charset="-122"/>
              </a:rPr>
              <a:t>)</a:t>
            </a:r>
            <a:r>
              <a:rPr lang="en-US" altLang="x-none" sz="2000" dirty="0" err="1" smtClean="0">
                <a:latin typeface="楷体" panose="02010609060101010101" pitchFamily="49" charset="-122"/>
                <a:ea typeface="楷体" panose="02010609060101010101" pitchFamily="49" charset="-122"/>
              </a:rPr>
              <a:t>的测量点和磁场参数的值的坐标</a:t>
            </a:r>
            <a:r>
              <a:rPr lang="zh-CN" altLang="en-US" sz="2000" b="1" dirty="0">
                <a:latin typeface="楷体" panose="02010609060101010101" pitchFamily="49" charset="-122"/>
                <a:ea typeface="楷体" panose="02010609060101010101" pitchFamily="49" charset="-122"/>
              </a:rPr>
              <a:t>得到</a:t>
            </a:r>
          </a:p>
          <a:p>
            <a:pPr algn="ctr">
              <a:lnSpc>
                <a:spcPts val="3500"/>
              </a:lnSpc>
            </a:pPr>
            <a:r>
              <a:rPr lang="en-US" altLang="x-none" sz="2400" dirty="0" err="1" smtClean="0">
                <a:latin typeface="楷体" panose="02010609060101010101" pitchFamily="49" charset="-122"/>
                <a:ea typeface="楷体" panose="02010609060101010101" pitchFamily="49" charset="-122"/>
              </a:rPr>
              <a:t>测量位置、空间配置、测量平面的投影以及三维物体的深度特征,这些都是测量磁场的来源</a:t>
            </a:r>
            <a:r>
              <a:rPr lang="en-US" altLang="x-none" sz="2400" dirty="0" smtClean="0">
                <a:latin typeface="楷体" panose="02010609060101010101" pitchFamily="49" charset="-122"/>
                <a:ea typeface="楷体" panose="02010609060101010101" pitchFamily="49" charset="-122"/>
              </a:rPr>
              <a:t>。</a:t>
            </a:r>
            <a:endParaRPr lang="en-US" altLang="x-none"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5840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extLst>
              <p:ext uri="{D42A27DB-BD31-4B8C-83A1-F6EECF244321}">
                <p14:modId xmlns:p14="http://schemas.microsoft.com/office/powerpoint/2010/main" val="4088144050"/>
              </p:ext>
            </p:extLst>
          </p:nvPr>
        </p:nvGraphicFramePr>
        <p:xfrm>
          <a:off x="827584" y="339502"/>
          <a:ext cx="8064896" cy="3762417"/>
        </p:xfrm>
        <a:graphic>
          <a:graphicData uri="http://schemas.openxmlformats.org/presentationml/2006/ole">
            <mc:AlternateContent xmlns:mc="http://schemas.openxmlformats.org/markup-compatibility/2006">
              <mc:Choice xmlns:v="urn:schemas-microsoft-com:vml" Requires="v">
                <p:oleObj spid="_x0000_s22603" name="Visio" r:id="rId3" imgW="9034706" imgH="7969863" progId="Visio.Drawing.11">
                  <p:embed/>
                </p:oleObj>
              </mc:Choice>
              <mc:Fallback>
                <p:oleObj name="Visio" r:id="rId3" imgW="9034706" imgH="796986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39502"/>
                        <a:ext cx="8064896" cy="3762417"/>
                      </a:xfrm>
                      <a:prstGeom prst="rect">
                        <a:avLst/>
                      </a:prstGeom>
                      <a:noFill/>
                      <a:ln>
                        <a:noFill/>
                      </a:ln>
                      <a:extLst/>
                    </p:spPr>
                  </p:pic>
                </p:oleObj>
              </mc:Fallback>
            </mc:AlternateContent>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629661947"/>
              </p:ext>
            </p:extLst>
          </p:nvPr>
        </p:nvGraphicFramePr>
        <p:xfrm>
          <a:off x="899593" y="4219922"/>
          <a:ext cx="8244409" cy="800100"/>
        </p:xfrm>
        <a:graphic>
          <a:graphicData uri="http://schemas.openxmlformats.org/drawingml/2006/table">
            <a:tbl>
              <a:tblPr firstRow="1" bandRow="1">
                <a:tableStyleId>{5940675A-B579-460E-94D1-54222C63F5DA}</a:tableStyleId>
              </a:tblPr>
              <a:tblGrid>
                <a:gridCol w="1512167"/>
                <a:gridCol w="2304256"/>
                <a:gridCol w="1512168"/>
                <a:gridCol w="1224136"/>
                <a:gridCol w="1691682"/>
              </a:tblGrid>
              <a:tr h="756084">
                <a:tc>
                  <a:txBody>
                    <a:bodyPr/>
                    <a:lstStyle/>
                    <a:p>
                      <a:pPr algn="ct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城市</a:t>
                      </a:r>
                      <a:r>
                        <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GIS</a:t>
                      </a: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实体空间（</a:t>
                      </a:r>
                      <a:r>
                        <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1</a:t>
                      </a: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个）</a:t>
                      </a:r>
                      <a:endParaRPr lang="zh-CN" altLang="en-US" sz="1200" b="1" kern="1200" dirty="0">
                        <a:solidFill>
                          <a:schemeClr val="tx1"/>
                        </a:solidFill>
                        <a:latin typeface="Times New Roman" panose="02020603050405020304" pitchFamily="18" charset="0"/>
                        <a:ea typeface="楷体" pitchFamily="49" charset="-122"/>
                        <a:cs typeface="Times New Roman" panose="02020603050405020304" pitchFamily="18" charset="0"/>
                      </a:endParaRPr>
                    </a:p>
                  </a:txBody>
                  <a:tcPr marT="34290" marB="34290" anchor="ctr"/>
                </a:tc>
                <a:tc>
                  <a:txBody>
                    <a:bodyPr/>
                    <a:lstStyle/>
                    <a:p>
                      <a:pPr algn="ct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各、委、办、局（</a:t>
                      </a:r>
                      <a:r>
                        <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10</a:t>
                      </a: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多个）</a:t>
                      </a:r>
                      <a:endParaRPr lang="zh-CN" altLang="en-US" sz="1200" b="1" kern="1200" dirty="0">
                        <a:solidFill>
                          <a:schemeClr val="tx1"/>
                        </a:solidFill>
                        <a:latin typeface="Times New Roman" panose="02020603050405020304" pitchFamily="18" charset="0"/>
                        <a:ea typeface="楷体" pitchFamily="49" charset="-122"/>
                        <a:cs typeface="Times New Roman" panose="02020603050405020304" pitchFamily="18" charset="0"/>
                      </a:endParaRPr>
                    </a:p>
                  </a:txBody>
                  <a:tcPr marT="34290" marB="34290" anchor="ctr"/>
                </a:tc>
                <a:tc>
                  <a:txBody>
                    <a:bodyPr/>
                    <a:lstStyle/>
                    <a:p>
                      <a:pPr algn="ct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  实体分类</a:t>
                      </a:r>
                      <a:endPar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endParaRPr>
                    </a:p>
                    <a:p>
                      <a:pPr algn="ct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（共</a:t>
                      </a:r>
                      <a:r>
                        <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50</a:t>
                      </a: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个以上）</a:t>
                      </a:r>
                      <a:endParaRPr lang="zh-CN" altLang="en-US" sz="1200" b="1" kern="1200" dirty="0">
                        <a:solidFill>
                          <a:schemeClr val="tx1"/>
                        </a:solidFill>
                        <a:latin typeface="Times New Roman" panose="02020603050405020304" pitchFamily="18" charset="0"/>
                        <a:ea typeface="楷体" pitchFamily="49" charset="-122"/>
                        <a:cs typeface="Times New Roman" panose="02020603050405020304" pitchFamily="18" charset="0"/>
                      </a:endParaRPr>
                    </a:p>
                  </a:txBody>
                  <a:tcPr marT="34290" marB="34290" anchor="ctr"/>
                </a:tc>
                <a:tc>
                  <a:txBody>
                    <a:bodyPr/>
                    <a:lstStyle/>
                    <a:p>
                      <a:pPr algn="ct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每一类含有</a:t>
                      </a:r>
                      <a:r>
                        <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N</a:t>
                      </a: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个对象</a:t>
                      </a:r>
                      <a:r>
                        <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a:t>
                      </a: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实体</a:t>
                      </a:r>
                      <a:endPar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endParaRPr>
                    </a:p>
                    <a:p>
                      <a:pPr algn="ctr"/>
                      <a:r>
                        <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a:t>
                      </a:r>
                      <a:endParaRPr lang="zh-CN" altLang="en-US" sz="1200" b="1" kern="1200" dirty="0">
                        <a:solidFill>
                          <a:schemeClr val="tx1"/>
                        </a:solidFill>
                        <a:latin typeface="Times New Roman" panose="02020603050405020304" pitchFamily="18" charset="0"/>
                        <a:ea typeface="楷体" pitchFamily="49" charset="-122"/>
                        <a:cs typeface="Times New Roman" panose="02020603050405020304" pitchFamily="18" charset="0"/>
                      </a:endParaRPr>
                    </a:p>
                  </a:txBody>
                  <a:tcPr marT="34290" marB="34290" anchor="ctr"/>
                </a:tc>
                <a:tc>
                  <a:txBody>
                    <a:bodyPr/>
                    <a:lstStyle/>
                    <a:p>
                      <a:pPr algn="ct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每一个实体含有若干属性项（数量与类别</a:t>
                      </a:r>
                      <a:endPar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endParaRPr>
                    </a:p>
                    <a:p>
                      <a:pPr algn="ctr"/>
                      <a:r>
                        <a:rPr lang="zh-CN" altLang="en-US"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有关）</a:t>
                      </a:r>
                      <a:endPar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endParaRPr>
                    </a:p>
                    <a:p>
                      <a:pPr algn="ctr"/>
                      <a:r>
                        <a:rPr lang="en-US" altLang="zh-CN" sz="1200" b="1" kern="1200" dirty="0" smtClean="0">
                          <a:solidFill>
                            <a:schemeClr val="tx1"/>
                          </a:solidFill>
                          <a:latin typeface="Times New Roman" panose="02020603050405020304" pitchFamily="18" charset="0"/>
                          <a:ea typeface="楷体" pitchFamily="49" charset="-122"/>
                          <a:cs typeface="Times New Roman" panose="02020603050405020304" pitchFamily="18" charset="0"/>
                        </a:rPr>
                        <a:t>…….</a:t>
                      </a:r>
                      <a:endParaRPr lang="zh-CN" altLang="en-US" sz="1200" b="1" kern="1200" dirty="0">
                        <a:solidFill>
                          <a:schemeClr val="tx1"/>
                        </a:solidFill>
                        <a:latin typeface="Times New Roman" panose="02020603050405020304" pitchFamily="18" charset="0"/>
                        <a:ea typeface="楷体" pitchFamily="49" charset="-122"/>
                        <a:cs typeface="Times New Roman" panose="02020603050405020304" pitchFamily="18" charset="0"/>
                      </a:endParaRPr>
                    </a:p>
                  </a:txBody>
                  <a:tcPr marT="34290" marB="34290" anchor="ctr"/>
                </a:tc>
              </a:tr>
            </a:tbl>
          </a:graphicData>
        </a:graphic>
      </p:graphicFrame>
      <p:sp>
        <p:nvSpPr>
          <p:cNvPr id="4" name="TextBox 3"/>
          <p:cNvSpPr txBox="1"/>
          <p:nvPr/>
        </p:nvSpPr>
        <p:spPr>
          <a:xfrm>
            <a:off x="144016" y="339502"/>
            <a:ext cx="755576" cy="4493538"/>
          </a:xfrm>
          <a:prstGeom prst="rect">
            <a:avLst/>
          </a:prstGeom>
          <a:noFill/>
        </p:spPr>
        <p:txBody>
          <a:bodyPr wrap="square" rtlCol="0">
            <a:spAutoFit/>
          </a:bodyPr>
          <a:lstStyle/>
          <a:p>
            <a:pPr algn="ctr"/>
            <a:r>
              <a:rPr lang="zh-CN" altLang="en-US" sz="2600" dirty="0">
                <a:latin typeface="+mn-ea"/>
                <a:ea typeface="+mn-ea"/>
              </a:rPr>
              <a:t>城市全息三维的数据结构</a:t>
            </a:r>
          </a:p>
        </p:txBody>
      </p:sp>
    </p:spTree>
    <p:extLst>
      <p:ext uri="{BB962C8B-B14F-4D97-AF65-F5344CB8AC3E}">
        <p14:creationId xmlns:p14="http://schemas.microsoft.com/office/powerpoint/2010/main" val="559089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p:nvPr/>
        </p:nvSpPr>
        <p:spPr>
          <a:xfrm>
            <a:off x="0" y="1111925"/>
            <a:ext cx="184731" cy="369332"/>
          </a:xfrm>
          <a:prstGeom prst="rect">
            <a:avLst/>
          </a:prstGeom>
          <a:noFill/>
          <a:ln w="9525">
            <a:noFill/>
          </a:ln>
        </p:spPr>
        <p:txBody>
          <a:bodyPr wrap="none" anchor="ctr">
            <a:spAutoFit/>
          </a:bodyPr>
          <a:lstStyle/>
          <a:p>
            <a:endParaRPr lang="ru-RU" altLang="x-none" dirty="0">
              <a:latin typeface="Arial" panose="020B0604020202020204" pitchFamily="34" charset="0"/>
            </a:endParaRPr>
          </a:p>
        </p:txBody>
      </p:sp>
      <p:sp>
        <p:nvSpPr>
          <p:cNvPr id="28675" name="Rectangle 5"/>
          <p:cNvSpPr/>
          <p:nvPr/>
        </p:nvSpPr>
        <p:spPr>
          <a:xfrm>
            <a:off x="0" y="1111925"/>
            <a:ext cx="184731" cy="369332"/>
          </a:xfrm>
          <a:prstGeom prst="rect">
            <a:avLst/>
          </a:prstGeom>
          <a:noFill/>
          <a:ln w="9525">
            <a:noFill/>
          </a:ln>
        </p:spPr>
        <p:txBody>
          <a:bodyPr wrap="none" anchor="ctr">
            <a:spAutoFit/>
          </a:bodyPr>
          <a:lstStyle/>
          <a:p>
            <a:endParaRPr lang="ru-RU" altLang="x-none" dirty="0">
              <a:latin typeface="Arial" panose="020B0604020202020204" pitchFamily="34" charset="0"/>
            </a:endParaRPr>
          </a:p>
        </p:txBody>
      </p:sp>
      <p:graphicFrame>
        <p:nvGraphicFramePr>
          <p:cNvPr id="16389" name="表格占位符 16388"/>
          <p:cNvGraphicFramePr>
            <a:graphicFrameLocks noGrp="1"/>
          </p:cNvGraphicFramePr>
          <p:nvPr>
            <p:ph type="tbl" idx="1"/>
            <p:extLst>
              <p:ext uri="{D42A27DB-BD31-4B8C-83A1-F6EECF244321}">
                <p14:modId xmlns:p14="http://schemas.microsoft.com/office/powerpoint/2010/main" val="4293980415"/>
              </p:ext>
            </p:extLst>
          </p:nvPr>
        </p:nvGraphicFramePr>
        <p:xfrm>
          <a:off x="1" y="915566"/>
          <a:ext cx="9143999" cy="4248472"/>
        </p:xfrm>
        <a:graphic>
          <a:graphicData uri="http://schemas.openxmlformats.org/drawingml/2006/table">
            <a:tbl>
              <a:tblPr>
                <a:tableStyleId>{5940675A-B579-460E-94D1-54222C63F5DA}</a:tableStyleId>
              </a:tblPr>
              <a:tblGrid>
                <a:gridCol w="2815578"/>
                <a:gridCol w="6328421"/>
              </a:tblGrid>
              <a:tr h="271586">
                <a:tc>
                  <a:txBody>
                    <a:bodyPr/>
                    <a:lstStyle/>
                    <a:p>
                      <a:pPr lvl="0" algn="ctr" eaLnBrk="1" hangingPunct="1">
                        <a:buClr>
                          <a:schemeClr val="tx2"/>
                        </a:buClr>
                        <a:buSzPct val="70000"/>
                        <a:buFont typeface="Wingdings" panose="05000000000000000000" pitchFamily="2" charset="2"/>
                        <a:buNone/>
                      </a:pPr>
                      <a:r>
                        <a:rPr lang="en-US" altLang="x-none" sz="1400" dirty="0" smtClean="0"/>
                        <a:t>Component</a:t>
                      </a:r>
                      <a:r>
                        <a:rPr lang="zh-CN" altLang="en-US" sz="1400" dirty="0" smtClean="0"/>
                        <a:t>组成</a:t>
                      </a:r>
                      <a:endParaRPr lang="en-US" altLang="x-none" sz="1400" dirty="0">
                        <a:latin typeface="Arial" panose="020B0604020202020204" pitchFamily="34" charset="0"/>
                        <a:ea typeface="宋体" panose="02010600030101010101" pitchFamily="2" charset="-122"/>
                      </a:endParaRPr>
                    </a:p>
                  </a:txBody>
                  <a:tcPr marT="34290" marB="34290">
                    <a:solidFill>
                      <a:schemeClr val="bg2">
                        <a:lumMod val="75000"/>
                      </a:schemeClr>
                    </a:solidFill>
                  </a:tcPr>
                </a:tc>
                <a:tc>
                  <a:txBody>
                    <a:bodyPr/>
                    <a:lstStyle/>
                    <a:p>
                      <a:pPr lvl="0" algn="ctr" eaLnBrk="1" hangingPunct="1">
                        <a:buClr>
                          <a:schemeClr val="tx2"/>
                        </a:buClr>
                        <a:buSzPct val="70000"/>
                        <a:buFont typeface="Wingdings" panose="05000000000000000000" pitchFamily="2" charset="2"/>
                        <a:buNone/>
                      </a:pPr>
                      <a:r>
                        <a:rPr lang="en-US" altLang="x-none" sz="1400" dirty="0" smtClean="0"/>
                        <a:t>Description</a:t>
                      </a:r>
                      <a:r>
                        <a:rPr lang="zh-CN" altLang="en-US" sz="1400" dirty="0" smtClean="0"/>
                        <a:t>内容摘要</a:t>
                      </a:r>
                      <a:endParaRPr lang="en-US" altLang="x-none" sz="1400" dirty="0">
                        <a:latin typeface="Arial" panose="020B0604020202020204" pitchFamily="34" charset="0"/>
                        <a:ea typeface="宋体" panose="02010600030101010101" pitchFamily="2" charset="-122"/>
                      </a:endParaRPr>
                    </a:p>
                  </a:txBody>
                  <a:tcPr marT="34290" marB="34290">
                    <a:solidFill>
                      <a:schemeClr val="bg2">
                        <a:lumMod val="75000"/>
                      </a:schemeClr>
                    </a:solidFill>
                  </a:tcPr>
                </a:tc>
              </a:tr>
              <a:tr h="682635">
                <a:tc>
                  <a:txBody>
                    <a:bodyPr/>
                    <a:lstStyle/>
                    <a:p>
                      <a:pPr lvl="0" algn="ctr" eaLnBrk="1" hangingPunct="1">
                        <a:buClr>
                          <a:schemeClr val="tx2"/>
                        </a:buClr>
                        <a:buSzPct val="70000"/>
                        <a:buFont typeface="Wingdings" panose="05000000000000000000" pitchFamily="2" charset="2"/>
                        <a:buNone/>
                      </a:pPr>
                      <a:r>
                        <a:rPr lang="en-US" altLang="x-none" sz="1400" dirty="0"/>
                        <a:t>SQUID </a:t>
                      </a:r>
                      <a:r>
                        <a:rPr lang="en-US" altLang="x-none" sz="1400" dirty="0" smtClean="0"/>
                        <a:t>gradiometer</a:t>
                      </a:r>
                    </a:p>
                    <a:p>
                      <a:pPr lvl="0" algn="ctr" eaLnBrk="1" hangingPunct="1">
                        <a:buClr>
                          <a:schemeClr val="tx2"/>
                        </a:buClr>
                        <a:buSzPct val="70000"/>
                        <a:buFont typeface="Wingdings" panose="05000000000000000000" pitchFamily="2" charset="2"/>
                        <a:buNone/>
                      </a:pPr>
                      <a:r>
                        <a:rPr lang="zh-CN" altLang="en-US" sz="1400" dirty="0" smtClean="0">
                          <a:latin typeface="Arial" panose="020B0604020202020204" pitchFamily="34" charset="0"/>
                          <a:ea typeface="宋体" panose="02010600030101010101" pitchFamily="2" charset="-122"/>
                        </a:rPr>
                        <a:t>斯奎德梯度计</a:t>
                      </a:r>
                      <a:endParaRPr lang="en-US" altLang="x-none" sz="1400" dirty="0">
                        <a:latin typeface="Arial" panose="020B0604020202020204" pitchFamily="34" charset="0"/>
                        <a:ea typeface="宋体" panose="02010600030101010101" pitchFamily="2" charset="-122"/>
                      </a:endParaRPr>
                    </a:p>
                  </a:txBody>
                  <a:tcPr marT="34290" marB="34290"/>
                </a:tc>
                <a:tc>
                  <a:txBody>
                    <a:bodyPr/>
                    <a:lstStyle/>
                    <a:p>
                      <a:pPr lvl="0" algn="ctr" eaLnBrk="1" hangingPunct="1">
                        <a:buClr>
                          <a:schemeClr val="tx2"/>
                        </a:buClr>
                        <a:buSzPct val="70000"/>
                        <a:buFont typeface="Wingdings" panose="05000000000000000000" pitchFamily="2" charset="2"/>
                        <a:buNone/>
                      </a:pPr>
                      <a:r>
                        <a:rPr lang="en-US" altLang="x-none" sz="1400" dirty="0"/>
                        <a:t>Specially developed SQUID sensor can extraordinarily well suppress homogenous fields and reveal hidden structures </a:t>
                      </a:r>
                      <a:endParaRPr lang="en-US" altLang="x-none" sz="1400" dirty="0" smtClean="0"/>
                    </a:p>
                    <a:p>
                      <a:pPr lvl="0" algn="ctr" eaLnBrk="1" hangingPunct="1">
                        <a:buClr>
                          <a:schemeClr val="tx2"/>
                        </a:buClr>
                        <a:buSzPct val="70000"/>
                        <a:buFont typeface="Wingdings" panose="05000000000000000000" pitchFamily="2" charset="2"/>
                        <a:buNone/>
                      </a:pPr>
                      <a:r>
                        <a:rPr lang="zh-CN" altLang="en-US" sz="1400" dirty="0" smtClean="0">
                          <a:latin typeface="Arial" panose="020B0604020202020204" pitchFamily="34" charset="0"/>
                          <a:ea typeface="宋体" panose="02010600030101010101" pitchFamily="2" charset="-122"/>
                        </a:rPr>
                        <a:t>特别开发的</a:t>
                      </a:r>
                      <a:r>
                        <a:rPr lang="en-US" altLang="zh-CN" sz="1400" dirty="0" smtClean="0">
                          <a:latin typeface="Arial" panose="020B0604020202020204" pitchFamily="34" charset="0"/>
                          <a:ea typeface="宋体" panose="02010600030101010101" pitchFamily="2" charset="-122"/>
                        </a:rPr>
                        <a:t>SQUID</a:t>
                      </a:r>
                      <a:r>
                        <a:rPr lang="zh-CN" altLang="en-US" sz="1400" dirty="0" smtClean="0">
                          <a:latin typeface="Arial" panose="020B0604020202020204" pitchFamily="34" charset="0"/>
                          <a:ea typeface="宋体" panose="02010600030101010101" pitchFamily="2" charset="-122"/>
                        </a:rPr>
                        <a:t>传感器可以非常好地抑制均匀的场并显露隐藏的结构</a:t>
                      </a:r>
                      <a:endParaRPr lang="en-US" altLang="x-none" sz="1400" dirty="0">
                        <a:latin typeface="Arial" panose="020B0604020202020204" pitchFamily="34" charset="0"/>
                        <a:ea typeface="宋体" panose="02010600030101010101" pitchFamily="2" charset="-122"/>
                      </a:endParaRPr>
                    </a:p>
                  </a:txBody>
                  <a:tcPr marT="34290" marB="34290"/>
                </a:tc>
              </a:tr>
              <a:tr h="477111">
                <a:tc>
                  <a:txBody>
                    <a:bodyPr/>
                    <a:lstStyle/>
                    <a:p>
                      <a:pPr lvl="0" algn="ctr" eaLnBrk="1" hangingPunct="1">
                        <a:buClr>
                          <a:schemeClr val="tx2"/>
                        </a:buClr>
                        <a:buSzPct val="70000"/>
                        <a:buFont typeface="Wingdings" panose="05000000000000000000" pitchFamily="2" charset="2"/>
                        <a:buNone/>
                      </a:pPr>
                      <a:r>
                        <a:rPr lang="en-US" altLang="x-none" sz="1400" dirty="0"/>
                        <a:t>Magnetometer </a:t>
                      </a:r>
                      <a:r>
                        <a:rPr lang="en-US" altLang="x-none" sz="1400" dirty="0" smtClean="0"/>
                        <a:t>SQUID</a:t>
                      </a:r>
                    </a:p>
                    <a:p>
                      <a:pPr marL="0" marR="0" lvl="0" indent="0" algn="ctr" defTabSz="914400" rtl="0" eaLnBrk="1" fontAlgn="auto" latinLnBrk="0" hangingPunct="1">
                        <a:lnSpc>
                          <a:spcPct val="100000"/>
                        </a:lnSpc>
                        <a:spcBef>
                          <a:spcPts val="0"/>
                        </a:spcBef>
                        <a:spcAft>
                          <a:spcPts val="0"/>
                        </a:spcAft>
                        <a:buClr>
                          <a:schemeClr val="tx2"/>
                        </a:buClr>
                        <a:buSzPct val="70000"/>
                        <a:buFont typeface="Wingdings" panose="05000000000000000000" pitchFamily="2" charset="2"/>
                        <a:buNone/>
                        <a:tabLst/>
                        <a:defRPr/>
                      </a:pPr>
                      <a:r>
                        <a:rPr lang="zh-CN" altLang="en-US" sz="1400" dirty="0" smtClean="0">
                          <a:latin typeface="Arial" panose="020B0604020202020204" pitchFamily="34" charset="0"/>
                          <a:ea typeface="宋体" panose="02010600030101010101" pitchFamily="2" charset="-122"/>
                        </a:rPr>
                        <a:t>斯奎德磁力计</a:t>
                      </a:r>
                      <a:endParaRPr lang="en-US" altLang="x-none" sz="1400" dirty="0" smtClean="0">
                        <a:latin typeface="Arial" panose="020B0604020202020204" pitchFamily="34" charset="0"/>
                        <a:ea typeface="宋体" panose="02010600030101010101" pitchFamily="2" charset="-122"/>
                      </a:endParaRPr>
                    </a:p>
                  </a:txBody>
                  <a:tcPr marT="34290" marB="34290">
                    <a:solidFill>
                      <a:schemeClr val="bg2">
                        <a:lumMod val="75000"/>
                      </a:schemeClr>
                    </a:solidFill>
                  </a:tcPr>
                </a:tc>
                <a:tc>
                  <a:txBody>
                    <a:bodyPr/>
                    <a:lstStyle/>
                    <a:p>
                      <a:pPr lvl="0" algn="ctr" eaLnBrk="1" hangingPunct="1">
                        <a:buClr>
                          <a:schemeClr val="tx2"/>
                        </a:buClr>
                        <a:buSzPct val="70000"/>
                        <a:buFont typeface="Wingdings" panose="05000000000000000000" pitchFamily="2" charset="2"/>
                        <a:buNone/>
                      </a:pPr>
                      <a:r>
                        <a:rPr lang="en-US" altLang="x-none" sz="1400" dirty="0"/>
                        <a:t>Used for noise compensation and  data </a:t>
                      </a:r>
                      <a:r>
                        <a:rPr lang="en-US" altLang="x-none" sz="1400" dirty="0" smtClean="0"/>
                        <a:t>analysis</a:t>
                      </a:r>
                    </a:p>
                    <a:p>
                      <a:pPr lvl="0" algn="ctr" eaLnBrk="1" hangingPunct="1">
                        <a:buClr>
                          <a:schemeClr val="tx2"/>
                        </a:buClr>
                        <a:buSzPct val="70000"/>
                        <a:buFont typeface="Wingdings" panose="05000000000000000000" pitchFamily="2" charset="2"/>
                        <a:buNone/>
                      </a:pPr>
                      <a:r>
                        <a:rPr lang="zh-CN" altLang="en-US" sz="1400" dirty="0" smtClean="0">
                          <a:latin typeface="Arial" panose="020B0604020202020204" pitchFamily="34" charset="0"/>
                          <a:ea typeface="宋体" panose="02010600030101010101" pitchFamily="2" charset="-122"/>
                        </a:rPr>
                        <a:t>用于噪声补偿和数据分析</a:t>
                      </a:r>
                      <a:endParaRPr lang="en-US" altLang="x-none" sz="1400" dirty="0">
                        <a:latin typeface="Arial" panose="020B0604020202020204" pitchFamily="34" charset="0"/>
                        <a:ea typeface="宋体" panose="02010600030101010101" pitchFamily="2" charset="-122"/>
                      </a:endParaRPr>
                    </a:p>
                  </a:txBody>
                  <a:tcPr marT="34290" marB="34290">
                    <a:solidFill>
                      <a:schemeClr val="bg2">
                        <a:lumMod val="75000"/>
                      </a:schemeClr>
                    </a:solidFill>
                  </a:tcPr>
                </a:tc>
              </a:tr>
              <a:tr h="477111">
                <a:tc>
                  <a:txBody>
                    <a:bodyPr/>
                    <a:lstStyle/>
                    <a:p>
                      <a:pPr lvl="0" algn="ctr" eaLnBrk="1" hangingPunct="1">
                        <a:buClr>
                          <a:schemeClr val="tx2"/>
                        </a:buClr>
                        <a:buSzPct val="70000"/>
                        <a:buFont typeface="Wingdings" panose="05000000000000000000" pitchFamily="2" charset="2"/>
                        <a:buNone/>
                      </a:pPr>
                      <a:r>
                        <a:rPr lang="en-US" altLang="x-none" sz="1400" dirty="0" smtClean="0"/>
                        <a:t>Cryostat</a:t>
                      </a:r>
                    </a:p>
                    <a:p>
                      <a:pPr lvl="0" algn="ctr" eaLnBrk="1" hangingPunct="1">
                        <a:buClr>
                          <a:schemeClr val="tx2"/>
                        </a:buClr>
                        <a:buSzPct val="70000"/>
                        <a:buFont typeface="Wingdings" panose="05000000000000000000" pitchFamily="2" charset="2"/>
                        <a:buNone/>
                      </a:pPr>
                      <a:r>
                        <a:rPr kumimoji="0" lang="zh-CN" altLang="en-US" sz="1400" kern="1200" dirty="0" smtClean="0">
                          <a:solidFill>
                            <a:schemeClr val="tx1"/>
                          </a:solidFill>
                          <a:latin typeface="Arial" panose="020B0604020202020204" pitchFamily="34" charset="0"/>
                          <a:ea typeface="宋体" panose="02010600030101010101" pitchFamily="2" charset="-122"/>
                          <a:cs typeface="+mn-cs"/>
                        </a:rPr>
                        <a:t>低温恒温器</a:t>
                      </a:r>
                      <a:endParaRPr kumimoji="0" lang="en-US" altLang="x-none" sz="1400" kern="1200" dirty="0">
                        <a:solidFill>
                          <a:schemeClr val="tx1"/>
                        </a:solidFill>
                        <a:latin typeface="Arial" panose="020B0604020202020204" pitchFamily="34" charset="0"/>
                        <a:ea typeface="宋体" panose="02010600030101010101" pitchFamily="2" charset="-122"/>
                        <a:cs typeface="+mn-cs"/>
                      </a:endParaRPr>
                    </a:p>
                  </a:txBody>
                  <a:tcPr marT="34290" marB="34290"/>
                </a:tc>
                <a:tc>
                  <a:txBody>
                    <a:bodyPr/>
                    <a:lstStyle/>
                    <a:p>
                      <a:pPr lvl="0" algn="ctr" eaLnBrk="1" hangingPunct="1">
                        <a:buClr>
                          <a:schemeClr val="tx2"/>
                        </a:buClr>
                        <a:buSzPct val="70000"/>
                        <a:buFont typeface="Wingdings" panose="05000000000000000000" pitchFamily="2" charset="2"/>
                        <a:buNone/>
                      </a:pPr>
                      <a:r>
                        <a:rPr lang="en-US" altLang="x-none" sz="1400" dirty="0"/>
                        <a:t>Non-magnetic, low noise Dewar for liquid helium, refilling interval of 2-3 </a:t>
                      </a:r>
                      <a:r>
                        <a:rPr lang="en-US" altLang="x-none" sz="1400" dirty="0" smtClean="0"/>
                        <a:t>days</a:t>
                      </a:r>
                    </a:p>
                    <a:p>
                      <a:pPr lvl="0" algn="ctr" eaLnBrk="1" hangingPunct="1">
                        <a:buClr>
                          <a:schemeClr val="tx2"/>
                        </a:buClr>
                        <a:buSzPct val="70000"/>
                        <a:buFont typeface="Wingdings" panose="05000000000000000000" pitchFamily="2" charset="2"/>
                        <a:buNone/>
                      </a:pPr>
                      <a:r>
                        <a:rPr lang="zh-CN" altLang="en-US" sz="1400" dirty="0" smtClean="0">
                          <a:latin typeface="Arial" panose="020B0604020202020204" pitchFamily="34" charset="0"/>
                          <a:ea typeface="宋体" panose="02010600030101010101" pitchFamily="2" charset="-122"/>
                        </a:rPr>
                        <a:t>非磁性，低噪声杜瓦液体氦气，补充间隔</a:t>
                      </a:r>
                      <a:r>
                        <a:rPr lang="en-US" altLang="zh-CN" sz="1400" dirty="0" smtClean="0">
                          <a:latin typeface="Arial" panose="020B0604020202020204" pitchFamily="34" charset="0"/>
                          <a:ea typeface="宋体" panose="02010600030101010101" pitchFamily="2" charset="-122"/>
                        </a:rPr>
                        <a:t>2-3</a:t>
                      </a:r>
                      <a:r>
                        <a:rPr lang="zh-CN" altLang="en-US" sz="1400" dirty="0" smtClean="0">
                          <a:latin typeface="Arial" panose="020B0604020202020204" pitchFamily="34" charset="0"/>
                          <a:ea typeface="宋体" panose="02010600030101010101" pitchFamily="2" charset="-122"/>
                        </a:rPr>
                        <a:t>天</a:t>
                      </a:r>
                      <a:endParaRPr lang="en-US" altLang="x-none" sz="1400" dirty="0">
                        <a:latin typeface="Arial" panose="020B0604020202020204" pitchFamily="34" charset="0"/>
                        <a:ea typeface="宋体" panose="02010600030101010101" pitchFamily="2" charset="-122"/>
                      </a:endParaRPr>
                    </a:p>
                  </a:txBody>
                  <a:tcPr marT="34290" marB="34290"/>
                </a:tc>
              </a:tr>
              <a:tr h="477111">
                <a:tc>
                  <a:txBody>
                    <a:bodyPr/>
                    <a:lstStyle/>
                    <a:p>
                      <a:pPr lvl="0" algn="ctr" eaLnBrk="1" hangingPunct="1">
                        <a:buClr>
                          <a:schemeClr val="tx2"/>
                        </a:buClr>
                        <a:buSzPct val="70000"/>
                        <a:buFont typeface="Wingdings" panose="05000000000000000000" pitchFamily="2" charset="2"/>
                        <a:buNone/>
                      </a:pPr>
                      <a:r>
                        <a:rPr kumimoji="0" lang="en-US" altLang="x-none" sz="1400" kern="1200" dirty="0">
                          <a:solidFill>
                            <a:schemeClr val="tx1"/>
                          </a:solidFill>
                          <a:latin typeface="Arial" panose="020B0604020202020204" pitchFamily="34" charset="0"/>
                          <a:ea typeface="宋体" panose="02010600030101010101" pitchFamily="2" charset="-122"/>
                          <a:cs typeface="+mn-cs"/>
                        </a:rPr>
                        <a:t>SQUID </a:t>
                      </a:r>
                      <a:r>
                        <a:rPr kumimoji="0" lang="en-US" altLang="x-none" sz="1400" kern="1200" dirty="0" smtClean="0">
                          <a:solidFill>
                            <a:schemeClr val="tx1"/>
                          </a:solidFill>
                          <a:latin typeface="Arial" panose="020B0604020202020204" pitchFamily="34" charset="0"/>
                          <a:ea typeface="宋体" panose="02010600030101010101" pitchFamily="2" charset="-122"/>
                          <a:cs typeface="+mn-cs"/>
                        </a:rPr>
                        <a:t>electronics</a:t>
                      </a:r>
                    </a:p>
                    <a:p>
                      <a:pPr lvl="0" algn="ctr" eaLnBrk="1" hangingPunct="1">
                        <a:buClr>
                          <a:schemeClr val="tx2"/>
                        </a:buClr>
                        <a:buSzPct val="70000"/>
                        <a:buFont typeface="Wingdings" panose="05000000000000000000" pitchFamily="2" charset="2"/>
                        <a:buNone/>
                      </a:pPr>
                      <a:r>
                        <a:rPr kumimoji="0" lang="zh-CN" altLang="en-US" sz="1400" kern="1200" dirty="0" smtClean="0">
                          <a:solidFill>
                            <a:schemeClr val="tx1"/>
                          </a:solidFill>
                          <a:latin typeface="Arial" panose="020B0604020202020204" pitchFamily="34" charset="0"/>
                          <a:ea typeface="宋体" panose="02010600030101010101" pitchFamily="2" charset="-122"/>
                          <a:cs typeface="+mn-cs"/>
                        </a:rPr>
                        <a:t>电子器件</a:t>
                      </a:r>
                      <a:endParaRPr kumimoji="0" lang="en-US" altLang="x-none" sz="1400" kern="1200" dirty="0">
                        <a:solidFill>
                          <a:schemeClr val="tx1"/>
                        </a:solidFill>
                        <a:latin typeface="Arial" panose="020B0604020202020204" pitchFamily="34" charset="0"/>
                        <a:ea typeface="宋体" panose="02010600030101010101" pitchFamily="2" charset="-122"/>
                        <a:cs typeface="+mn-cs"/>
                      </a:endParaRPr>
                    </a:p>
                  </a:txBody>
                  <a:tcPr marT="34290" marB="34290">
                    <a:solidFill>
                      <a:schemeClr val="bg2">
                        <a:lumMod val="75000"/>
                      </a:schemeClr>
                    </a:solidFill>
                  </a:tcPr>
                </a:tc>
                <a:tc>
                  <a:txBody>
                    <a:bodyPr/>
                    <a:lstStyle/>
                    <a:p>
                      <a:pPr lvl="0" algn="ctr" eaLnBrk="1" hangingPunct="1">
                        <a:buClr>
                          <a:schemeClr val="tx2"/>
                        </a:buClr>
                        <a:buSzPct val="70000"/>
                        <a:buFont typeface="Wingdings" panose="05000000000000000000" pitchFamily="2" charset="2"/>
                        <a:buNone/>
                      </a:pPr>
                      <a:r>
                        <a:rPr lang="en-US" altLang="x-none" sz="1400" dirty="0"/>
                        <a:t>Electronics for amplification of sensor signal and control of </a:t>
                      </a:r>
                      <a:r>
                        <a:rPr lang="en-US" altLang="x-none" sz="1400" dirty="0" smtClean="0"/>
                        <a:t>SQUIDs</a:t>
                      </a:r>
                    </a:p>
                    <a:p>
                      <a:pPr lvl="0" algn="ctr" eaLnBrk="1" hangingPunct="1">
                        <a:buClr>
                          <a:schemeClr val="tx2"/>
                        </a:buClr>
                        <a:buSzPct val="70000"/>
                        <a:buFont typeface="Wingdings" panose="05000000000000000000" pitchFamily="2" charset="2"/>
                        <a:buNone/>
                      </a:pPr>
                      <a:r>
                        <a:rPr lang="zh-CN" altLang="en-US" sz="1400" dirty="0" smtClean="0">
                          <a:latin typeface="Arial" panose="020B0604020202020204" pitchFamily="34" charset="0"/>
                          <a:ea typeface="宋体" panose="02010600030101010101" pitchFamily="2" charset="-122"/>
                        </a:rPr>
                        <a:t>用于放大传感器信号的电子装置和</a:t>
                      </a:r>
                      <a:r>
                        <a:rPr lang="en-US" altLang="zh-CN" sz="1400" dirty="0" smtClean="0">
                          <a:latin typeface="Arial" panose="020B0604020202020204" pitchFamily="34" charset="0"/>
                          <a:ea typeface="宋体" panose="02010600030101010101" pitchFamily="2" charset="-122"/>
                        </a:rPr>
                        <a:t>SQUID</a:t>
                      </a:r>
                      <a:r>
                        <a:rPr lang="zh-CN" altLang="en-US" sz="1400" dirty="0" smtClean="0">
                          <a:latin typeface="Arial" panose="020B0604020202020204" pitchFamily="34" charset="0"/>
                          <a:ea typeface="宋体" panose="02010600030101010101" pitchFamily="2" charset="-122"/>
                        </a:rPr>
                        <a:t>的控制</a:t>
                      </a:r>
                      <a:endParaRPr lang="en-US" altLang="x-none" sz="1400" dirty="0">
                        <a:latin typeface="Arial" panose="020B0604020202020204" pitchFamily="34" charset="0"/>
                        <a:ea typeface="宋体" panose="02010600030101010101" pitchFamily="2" charset="-122"/>
                      </a:endParaRPr>
                    </a:p>
                  </a:txBody>
                  <a:tcPr marT="34290" marB="34290">
                    <a:solidFill>
                      <a:schemeClr val="bg2">
                        <a:lumMod val="75000"/>
                      </a:schemeClr>
                    </a:solidFill>
                  </a:tcPr>
                </a:tc>
              </a:tr>
              <a:tr h="477111">
                <a:tc>
                  <a:txBody>
                    <a:bodyPr/>
                    <a:lstStyle/>
                    <a:p>
                      <a:pPr lvl="0" algn="ctr" eaLnBrk="1" hangingPunct="1">
                        <a:buClr>
                          <a:schemeClr val="tx2"/>
                        </a:buClr>
                        <a:buSzPct val="70000"/>
                        <a:buFont typeface="Wingdings" panose="05000000000000000000" pitchFamily="2" charset="2"/>
                        <a:buNone/>
                      </a:pPr>
                      <a:r>
                        <a:rPr lang="en-US" altLang="x-none" sz="1400" dirty="0"/>
                        <a:t>24 bit data acquisition </a:t>
                      </a:r>
                      <a:r>
                        <a:rPr lang="en-US" altLang="x-none" sz="1400" dirty="0" smtClean="0"/>
                        <a:t>system</a:t>
                      </a:r>
                    </a:p>
                    <a:p>
                      <a:pPr lvl="0" algn="ctr" eaLnBrk="1" hangingPunct="1">
                        <a:buClr>
                          <a:schemeClr val="tx2"/>
                        </a:buClr>
                        <a:buSzPct val="70000"/>
                        <a:buFont typeface="Wingdings" panose="05000000000000000000" pitchFamily="2" charset="2"/>
                        <a:buNone/>
                      </a:pPr>
                      <a:r>
                        <a:rPr kumimoji="0" lang="en-US" altLang="x-none" sz="1400" kern="1200" dirty="0" smtClean="0">
                          <a:solidFill>
                            <a:schemeClr val="tx1"/>
                          </a:solidFill>
                          <a:latin typeface="Arial" panose="020B0604020202020204" pitchFamily="34" charset="0"/>
                          <a:ea typeface="宋体" panose="02010600030101010101" pitchFamily="2" charset="-122"/>
                          <a:cs typeface="+mn-cs"/>
                        </a:rPr>
                        <a:t>24</a:t>
                      </a:r>
                      <a:r>
                        <a:rPr kumimoji="0" lang="zh-CN" altLang="en-US" sz="1400" kern="1200" dirty="0" smtClean="0">
                          <a:solidFill>
                            <a:schemeClr val="tx1"/>
                          </a:solidFill>
                          <a:latin typeface="Arial" panose="020B0604020202020204" pitchFamily="34" charset="0"/>
                          <a:ea typeface="宋体" panose="02010600030101010101" pitchFamily="2" charset="-122"/>
                          <a:cs typeface="+mn-cs"/>
                        </a:rPr>
                        <a:t>比特数据获取系统</a:t>
                      </a:r>
                      <a:endParaRPr kumimoji="0" lang="en-US" altLang="x-none" sz="1400" kern="1200" dirty="0">
                        <a:solidFill>
                          <a:schemeClr val="tx1"/>
                        </a:solidFill>
                        <a:latin typeface="Arial" panose="020B0604020202020204" pitchFamily="34" charset="0"/>
                        <a:ea typeface="宋体" panose="02010600030101010101" pitchFamily="2" charset="-122"/>
                        <a:cs typeface="+mn-cs"/>
                      </a:endParaRPr>
                    </a:p>
                  </a:txBody>
                  <a:tcPr marT="34290" marB="34290"/>
                </a:tc>
                <a:tc>
                  <a:txBody>
                    <a:bodyPr/>
                    <a:lstStyle/>
                    <a:p>
                      <a:pPr lvl="0" algn="ctr" eaLnBrk="1" hangingPunct="1">
                        <a:buClr>
                          <a:schemeClr val="tx2"/>
                        </a:buClr>
                        <a:buSzPct val="70000"/>
                        <a:buFont typeface="Wingdings" panose="05000000000000000000" pitchFamily="2" charset="2"/>
                        <a:buNone/>
                      </a:pPr>
                      <a:r>
                        <a:rPr lang="en-US" altLang="x-none" sz="1400" dirty="0" smtClean="0"/>
                        <a:t>Analogue to digital conversion and data transmission via WLAN to the computer</a:t>
                      </a:r>
                    </a:p>
                    <a:p>
                      <a:pPr lvl="0" algn="ctr" eaLnBrk="1" hangingPunct="1">
                        <a:buClr>
                          <a:schemeClr val="tx2"/>
                        </a:buClr>
                        <a:buSzPct val="70000"/>
                        <a:buFont typeface="Wingdings" panose="05000000000000000000" pitchFamily="2" charset="2"/>
                        <a:buNone/>
                      </a:pPr>
                      <a:r>
                        <a:rPr kumimoji="0" lang="zh-CN" altLang="en-US" sz="1400" kern="1200" dirty="0" smtClean="0">
                          <a:solidFill>
                            <a:schemeClr val="tx1"/>
                          </a:solidFill>
                          <a:latin typeface="Arial" panose="020B0604020202020204" pitchFamily="34" charset="0"/>
                          <a:ea typeface="宋体" panose="02010600030101010101" pitchFamily="2" charset="-122"/>
                          <a:cs typeface="+mn-cs"/>
                        </a:rPr>
                        <a:t>模拟数字转换和数据传输通过</a:t>
                      </a:r>
                      <a:r>
                        <a:rPr kumimoji="0" lang="en-US" altLang="zh-CN" sz="1400" kern="1200" dirty="0" smtClean="0">
                          <a:solidFill>
                            <a:schemeClr val="tx1"/>
                          </a:solidFill>
                          <a:latin typeface="Arial" panose="020B0604020202020204" pitchFamily="34" charset="0"/>
                          <a:ea typeface="宋体" panose="02010600030101010101" pitchFamily="2" charset="-122"/>
                          <a:cs typeface="+mn-cs"/>
                        </a:rPr>
                        <a:t>WLAN</a:t>
                      </a:r>
                      <a:r>
                        <a:rPr kumimoji="0" lang="zh-CN" altLang="en-US" sz="1400" kern="1200" dirty="0" smtClean="0">
                          <a:solidFill>
                            <a:schemeClr val="tx1"/>
                          </a:solidFill>
                          <a:latin typeface="Arial" panose="020B0604020202020204" pitchFamily="34" charset="0"/>
                          <a:ea typeface="宋体" panose="02010600030101010101" pitchFamily="2" charset="-122"/>
                          <a:cs typeface="+mn-cs"/>
                        </a:rPr>
                        <a:t>传输到计算机</a:t>
                      </a:r>
                      <a:endParaRPr kumimoji="0" lang="en-US" altLang="x-none" sz="1400" kern="1200" dirty="0">
                        <a:solidFill>
                          <a:schemeClr val="tx1"/>
                        </a:solidFill>
                        <a:latin typeface="Arial" panose="020B0604020202020204" pitchFamily="34" charset="0"/>
                        <a:ea typeface="宋体" panose="02010600030101010101" pitchFamily="2" charset="-122"/>
                        <a:cs typeface="+mn-cs"/>
                      </a:endParaRPr>
                    </a:p>
                  </a:txBody>
                  <a:tcPr marT="34290" marB="34290"/>
                </a:tc>
              </a:tr>
              <a:tr h="477111">
                <a:tc>
                  <a:txBody>
                    <a:bodyPr/>
                    <a:lstStyle/>
                    <a:p>
                      <a:pPr lvl="0" algn="ctr" eaLnBrk="1" hangingPunct="1">
                        <a:buClr>
                          <a:schemeClr val="tx2"/>
                        </a:buClr>
                        <a:buSzPct val="70000"/>
                        <a:buFont typeface="Wingdings" panose="05000000000000000000" pitchFamily="2" charset="2"/>
                        <a:buNone/>
                      </a:pPr>
                      <a:r>
                        <a:rPr lang="en-US" altLang="x-none" sz="1400" dirty="0"/>
                        <a:t>Power </a:t>
                      </a:r>
                      <a:r>
                        <a:rPr lang="en-US" altLang="x-none" sz="1400" dirty="0" smtClean="0"/>
                        <a:t>supply</a:t>
                      </a:r>
                    </a:p>
                    <a:p>
                      <a:pPr lvl="0" algn="ctr" eaLnBrk="1" hangingPunct="1">
                        <a:buClr>
                          <a:schemeClr val="tx2"/>
                        </a:buClr>
                        <a:buSzPct val="70000"/>
                        <a:buFont typeface="Wingdings" panose="05000000000000000000" pitchFamily="2" charset="2"/>
                        <a:buNone/>
                      </a:pPr>
                      <a:r>
                        <a:rPr kumimoji="0" lang="zh-CN" altLang="en-US" sz="1400" kern="1200" dirty="0" smtClean="0">
                          <a:solidFill>
                            <a:schemeClr val="tx1"/>
                          </a:solidFill>
                          <a:latin typeface="Arial" panose="020B0604020202020204" pitchFamily="34" charset="0"/>
                          <a:ea typeface="宋体" panose="02010600030101010101" pitchFamily="2" charset="-122"/>
                          <a:cs typeface="+mn-cs"/>
                        </a:rPr>
                        <a:t>供电</a:t>
                      </a:r>
                      <a:endParaRPr kumimoji="0" lang="en-US" altLang="x-none" sz="1400" kern="1200" dirty="0">
                        <a:solidFill>
                          <a:schemeClr val="tx1"/>
                        </a:solidFill>
                        <a:latin typeface="Arial" panose="020B0604020202020204" pitchFamily="34" charset="0"/>
                        <a:ea typeface="宋体" panose="02010600030101010101" pitchFamily="2" charset="-122"/>
                        <a:cs typeface="+mn-cs"/>
                      </a:endParaRPr>
                    </a:p>
                  </a:txBody>
                  <a:tcPr marT="34290" marB="34290">
                    <a:solidFill>
                      <a:schemeClr val="bg2">
                        <a:lumMod val="75000"/>
                      </a:schemeClr>
                    </a:solidFill>
                  </a:tcPr>
                </a:tc>
                <a:tc>
                  <a:txBody>
                    <a:bodyPr/>
                    <a:lstStyle/>
                    <a:p>
                      <a:pPr lvl="0" algn="ctr" eaLnBrk="1" hangingPunct="1">
                        <a:buClr>
                          <a:schemeClr val="tx2"/>
                        </a:buClr>
                        <a:buSzPct val="70000"/>
                        <a:buFont typeface="Wingdings" panose="05000000000000000000" pitchFamily="2" charset="2"/>
                        <a:buNone/>
                      </a:pPr>
                      <a:r>
                        <a:rPr lang="en-US" altLang="x-none" sz="1400" dirty="0"/>
                        <a:t>Power supply for measuring system, independent from on-board </a:t>
                      </a:r>
                      <a:r>
                        <a:rPr lang="en-US" altLang="x-none" sz="1400" dirty="0" smtClean="0"/>
                        <a:t>systems</a:t>
                      </a:r>
                    </a:p>
                    <a:p>
                      <a:pPr lvl="0" algn="ctr" eaLnBrk="1" hangingPunct="1">
                        <a:buClr>
                          <a:schemeClr val="tx2"/>
                        </a:buClr>
                        <a:buSzPct val="70000"/>
                        <a:buFont typeface="Wingdings" panose="05000000000000000000" pitchFamily="2" charset="2"/>
                        <a:buNone/>
                      </a:pPr>
                      <a:r>
                        <a:rPr lang="zh-CN" altLang="en-US" sz="1400" dirty="0" smtClean="0">
                          <a:latin typeface="Arial" panose="020B0604020202020204" pitchFamily="34" charset="0"/>
                          <a:ea typeface="宋体" panose="02010600030101010101" pitchFamily="2" charset="-122"/>
                        </a:rPr>
                        <a:t>测量系统的电源，独立于车载系统</a:t>
                      </a:r>
                      <a:endParaRPr lang="en-US" altLang="x-none" sz="1400" dirty="0">
                        <a:latin typeface="Arial" panose="020B0604020202020204" pitchFamily="34" charset="0"/>
                        <a:ea typeface="宋体" panose="02010600030101010101" pitchFamily="2" charset="-122"/>
                      </a:endParaRPr>
                    </a:p>
                  </a:txBody>
                  <a:tcPr marT="34290" marB="34290">
                    <a:solidFill>
                      <a:schemeClr val="bg2">
                        <a:lumMod val="75000"/>
                      </a:schemeClr>
                    </a:solidFill>
                  </a:tcPr>
                </a:tc>
              </a:tr>
              <a:tr h="781372">
                <a:tc>
                  <a:txBody>
                    <a:bodyPr/>
                    <a:lstStyle/>
                    <a:p>
                      <a:pPr lvl="0" algn="ctr" eaLnBrk="1" hangingPunct="1">
                        <a:buClr>
                          <a:schemeClr val="tx2"/>
                        </a:buClr>
                        <a:buSzPct val="70000"/>
                        <a:buFont typeface="Wingdings" panose="05000000000000000000" pitchFamily="2" charset="2"/>
                        <a:buNone/>
                      </a:pPr>
                      <a:r>
                        <a:rPr lang="en-US" altLang="x-none" sz="1400" dirty="0"/>
                        <a:t>Inertial unit and special </a:t>
                      </a:r>
                      <a:r>
                        <a:rPr lang="en-US" altLang="x-none" sz="1400" dirty="0" smtClean="0"/>
                        <a:t>sensor</a:t>
                      </a:r>
                    </a:p>
                    <a:p>
                      <a:pPr lvl="0" algn="ctr" eaLnBrk="1" hangingPunct="1">
                        <a:buClr>
                          <a:schemeClr val="tx2"/>
                        </a:buClr>
                        <a:buSzPct val="70000"/>
                        <a:buFont typeface="Wingdings" panose="05000000000000000000" pitchFamily="2" charset="2"/>
                        <a:buNone/>
                      </a:pPr>
                      <a:r>
                        <a:rPr kumimoji="0" lang="zh-CN" altLang="en-US" sz="1400" kern="1200" dirty="0" smtClean="0">
                          <a:solidFill>
                            <a:schemeClr val="tx1"/>
                          </a:solidFill>
                          <a:latin typeface="Arial" panose="020B0604020202020204" pitchFamily="34" charset="0"/>
                          <a:ea typeface="宋体" panose="02010600030101010101" pitchFamily="2" charset="-122"/>
                          <a:cs typeface="+mn-cs"/>
                        </a:rPr>
                        <a:t>惯性单元和专用传感器</a:t>
                      </a:r>
                      <a:endParaRPr kumimoji="0" lang="en-US" altLang="x-none" sz="1400" kern="1200" dirty="0">
                        <a:solidFill>
                          <a:schemeClr val="tx1"/>
                        </a:solidFill>
                        <a:latin typeface="Arial" panose="020B0604020202020204" pitchFamily="34" charset="0"/>
                        <a:ea typeface="宋体" panose="02010600030101010101" pitchFamily="2" charset="-122"/>
                        <a:cs typeface="+mn-cs"/>
                      </a:endParaRPr>
                    </a:p>
                  </a:txBody>
                  <a:tcPr marT="34290" marB="34290"/>
                </a:tc>
                <a:tc>
                  <a:txBody>
                    <a:bodyPr/>
                    <a:lstStyle/>
                    <a:p>
                      <a:pPr lvl="0" algn="ctr" eaLnBrk="1" hangingPunct="1">
                        <a:buClr>
                          <a:schemeClr val="tx2"/>
                        </a:buClr>
                        <a:buSzPct val="70000"/>
                        <a:buFont typeface="Wingdings" panose="05000000000000000000" pitchFamily="2" charset="2"/>
                        <a:buNone/>
                      </a:pPr>
                      <a:r>
                        <a:rPr lang="en-US" altLang="x-none" sz="1400" dirty="0"/>
                        <a:t>Sensors, and differential GPS for the determination of position and motion of the platform and the SQUID </a:t>
                      </a:r>
                      <a:r>
                        <a:rPr lang="en-US" altLang="x-none" sz="1400" dirty="0" smtClean="0"/>
                        <a:t>sensor</a:t>
                      </a:r>
                    </a:p>
                    <a:p>
                      <a:pPr lvl="0" algn="ctr" eaLnBrk="1" hangingPunct="1">
                        <a:buClr>
                          <a:schemeClr val="tx2"/>
                        </a:buClr>
                        <a:buSzPct val="70000"/>
                        <a:buFont typeface="Wingdings" panose="05000000000000000000" pitchFamily="2" charset="2"/>
                        <a:buNone/>
                      </a:pPr>
                      <a:r>
                        <a:rPr kumimoji="0" lang="zh-CN" altLang="en-US" sz="1400" kern="1200" dirty="0" smtClean="0">
                          <a:solidFill>
                            <a:schemeClr val="tx1"/>
                          </a:solidFill>
                          <a:latin typeface="Arial" panose="020B0604020202020204" pitchFamily="34" charset="0"/>
                          <a:ea typeface="宋体" panose="02010600030101010101" pitchFamily="2" charset="-122"/>
                          <a:cs typeface="+mn-cs"/>
                        </a:rPr>
                        <a:t>传感器和差分</a:t>
                      </a:r>
                      <a:r>
                        <a:rPr kumimoji="0" lang="en-US" altLang="zh-CN" sz="1400" kern="1200" dirty="0" smtClean="0">
                          <a:solidFill>
                            <a:schemeClr val="tx1"/>
                          </a:solidFill>
                          <a:latin typeface="Arial" panose="020B0604020202020204" pitchFamily="34" charset="0"/>
                          <a:ea typeface="宋体" panose="02010600030101010101" pitchFamily="2" charset="-122"/>
                          <a:cs typeface="+mn-cs"/>
                        </a:rPr>
                        <a:t>GPS</a:t>
                      </a:r>
                      <a:r>
                        <a:rPr kumimoji="0" lang="zh-CN" altLang="en-US" sz="1400" kern="1200" dirty="0" smtClean="0">
                          <a:solidFill>
                            <a:schemeClr val="tx1"/>
                          </a:solidFill>
                          <a:latin typeface="Arial" panose="020B0604020202020204" pitchFamily="34" charset="0"/>
                          <a:ea typeface="宋体" panose="02010600030101010101" pitchFamily="2" charset="-122"/>
                          <a:cs typeface="+mn-cs"/>
                        </a:rPr>
                        <a:t>，用于确定平台和</a:t>
                      </a:r>
                      <a:r>
                        <a:rPr kumimoji="0" lang="en-US" altLang="zh-CN" sz="1400" kern="1200" dirty="0" smtClean="0">
                          <a:solidFill>
                            <a:schemeClr val="tx1"/>
                          </a:solidFill>
                          <a:latin typeface="Arial" panose="020B0604020202020204" pitchFamily="34" charset="0"/>
                          <a:ea typeface="宋体" panose="02010600030101010101" pitchFamily="2" charset="-122"/>
                          <a:cs typeface="+mn-cs"/>
                        </a:rPr>
                        <a:t>SQUID</a:t>
                      </a:r>
                      <a:r>
                        <a:rPr kumimoji="0" lang="zh-CN" altLang="en-US" sz="1400" kern="1200" dirty="0" smtClean="0">
                          <a:solidFill>
                            <a:schemeClr val="tx1"/>
                          </a:solidFill>
                          <a:latin typeface="Arial" panose="020B0604020202020204" pitchFamily="34" charset="0"/>
                          <a:ea typeface="宋体" panose="02010600030101010101" pitchFamily="2" charset="-122"/>
                          <a:cs typeface="+mn-cs"/>
                        </a:rPr>
                        <a:t>传感器的位置和运动轨迹</a:t>
                      </a:r>
                      <a:endParaRPr kumimoji="0" lang="en-US" altLang="x-none" sz="1400" kern="1200" dirty="0">
                        <a:solidFill>
                          <a:schemeClr val="tx1"/>
                        </a:solidFill>
                        <a:latin typeface="Arial" panose="020B0604020202020204" pitchFamily="34" charset="0"/>
                        <a:ea typeface="宋体" panose="02010600030101010101" pitchFamily="2" charset="-122"/>
                        <a:cs typeface="+mn-cs"/>
                      </a:endParaRPr>
                    </a:p>
                  </a:txBody>
                  <a:tcPr marT="34290" marB="34290"/>
                </a:tc>
              </a:tr>
            </a:tbl>
          </a:graphicData>
        </a:graphic>
      </p:graphicFrame>
      <p:sp>
        <p:nvSpPr>
          <p:cNvPr id="28705" name="Rectangle 59"/>
          <p:cNvSpPr>
            <a:spLocks noGrp="1"/>
          </p:cNvSpPr>
          <p:nvPr>
            <p:ph type="title"/>
          </p:nvPr>
        </p:nvSpPr>
        <p:spPr>
          <a:xfrm>
            <a:off x="0" y="483518"/>
            <a:ext cx="9144000" cy="415151"/>
          </a:xfrm>
          <a:ln/>
        </p:spPr>
        <p:txBody>
          <a:bodyPr wrap="square" lIns="91440" tIns="45720" rIns="91440" bIns="45720" anchor="b"/>
          <a:lstStyle/>
          <a:p>
            <a:pPr algn="ctr" eaLnBrk="1" hangingPunct="1"/>
            <a:r>
              <a:rPr lang="en-US" altLang="zh-CN" sz="2000" dirty="0">
                <a:latin typeface="Times New Roman" panose="02020603050405020304" pitchFamily="18" charset="0"/>
                <a:cs typeface="Times New Roman" panose="02020603050405020304" pitchFamily="18" charset="0"/>
              </a:rPr>
              <a:t>Hardware specifications</a:t>
            </a:r>
          </a:p>
        </p:txBody>
      </p:sp>
      <p:sp>
        <p:nvSpPr>
          <p:cNvPr id="7" name="Rectangle 2"/>
          <p:cNvSpPr/>
          <p:nvPr/>
        </p:nvSpPr>
        <p:spPr>
          <a:xfrm>
            <a:off x="-15204" y="51470"/>
            <a:ext cx="9144000" cy="504056"/>
          </a:xfrm>
          <a:prstGeom prst="rect">
            <a:avLst/>
          </a:prstGeom>
          <a:noFill/>
          <a:ln w="9525">
            <a:noFill/>
          </a:ln>
        </p:spPr>
        <p:txBody>
          <a:bodyPr anchor="b"/>
          <a:lstStyle/>
          <a:p>
            <a:pPr algn="ctr"/>
            <a:r>
              <a:rPr lang="en-US" altLang="x-none" sz="2600" dirty="0">
                <a:solidFill>
                  <a:schemeClr val="tx2"/>
                </a:solidFill>
                <a:latin typeface="Times New Roman" panose="02020603050405020304" pitchFamily="18" charset="0"/>
                <a:cs typeface="Times New Roman" panose="02020603050405020304" pitchFamily="18" charset="0"/>
              </a:rPr>
              <a:t>Systems for geomagnetic investigations</a:t>
            </a:r>
            <a:endParaRPr lang="en-US" altLang="zh-CN" sz="2600" dirty="0">
              <a:solidFill>
                <a:schemeClr val="tx2"/>
              </a:solidFill>
              <a:latin typeface="Times New Roman" panose="02020603050405020304" pitchFamily="18" charset="0"/>
              <a:cs typeface="Times New Roman" panose="02020603050405020304" pitchFamily="18" charset="0"/>
            </a:endParaRPr>
          </a:p>
        </p:txBody>
      </p:sp>
      <p:sp>
        <p:nvSpPr>
          <p:cNvPr id="8" name="Rectangle 2"/>
          <p:cNvSpPr/>
          <p:nvPr/>
        </p:nvSpPr>
        <p:spPr>
          <a:xfrm>
            <a:off x="6948264" y="195486"/>
            <a:ext cx="2087216" cy="298847"/>
          </a:xfrm>
          <a:prstGeom prst="rect">
            <a:avLst/>
          </a:prstGeom>
          <a:noFill/>
          <a:ln w="9525">
            <a:noFill/>
          </a:ln>
        </p:spPr>
        <p:txBody>
          <a:bodyPr anchor="b"/>
          <a:lstStyle/>
          <a:p>
            <a:pPr algn="ctr"/>
            <a:r>
              <a:rPr lang="zh-CN" altLang="en-US" dirty="0" smtClean="0">
                <a:solidFill>
                  <a:schemeClr val="tx2"/>
                </a:solidFill>
                <a:latin typeface="Times New Roman" panose="02020603050405020304" pitchFamily="18" charset="0"/>
                <a:cs typeface="Times New Roman" panose="02020603050405020304" pitchFamily="18" charset="0"/>
              </a:rPr>
              <a:t>地磁探测系统</a:t>
            </a:r>
            <a:endParaRPr lang="en-US" altLang="zh-CN" dirty="0">
              <a:solidFill>
                <a:schemeClr val="tx2"/>
              </a:solidFill>
              <a:latin typeface="Times New Roman" panose="02020603050405020304" pitchFamily="18" charset="0"/>
              <a:cs typeface="Times New Roman" panose="02020603050405020304" pitchFamily="18" charset="0"/>
            </a:endParaRPr>
          </a:p>
        </p:txBody>
      </p:sp>
      <p:sp>
        <p:nvSpPr>
          <p:cNvPr id="9" name="Rectangle 2"/>
          <p:cNvSpPr/>
          <p:nvPr/>
        </p:nvSpPr>
        <p:spPr>
          <a:xfrm>
            <a:off x="5364088" y="555526"/>
            <a:ext cx="2087216" cy="298847"/>
          </a:xfrm>
          <a:prstGeom prst="rect">
            <a:avLst/>
          </a:prstGeom>
          <a:noFill/>
          <a:ln w="9525">
            <a:noFill/>
          </a:ln>
        </p:spPr>
        <p:txBody>
          <a:bodyPr anchor="b"/>
          <a:lstStyle/>
          <a:p>
            <a:pPr algn="ctr"/>
            <a:r>
              <a:rPr lang="zh-CN" altLang="en-US" dirty="0" smtClean="0">
                <a:solidFill>
                  <a:schemeClr val="tx2"/>
                </a:solidFill>
                <a:latin typeface="Times New Roman" panose="02020603050405020304" pitchFamily="18" charset="0"/>
                <a:cs typeface="Times New Roman" panose="02020603050405020304" pitchFamily="18" charset="0"/>
              </a:rPr>
              <a:t>硬件规格</a:t>
            </a:r>
            <a:endParaRPr lang="en-US" altLang="zh-CN"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24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p:nvPr/>
        </p:nvSpPr>
        <p:spPr>
          <a:xfrm>
            <a:off x="0" y="1003354"/>
            <a:ext cx="184731" cy="369332"/>
          </a:xfrm>
          <a:prstGeom prst="rect">
            <a:avLst/>
          </a:prstGeom>
          <a:noFill/>
          <a:ln w="9525">
            <a:noFill/>
          </a:ln>
        </p:spPr>
        <p:txBody>
          <a:bodyPr wrap="none" anchor="ctr">
            <a:spAutoFit/>
          </a:bodyPr>
          <a:lstStyle/>
          <a:p>
            <a:endParaRPr lang="ru-RU" altLang="x-none" dirty="0">
              <a:latin typeface="Times New Roman" panose="02020603050405020304" pitchFamily="18" charset="0"/>
              <a:cs typeface="Times New Roman" panose="02020603050405020304" pitchFamily="18" charset="0"/>
            </a:endParaRPr>
          </a:p>
        </p:txBody>
      </p:sp>
      <p:sp>
        <p:nvSpPr>
          <p:cNvPr id="30723" name="Rectangle 4"/>
          <p:cNvSpPr/>
          <p:nvPr/>
        </p:nvSpPr>
        <p:spPr>
          <a:xfrm>
            <a:off x="0" y="1003354"/>
            <a:ext cx="184731" cy="369332"/>
          </a:xfrm>
          <a:prstGeom prst="rect">
            <a:avLst/>
          </a:prstGeom>
          <a:noFill/>
          <a:ln w="9525">
            <a:noFill/>
          </a:ln>
        </p:spPr>
        <p:txBody>
          <a:bodyPr wrap="none" anchor="ctr">
            <a:spAutoFit/>
          </a:bodyPr>
          <a:lstStyle/>
          <a:p>
            <a:endParaRPr lang="ru-RU" altLang="x-none" dirty="0">
              <a:latin typeface="Times New Roman" panose="02020603050405020304" pitchFamily="18" charset="0"/>
              <a:cs typeface="Times New Roman" panose="02020603050405020304" pitchFamily="18" charset="0"/>
            </a:endParaRPr>
          </a:p>
        </p:txBody>
      </p:sp>
      <p:sp>
        <p:nvSpPr>
          <p:cNvPr id="30724" name="Rectangle 34"/>
          <p:cNvSpPr>
            <a:spLocks noGrp="1"/>
          </p:cNvSpPr>
          <p:nvPr>
            <p:ph type="title"/>
          </p:nvPr>
        </p:nvSpPr>
        <p:spPr>
          <a:xfrm>
            <a:off x="684585" y="411510"/>
            <a:ext cx="9143999" cy="450031"/>
          </a:xfrm>
          <a:ln/>
        </p:spPr>
        <p:txBody>
          <a:bodyPr wrap="square" lIns="91440" tIns="45720" rIns="91440" bIns="45720" anchor="b">
            <a:normAutofit/>
          </a:bodyPr>
          <a:lstStyle/>
          <a:p>
            <a:r>
              <a:rPr lang="en-US" altLang="zh-CN" sz="2000" dirty="0">
                <a:latin typeface="Times New Roman" panose="02020603050405020304" pitchFamily="18" charset="0"/>
                <a:cs typeface="Times New Roman" panose="02020603050405020304" pitchFamily="18" charset="0"/>
              </a:rPr>
              <a:t>Operation and data processing </a:t>
            </a:r>
            <a:r>
              <a:rPr lang="en-US" altLang="zh-CN" sz="2000" dirty="0" smtClean="0">
                <a:latin typeface="Times New Roman" panose="02020603050405020304" pitchFamily="18" charset="0"/>
                <a:cs typeface="Times New Roman" panose="02020603050405020304" pitchFamily="18" charset="0"/>
              </a:rPr>
              <a:t>flow      </a:t>
            </a:r>
            <a:r>
              <a:rPr lang="zh-CN" altLang="en-US" sz="1800" dirty="0" smtClean="0">
                <a:latin typeface="Times New Roman" panose="02020603050405020304" pitchFamily="18" charset="0"/>
                <a:ea typeface="宋体" charset="-122"/>
                <a:cs typeface="Times New Roman" panose="02020603050405020304" pitchFamily="18" charset="0"/>
              </a:rPr>
              <a:t>操作</a:t>
            </a:r>
            <a:r>
              <a:rPr lang="zh-CN" altLang="en-US" sz="1800" dirty="0">
                <a:latin typeface="Times New Roman" panose="02020603050405020304" pitchFamily="18" charset="0"/>
                <a:ea typeface="宋体" charset="-122"/>
                <a:cs typeface="Times New Roman" panose="02020603050405020304" pitchFamily="18" charset="0"/>
              </a:rPr>
              <a:t>和数据处理流程</a:t>
            </a:r>
            <a:endParaRPr lang="en-US" altLang="zh-CN" sz="1800" dirty="0">
              <a:latin typeface="Times New Roman" panose="02020603050405020304" pitchFamily="18" charset="0"/>
              <a:ea typeface="宋体" charset="-122"/>
              <a:cs typeface="Times New Roman" panose="02020603050405020304" pitchFamily="18" charset="0"/>
            </a:endParaRPr>
          </a:p>
        </p:txBody>
      </p:sp>
      <p:sp>
        <p:nvSpPr>
          <p:cNvPr id="30725" name="Rectangle 33"/>
          <p:cNvSpPr/>
          <p:nvPr/>
        </p:nvSpPr>
        <p:spPr>
          <a:xfrm>
            <a:off x="1404070" y="4190776"/>
            <a:ext cx="1655762" cy="432197"/>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Investigated object </a:t>
            </a:r>
          </a:p>
          <a:p>
            <a:pPr algn="ctr"/>
            <a:r>
              <a:rPr lang="en-US" altLang="x-none" sz="1400" dirty="0">
                <a:latin typeface="Times New Roman" panose="02020603050405020304" pitchFamily="18" charset="0"/>
                <a:cs typeface="Times New Roman" panose="02020603050405020304" pitchFamily="18" charset="0"/>
              </a:rPr>
              <a:t>(3D body)</a:t>
            </a:r>
            <a:endParaRPr lang="ru-RU" altLang="x-none" sz="1400" dirty="0">
              <a:latin typeface="Times New Roman" panose="02020603050405020304" pitchFamily="18" charset="0"/>
              <a:cs typeface="Times New Roman" panose="02020603050405020304" pitchFamily="18" charset="0"/>
            </a:endParaRPr>
          </a:p>
        </p:txBody>
      </p:sp>
      <p:sp>
        <p:nvSpPr>
          <p:cNvPr id="30726" name="Rectangle 34"/>
          <p:cNvSpPr/>
          <p:nvPr/>
        </p:nvSpPr>
        <p:spPr>
          <a:xfrm>
            <a:off x="1259781" y="2841798"/>
            <a:ext cx="2376115" cy="647700"/>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smtClean="0">
                <a:latin typeface="Times New Roman" panose="02020603050405020304" pitchFamily="18" charset="0"/>
                <a:cs typeface="Times New Roman" panose="02020603050405020304" pitchFamily="18" charset="0"/>
              </a:rPr>
              <a:t>Registration of magnetic signals </a:t>
            </a:r>
          </a:p>
          <a:p>
            <a:pPr algn="ctr"/>
            <a:r>
              <a:rPr lang="en-US" altLang="x-none" sz="1400" dirty="0" smtClean="0">
                <a:latin typeface="Times New Roman" panose="02020603050405020304" pitchFamily="18" charset="0"/>
                <a:cs typeface="Times New Roman" panose="02020603050405020304" pitchFamily="18" charset="0"/>
              </a:rPr>
              <a:t>By SQUID gradiometer </a:t>
            </a:r>
          </a:p>
          <a:p>
            <a:pPr algn="ctr"/>
            <a:r>
              <a:rPr lang="en-US" altLang="x-none" sz="1400" dirty="0" smtClean="0">
                <a:latin typeface="Times New Roman" panose="02020603050405020304" pitchFamily="18" charset="0"/>
                <a:cs typeface="Times New Roman" panose="02020603050405020304" pitchFamily="18" charset="0"/>
              </a:rPr>
              <a:t>and magnetometer</a:t>
            </a:r>
            <a:endParaRPr lang="ru-RU" altLang="x-none" sz="1400" dirty="0">
              <a:latin typeface="Times New Roman" panose="02020603050405020304" pitchFamily="18" charset="0"/>
              <a:cs typeface="Times New Roman" panose="02020603050405020304" pitchFamily="18" charset="0"/>
            </a:endParaRPr>
          </a:p>
        </p:txBody>
      </p:sp>
      <p:sp>
        <p:nvSpPr>
          <p:cNvPr id="30727" name="Rectangle 35"/>
          <p:cNvSpPr/>
          <p:nvPr/>
        </p:nvSpPr>
        <p:spPr>
          <a:xfrm>
            <a:off x="217489" y="1869058"/>
            <a:ext cx="1690687" cy="647700"/>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SQUID gradiometer</a:t>
            </a:r>
          </a:p>
          <a:p>
            <a:pPr algn="ctr"/>
            <a:r>
              <a:rPr lang="en-US" altLang="x-none" sz="1400" dirty="0">
                <a:latin typeface="Times New Roman" panose="02020603050405020304" pitchFamily="18" charset="0"/>
                <a:cs typeface="Times New Roman" panose="02020603050405020304" pitchFamily="18" charset="0"/>
              </a:rPr>
              <a:t>balancing in </a:t>
            </a:r>
          </a:p>
          <a:p>
            <a:pPr algn="ctr"/>
            <a:r>
              <a:rPr lang="en-US" altLang="x-none" sz="1400" dirty="0">
                <a:latin typeface="Times New Roman" panose="02020603050405020304" pitchFamily="18" charset="0"/>
                <a:cs typeface="Times New Roman" panose="02020603050405020304" pitchFamily="18" charset="0"/>
              </a:rPr>
              <a:t>homogenous field</a:t>
            </a:r>
          </a:p>
        </p:txBody>
      </p:sp>
      <p:sp>
        <p:nvSpPr>
          <p:cNvPr id="30728" name="Rectangle 36"/>
          <p:cNvSpPr/>
          <p:nvPr/>
        </p:nvSpPr>
        <p:spPr>
          <a:xfrm>
            <a:off x="3419476" y="1150168"/>
            <a:ext cx="2447925" cy="592931"/>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Determination and control </a:t>
            </a:r>
          </a:p>
          <a:p>
            <a:pPr algn="ctr"/>
            <a:r>
              <a:rPr lang="en-US" altLang="x-none" sz="1400" dirty="0">
                <a:latin typeface="Times New Roman" panose="02020603050405020304" pitchFamily="18" charset="0"/>
                <a:cs typeface="Times New Roman" panose="02020603050405020304" pitchFamily="18" charset="0"/>
              </a:rPr>
              <a:t>of spatial position of </a:t>
            </a:r>
          </a:p>
          <a:p>
            <a:pPr algn="ctr"/>
            <a:r>
              <a:rPr lang="en-US" altLang="x-none" sz="1400" dirty="0">
                <a:latin typeface="Times New Roman" panose="02020603050405020304" pitchFamily="18" charset="0"/>
                <a:cs typeface="Times New Roman" panose="02020603050405020304" pitchFamily="18" charset="0"/>
              </a:rPr>
              <a:t>measurement points</a:t>
            </a:r>
            <a:endParaRPr lang="ru-RU" altLang="x-none" sz="1400" dirty="0">
              <a:latin typeface="Times New Roman" panose="02020603050405020304" pitchFamily="18" charset="0"/>
              <a:cs typeface="Times New Roman" panose="02020603050405020304" pitchFamily="18" charset="0"/>
            </a:endParaRPr>
          </a:p>
        </p:txBody>
      </p:sp>
      <p:sp>
        <p:nvSpPr>
          <p:cNvPr id="30729" name="Rectangle 37"/>
          <p:cNvSpPr/>
          <p:nvPr/>
        </p:nvSpPr>
        <p:spPr>
          <a:xfrm>
            <a:off x="395511" y="1059582"/>
            <a:ext cx="1800225" cy="6477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Other sensors </a:t>
            </a:r>
          </a:p>
          <a:p>
            <a:pPr algn="ctr"/>
            <a:r>
              <a:rPr lang="en-US" altLang="x-none" sz="1400" dirty="0">
                <a:latin typeface="Times New Roman" panose="02020603050405020304" pitchFamily="18" charset="0"/>
                <a:cs typeface="Times New Roman" panose="02020603050405020304" pitchFamily="18" charset="0"/>
              </a:rPr>
              <a:t>(temperature, </a:t>
            </a:r>
          </a:p>
          <a:p>
            <a:pPr algn="ctr"/>
            <a:r>
              <a:rPr lang="en-US" altLang="x-none" sz="1400" dirty="0">
                <a:latin typeface="Times New Roman" panose="02020603050405020304" pitchFamily="18" charset="0"/>
                <a:cs typeface="Times New Roman" panose="02020603050405020304" pitchFamily="18" charset="0"/>
              </a:rPr>
              <a:t>pressure, current)</a:t>
            </a:r>
            <a:endParaRPr lang="ru-RU" altLang="x-none" sz="1400" dirty="0">
              <a:latin typeface="Times New Roman" panose="02020603050405020304" pitchFamily="18" charset="0"/>
              <a:cs typeface="Times New Roman" panose="02020603050405020304" pitchFamily="18" charset="0"/>
            </a:endParaRPr>
          </a:p>
        </p:txBody>
      </p:sp>
      <p:sp>
        <p:nvSpPr>
          <p:cNvPr id="30730" name="Rectangle 38"/>
          <p:cNvSpPr/>
          <p:nvPr/>
        </p:nvSpPr>
        <p:spPr>
          <a:xfrm>
            <a:off x="4067944" y="2841798"/>
            <a:ext cx="1323208" cy="647700"/>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Preprocessing of </a:t>
            </a:r>
          </a:p>
          <a:p>
            <a:pPr algn="ctr"/>
            <a:r>
              <a:rPr lang="en-US" altLang="x-none" sz="1400" dirty="0">
                <a:latin typeface="Times New Roman" panose="02020603050405020304" pitchFamily="18" charset="0"/>
                <a:cs typeface="Times New Roman" panose="02020603050405020304" pitchFamily="18" charset="0"/>
              </a:rPr>
              <a:t>magnetic </a:t>
            </a:r>
          </a:p>
          <a:p>
            <a:pPr algn="ctr"/>
            <a:r>
              <a:rPr lang="en-US" altLang="x-none" sz="1400" dirty="0">
                <a:latin typeface="Times New Roman" panose="02020603050405020304" pitchFamily="18" charset="0"/>
                <a:cs typeface="Times New Roman" panose="02020603050405020304" pitchFamily="18" charset="0"/>
              </a:rPr>
              <a:t>signals data</a:t>
            </a:r>
            <a:endParaRPr lang="ru-RU" altLang="x-none" sz="1400" dirty="0">
              <a:latin typeface="Times New Roman" panose="02020603050405020304" pitchFamily="18" charset="0"/>
              <a:cs typeface="Times New Roman" panose="02020603050405020304" pitchFamily="18" charset="0"/>
            </a:endParaRPr>
          </a:p>
        </p:txBody>
      </p:sp>
      <p:sp>
        <p:nvSpPr>
          <p:cNvPr id="30731" name="Rectangle 39"/>
          <p:cNvSpPr/>
          <p:nvPr/>
        </p:nvSpPr>
        <p:spPr>
          <a:xfrm>
            <a:off x="3887837" y="1869058"/>
            <a:ext cx="1692275" cy="647700"/>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Unmixing of </a:t>
            </a:r>
          </a:p>
          <a:p>
            <a:pPr algn="ctr"/>
            <a:r>
              <a:rPr lang="en-US" altLang="x-none" sz="1400" dirty="0">
                <a:latin typeface="Times New Roman" panose="02020603050405020304" pitchFamily="18" charset="0"/>
                <a:cs typeface="Times New Roman" panose="02020603050405020304" pitchFamily="18" charset="0"/>
              </a:rPr>
              <a:t>spatial gradients </a:t>
            </a:r>
          </a:p>
          <a:p>
            <a:pPr algn="ctr"/>
            <a:r>
              <a:rPr lang="en-US" altLang="x-none" sz="1400" dirty="0">
                <a:latin typeface="Times New Roman" panose="02020603050405020304" pitchFamily="18" charset="0"/>
                <a:cs typeface="Times New Roman" panose="02020603050405020304" pitchFamily="18" charset="0"/>
              </a:rPr>
              <a:t>tensor components</a:t>
            </a:r>
            <a:endParaRPr lang="ru-RU" altLang="x-none" sz="1400" dirty="0">
              <a:latin typeface="Times New Roman" panose="02020603050405020304" pitchFamily="18" charset="0"/>
              <a:cs typeface="Times New Roman" panose="02020603050405020304" pitchFamily="18" charset="0"/>
            </a:endParaRPr>
          </a:p>
        </p:txBody>
      </p:sp>
      <p:sp>
        <p:nvSpPr>
          <p:cNvPr id="30732" name="Rectangle 40"/>
          <p:cNvSpPr/>
          <p:nvPr/>
        </p:nvSpPr>
        <p:spPr>
          <a:xfrm>
            <a:off x="6372200" y="1851670"/>
            <a:ext cx="1692275" cy="647700"/>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Spatial distribution</a:t>
            </a:r>
          </a:p>
          <a:p>
            <a:pPr algn="ctr"/>
            <a:r>
              <a:rPr lang="en-US" altLang="x-none" sz="1400" dirty="0">
                <a:latin typeface="Times New Roman" panose="02020603050405020304" pitchFamily="18" charset="0"/>
                <a:cs typeface="Times New Roman" panose="02020603050405020304" pitchFamily="18" charset="0"/>
              </a:rPr>
              <a:t>of magnetic signals</a:t>
            </a:r>
          </a:p>
          <a:p>
            <a:pPr algn="ctr"/>
            <a:r>
              <a:rPr lang="en-US" altLang="x-none" sz="1400" dirty="0">
                <a:latin typeface="Times New Roman" panose="02020603050405020304" pitchFamily="18" charset="0"/>
                <a:cs typeface="Times New Roman" panose="02020603050405020304" pitchFamily="18" charset="0"/>
              </a:rPr>
              <a:t>(field maps)</a:t>
            </a:r>
            <a:endParaRPr lang="ru-RU" altLang="x-none" sz="1400" dirty="0">
              <a:latin typeface="Times New Roman" panose="02020603050405020304" pitchFamily="18" charset="0"/>
              <a:cs typeface="Times New Roman" panose="02020603050405020304" pitchFamily="18" charset="0"/>
            </a:endParaRPr>
          </a:p>
        </p:txBody>
      </p:sp>
      <p:sp>
        <p:nvSpPr>
          <p:cNvPr id="30733" name="Rectangle 41"/>
          <p:cNvSpPr/>
          <p:nvPr/>
        </p:nvSpPr>
        <p:spPr>
          <a:xfrm>
            <a:off x="6542869" y="3057301"/>
            <a:ext cx="1373152" cy="270272"/>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Analysis</a:t>
            </a:r>
            <a:endParaRPr lang="ru-RU" altLang="x-none" sz="1400" dirty="0">
              <a:latin typeface="Times New Roman" panose="02020603050405020304" pitchFamily="18" charset="0"/>
              <a:cs typeface="Times New Roman" panose="02020603050405020304" pitchFamily="18" charset="0"/>
            </a:endParaRPr>
          </a:p>
        </p:txBody>
      </p:sp>
      <p:sp>
        <p:nvSpPr>
          <p:cNvPr id="30734" name="Rectangle 42"/>
          <p:cNvSpPr/>
          <p:nvPr/>
        </p:nvSpPr>
        <p:spPr>
          <a:xfrm>
            <a:off x="3707904" y="3706191"/>
            <a:ext cx="1296144" cy="647700"/>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Magnetic field </a:t>
            </a:r>
          </a:p>
          <a:p>
            <a:pPr algn="ctr"/>
            <a:r>
              <a:rPr lang="en-US" altLang="x-none" sz="1400" dirty="0">
                <a:latin typeface="Times New Roman" panose="02020603050405020304" pitchFamily="18" charset="0"/>
                <a:cs typeface="Times New Roman" panose="02020603050405020304" pitchFamily="18" charset="0"/>
              </a:rPr>
              <a:t>sources</a:t>
            </a:r>
          </a:p>
          <a:p>
            <a:pPr algn="ctr"/>
            <a:r>
              <a:rPr lang="en-US" altLang="x-none" sz="1400" dirty="0">
                <a:latin typeface="Times New Roman" panose="02020603050405020304" pitchFamily="18" charset="0"/>
                <a:cs typeface="Times New Roman" panose="02020603050405020304" pitchFamily="18" charset="0"/>
              </a:rPr>
              <a:t>localization</a:t>
            </a:r>
            <a:endParaRPr lang="ru-RU" altLang="x-none" sz="1400" dirty="0">
              <a:latin typeface="Times New Roman" panose="02020603050405020304" pitchFamily="18" charset="0"/>
              <a:cs typeface="Times New Roman" panose="02020603050405020304" pitchFamily="18" charset="0"/>
            </a:endParaRPr>
          </a:p>
        </p:txBody>
      </p:sp>
      <p:sp>
        <p:nvSpPr>
          <p:cNvPr id="30735" name="Rectangle 43"/>
          <p:cNvSpPr/>
          <p:nvPr/>
        </p:nvSpPr>
        <p:spPr>
          <a:xfrm>
            <a:off x="5940152" y="3706191"/>
            <a:ext cx="1296144" cy="647700"/>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Invariants of </a:t>
            </a:r>
          </a:p>
          <a:p>
            <a:pPr algn="ctr"/>
            <a:r>
              <a:rPr lang="en-US" altLang="x-none" sz="1400" dirty="0">
                <a:latin typeface="Times New Roman" panose="02020603050405020304" pitchFamily="18" charset="0"/>
                <a:cs typeface="Times New Roman" panose="02020603050405020304" pitchFamily="18" charset="0"/>
              </a:rPr>
              <a:t>spatial gradient </a:t>
            </a:r>
          </a:p>
          <a:p>
            <a:pPr algn="ctr"/>
            <a:r>
              <a:rPr lang="en-US" altLang="x-none" sz="1400" dirty="0">
                <a:latin typeface="Times New Roman" panose="02020603050405020304" pitchFamily="18" charset="0"/>
                <a:cs typeface="Times New Roman" panose="02020603050405020304" pitchFamily="18" charset="0"/>
              </a:rPr>
              <a:t>tensor</a:t>
            </a:r>
            <a:endParaRPr lang="ru-RU" altLang="x-none" sz="1400" dirty="0">
              <a:latin typeface="Times New Roman" panose="02020603050405020304" pitchFamily="18" charset="0"/>
              <a:cs typeface="Times New Roman" panose="02020603050405020304" pitchFamily="18" charset="0"/>
            </a:endParaRPr>
          </a:p>
        </p:txBody>
      </p:sp>
      <p:sp>
        <p:nvSpPr>
          <p:cNvPr id="30736" name="Rectangle 44"/>
          <p:cNvSpPr/>
          <p:nvPr/>
        </p:nvSpPr>
        <p:spPr>
          <a:xfrm>
            <a:off x="7452320" y="3706191"/>
            <a:ext cx="1548806" cy="647700"/>
          </a:xfrm>
          <a:prstGeom prst="rect">
            <a:avLst/>
          </a:prstGeom>
          <a:solidFill>
            <a:srgbClr val="FFCC00"/>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Euler deconvolution</a:t>
            </a:r>
          </a:p>
          <a:p>
            <a:pPr algn="ctr"/>
            <a:r>
              <a:rPr lang="en-US" altLang="x-none" sz="1400" dirty="0">
                <a:latin typeface="Times New Roman" panose="02020603050405020304" pitchFamily="18" charset="0"/>
                <a:cs typeface="Times New Roman" panose="02020603050405020304" pitchFamily="18" charset="0"/>
              </a:rPr>
              <a:t>of magnetic fields</a:t>
            </a:r>
            <a:endParaRPr lang="ru-RU" altLang="x-none" sz="1400" dirty="0">
              <a:latin typeface="Times New Roman" panose="02020603050405020304" pitchFamily="18" charset="0"/>
              <a:cs typeface="Times New Roman" panose="02020603050405020304" pitchFamily="18" charset="0"/>
            </a:endParaRPr>
          </a:p>
        </p:txBody>
      </p:sp>
      <p:sp>
        <p:nvSpPr>
          <p:cNvPr id="30737" name="Rectangle 45"/>
          <p:cNvSpPr/>
          <p:nvPr/>
        </p:nvSpPr>
        <p:spPr>
          <a:xfrm>
            <a:off x="4932039" y="4587974"/>
            <a:ext cx="3294685" cy="305421"/>
          </a:xfrm>
          <a:prstGeom prst="rect">
            <a:avLst/>
          </a:prstGeom>
          <a:solidFill>
            <a:srgbClr val="00CCFF"/>
          </a:solidFill>
          <a:ln w="9525" cap="flat" cmpd="sng">
            <a:solidFill>
              <a:schemeClr val="tx1"/>
            </a:solidFill>
            <a:prstDash val="solid"/>
            <a:miter/>
            <a:headEnd type="none" w="med" len="med"/>
            <a:tailEnd type="none" w="med" len="med"/>
          </a:ln>
        </p:spPr>
        <p:txBody>
          <a:bodyPr wrap="none" anchor="ctr"/>
          <a:lstStyle/>
          <a:p>
            <a:pPr algn="ctr"/>
            <a:r>
              <a:rPr lang="en-US" altLang="x-none" sz="1400" dirty="0">
                <a:latin typeface="Times New Roman" panose="02020603050405020304" pitchFamily="18" charset="0"/>
                <a:cs typeface="Times New Roman" panose="02020603050405020304" pitchFamily="18" charset="0"/>
              </a:rPr>
              <a:t>Interpretation of geomagnetic data</a:t>
            </a:r>
            <a:endParaRPr lang="ru-RU" altLang="x-none" sz="1400" dirty="0">
              <a:latin typeface="Times New Roman" panose="02020603050405020304" pitchFamily="18" charset="0"/>
              <a:cs typeface="Times New Roman" panose="02020603050405020304" pitchFamily="18" charset="0"/>
            </a:endParaRPr>
          </a:p>
        </p:txBody>
      </p:sp>
      <p:sp>
        <p:nvSpPr>
          <p:cNvPr id="30738" name="AutoShape 49"/>
          <p:cNvSpPr/>
          <p:nvPr/>
        </p:nvSpPr>
        <p:spPr>
          <a:xfrm rot="-5400000">
            <a:off x="1409253" y="3710756"/>
            <a:ext cx="565547" cy="287338"/>
          </a:xfrm>
          <a:custGeom>
            <a:avLst/>
            <a:gdLst/>
            <a:ahLst/>
            <a:cxnLst>
              <a:cxn ang="17694720">
                <a:pos x="2147483647" y="0"/>
              </a:cxn>
              <a:cxn ang="11796480">
                <a:pos x="0" y="2147483647"/>
              </a:cxn>
              <a:cxn ang="5898240">
                <a:pos x="2147483647" y="2147483647"/>
              </a:cxn>
              <a:cxn ang="0">
                <a:pos x="2147483647" y="2147483647"/>
              </a:cxn>
            </a:cxnLst>
            <a:rect l="0" t="0" r="0" b="0"/>
            <a:pathLst>
              <a:path w="21600" h="21600">
                <a:moveTo>
                  <a:pt x="13414" y="0"/>
                </a:moveTo>
                <a:lnTo>
                  <a:pt x="13414" y="5489"/>
                </a:lnTo>
                <a:lnTo>
                  <a:pt x="3375" y="5489"/>
                </a:lnTo>
                <a:lnTo>
                  <a:pt x="3375" y="16111"/>
                </a:lnTo>
                <a:lnTo>
                  <a:pt x="13414" y="16111"/>
                </a:lnTo>
                <a:lnTo>
                  <a:pt x="13414" y="21600"/>
                </a:lnTo>
                <a:lnTo>
                  <a:pt x="21600" y="10800"/>
                </a:lnTo>
                <a:close/>
              </a:path>
              <a:path w="21600" h="21600">
                <a:moveTo>
                  <a:pt x="1350" y="5489"/>
                </a:moveTo>
                <a:lnTo>
                  <a:pt x="1350" y="16111"/>
                </a:lnTo>
                <a:lnTo>
                  <a:pt x="2700" y="16111"/>
                </a:lnTo>
                <a:lnTo>
                  <a:pt x="2700" y="5489"/>
                </a:lnTo>
                <a:close/>
              </a:path>
              <a:path w="21600" h="21600">
                <a:moveTo>
                  <a:pt x="0" y="5489"/>
                </a:moveTo>
                <a:lnTo>
                  <a:pt x="0" y="16111"/>
                </a:lnTo>
                <a:lnTo>
                  <a:pt x="675" y="16111"/>
                </a:lnTo>
                <a:lnTo>
                  <a:pt x="675" y="5489"/>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30739" name="AutoShape 50"/>
          <p:cNvSpPr/>
          <p:nvPr/>
        </p:nvSpPr>
        <p:spPr>
          <a:xfrm rot="-5400000">
            <a:off x="1985317" y="3710756"/>
            <a:ext cx="565547" cy="287338"/>
          </a:xfrm>
          <a:custGeom>
            <a:avLst/>
            <a:gdLst/>
            <a:ahLst/>
            <a:cxnLst>
              <a:cxn ang="17694720">
                <a:pos x="2147483647" y="0"/>
              </a:cxn>
              <a:cxn ang="11796480">
                <a:pos x="0" y="2147483647"/>
              </a:cxn>
              <a:cxn ang="5898240">
                <a:pos x="2147483647" y="2147483647"/>
              </a:cxn>
              <a:cxn ang="0">
                <a:pos x="2147483647" y="2147483647"/>
              </a:cxn>
            </a:cxnLst>
            <a:rect l="0" t="0" r="0" b="0"/>
            <a:pathLst>
              <a:path w="21600" h="21600">
                <a:moveTo>
                  <a:pt x="13414" y="0"/>
                </a:moveTo>
                <a:lnTo>
                  <a:pt x="13414" y="5489"/>
                </a:lnTo>
                <a:lnTo>
                  <a:pt x="3375" y="5489"/>
                </a:lnTo>
                <a:lnTo>
                  <a:pt x="3375" y="16111"/>
                </a:lnTo>
                <a:lnTo>
                  <a:pt x="13414" y="16111"/>
                </a:lnTo>
                <a:lnTo>
                  <a:pt x="13414" y="21600"/>
                </a:lnTo>
                <a:lnTo>
                  <a:pt x="21600" y="10800"/>
                </a:lnTo>
                <a:close/>
              </a:path>
              <a:path w="21600" h="21600">
                <a:moveTo>
                  <a:pt x="1350" y="5489"/>
                </a:moveTo>
                <a:lnTo>
                  <a:pt x="1350" y="16111"/>
                </a:lnTo>
                <a:lnTo>
                  <a:pt x="2700" y="16111"/>
                </a:lnTo>
                <a:lnTo>
                  <a:pt x="2700" y="5489"/>
                </a:lnTo>
                <a:close/>
              </a:path>
              <a:path w="21600" h="21600">
                <a:moveTo>
                  <a:pt x="0" y="5489"/>
                </a:moveTo>
                <a:lnTo>
                  <a:pt x="0" y="16111"/>
                </a:lnTo>
                <a:lnTo>
                  <a:pt x="675" y="16111"/>
                </a:lnTo>
                <a:lnTo>
                  <a:pt x="675" y="5489"/>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30740" name="AutoShape 51"/>
          <p:cNvSpPr/>
          <p:nvPr/>
        </p:nvSpPr>
        <p:spPr>
          <a:xfrm rot="-5400000">
            <a:off x="2561381" y="3710756"/>
            <a:ext cx="565547" cy="287338"/>
          </a:xfrm>
          <a:custGeom>
            <a:avLst/>
            <a:gdLst/>
            <a:ahLst/>
            <a:cxnLst>
              <a:cxn ang="17694720">
                <a:pos x="2147483647" y="0"/>
              </a:cxn>
              <a:cxn ang="11796480">
                <a:pos x="0" y="2147483647"/>
              </a:cxn>
              <a:cxn ang="5898240">
                <a:pos x="2147483647" y="2147483647"/>
              </a:cxn>
              <a:cxn ang="0">
                <a:pos x="2147483647" y="2147483647"/>
              </a:cxn>
            </a:cxnLst>
            <a:rect l="0" t="0" r="0" b="0"/>
            <a:pathLst>
              <a:path w="21600" h="21600">
                <a:moveTo>
                  <a:pt x="13414" y="0"/>
                </a:moveTo>
                <a:lnTo>
                  <a:pt x="13414" y="5489"/>
                </a:lnTo>
                <a:lnTo>
                  <a:pt x="3375" y="5489"/>
                </a:lnTo>
                <a:lnTo>
                  <a:pt x="3375" y="16111"/>
                </a:lnTo>
                <a:lnTo>
                  <a:pt x="13414" y="16111"/>
                </a:lnTo>
                <a:lnTo>
                  <a:pt x="13414" y="21600"/>
                </a:lnTo>
                <a:lnTo>
                  <a:pt x="21600" y="10800"/>
                </a:lnTo>
                <a:close/>
              </a:path>
              <a:path w="21600" h="21600">
                <a:moveTo>
                  <a:pt x="1350" y="5489"/>
                </a:moveTo>
                <a:lnTo>
                  <a:pt x="1350" y="16111"/>
                </a:lnTo>
                <a:lnTo>
                  <a:pt x="2700" y="16111"/>
                </a:lnTo>
                <a:lnTo>
                  <a:pt x="2700" y="5489"/>
                </a:lnTo>
                <a:close/>
              </a:path>
              <a:path w="21600" h="21600">
                <a:moveTo>
                  <a:pt x="0" y="5489"/>
                </a:moveTo>
                <a:lnTo>
                  <a:pt x="0" y="16111"/>
                </a:lnTo>
                <a:lnTo>
                  <a:pt x="675" y="16111"/>
                </a:lnTo>
                <a:lnTo>
                  <a:pt x="675" y="5489"/>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latin typeface="Times New Roman" panose="02020603050405020304" pitchFamily="18" charset="0"/>
              <a:cs typeface="Times New Roman" panose="02020603050405020304" pitchFamily="18" charset="0"/>
            </a:endParaRPr>
          </a:p>
        </p:txBody>
      </p:sp>
      <p:cxnSp>
        <p:nvCxnSpPr>
          <p:cNvPr id="30741" name="AutoShape 60"/>
          <p:cNvCxnSpPr>
            <a:stCxn id="30728" idx="1"/>
          </p:cNvCxnSpPr>
          <p:nvPr/>
        </p:nvCxnSpPr>
        <p:spPr>
          <a:xfrm rot="-10800000" flipV="1">
            <a:off x="2700339" y="1446633"/>
            <a:ext cx="719137" cy="1377553"/>
          </a:xfrm>
          <a:prstGeom prst="bentConnector2">
            <a:avLst/>
          </a:prstGeom>
          <a:ln w="9525" cap="flat" cmpd="sng">
            <a:solidFill>
              <a:schemeClr val="tx1"/>
            </a:solidFill>
            <a:prstDash val="solid"/>
            <a:miter/>
            <a:headEnd type="none" w="med" len="med"/>
            <a:tailEnd type="triangle" w="med" len="med"/>
          </a:ln>
        </p:spPr>
      </p:cxnSp>
      <p:cxnSp>
        <p:nvCxnSpPr>
          <p:cNvPr id="30742" name="AutoShape 61"/>
          <p:cNvCxnSpPr>
            <a:stCxn id="30729" idx="3"/>
          </p:cNvCxnSpPr>
          <p:nvPr/>
        </p:nvCxnSpPr>
        <p:spPr>
          <a:xfrm>
            <a:off x="2195736" y="1383432"/>
            <a:ext cx="360933" cy="1458366"/>
          </a:xfrm>
          <a:prstGeom prst="bentConnector2">
            <a:avLst/>
          </a:prstGeom>
          <a:ln w="9525" cap="flat" cmpd="sng">
            <a:solidFill>
              <a:schemeClr val="tx1"/>
            </a:solidFill>
            <a:prstDash val="solid"/>
            <a:miter/>
            <a:headEnd type="none" w="med" len="med"/>
            <a:tailEnd type="triangle" w="med" len="med"/>
          </a:ln>
        </p:spPr>
      </p:cxnSp>
      <p:cxnSp>
        <p:nvCxnSpPr>
          <p:cNvPr id="30743" name="AutoShape 62"/>
          <p:cNvCxnSpPr>
            <a:stCxn id="30728" idx="3"/>
            <a:endCxn id="30732" idx="0"/>
          </p:cNvCxnSpPr>
          <p:nvPr/>
        </p:nvCxnSpPr>
        <p:spPr>
          <a:xfrm>
            <a:off x="5867401" y="1446634"/>
            <a:ext cx="1350937" cy="405036"/>
          </a:xfrm>
          <a:prstGeom prst="bentConnector2">
            <a:avLst/>
          </a:prstGeom>
          <a:ln w="9525" cap="flat" cmpd="sng">
            <a:solidFill>
              <a:schemeClr val="tx1"/>
            </a:solidFill>
            <a:prstDash val="solid"/>
            <a:miter/>
            <a:headEnd type="none" w="med" len="med"/>
            <a:tailEnd type="triangle" w="med" len="med"/>
          </a:ln>
        </p:spPr>
      </p:cxnSp>
      <p:cxnSp>
        <p:nvCxnSpPr>
          <p:cNvPr id="30744" name="AutoShape 63"/>
          <p:cNvCxnSpPr>
            <a:stCxn id="30733" idx="2"/>
            <a:endCxn id="30736" idx="0"/>
          </p:cNvCxnSpPr>
          <p:nvPr/>
        </p:nvCxnSpPr>
        <p:spPr>
          <a:xfrm rot="16200000" flipH="1">
            <a:off x="7538775" y="3018243"/>
            <a:ext cx="378618" cy="997278"/>
          </a:xfrm>
          <a:prstGeom prst="bentConnector3">
            <a:avLst>
              <a:gd name="adj1" fmla="val 50000"/>
            </a:avLst>
          </a:prstGeom>
          <a:ln w="9525" cap="flat" cmpd="sng">
            <a:solidFill>
              <a:schemeClr val="tx1"/>
            </a:solidFill>
            <a:prstDash val="solid"/>
            <a:miter/>
            <a:headEnd type="none" w="med" len="med"/>
            <a:tailEnd type="triangle" w="med" len="med"/>
          </a:ln>
        </p:spPr>
      </p:cxnSp>
      <p:cxnSp>
        <p:nvCxnSpPr>
          <p:cNvPr id="30745" name="AutoShape 64"/>
          <p:cNvCxnSpPr>
            <a:stCxn id="30733" idx="2"/>
            <a:endCxn id="30734" idx="0"/>
          </p:cNvCxnSpPr>
          <p:nvPr/>
        </p:nvCxnSpPr>
        <p:spPr>
          <a:xfrm rot="5400000">
            <a:off x="5603402" y="2080148"/>
            <a:ext cx="378618" cy="2873469"/>
          </a:xfrm>
          <a:prstGeom prst="bentConnector3">
            <a:avLst>
              <a:gd name="adj1" fmla="val 50000"/>
            </a:avLst>
          </a:prstGeom>
          <a:ln w="9525" cap="flat" cmpd="sng">
            <a:solidFill>
              <a:schemeClr val="tx1"/>
            </a:solidFill>
            <a:prstDash val="solid"/>
            <a:miter/>
            <a:headEnd type="none" w="med" len="med"/>
            <a:tailEnd type="triangle" w="med" len="med"/>
          </a:ln>
        </p:spPr>
      </p:cxnSp>
      <p:cxnSp>
        <p:nvCxnSpPr>
          <p:cNvPr id="30746" name="AutoShape 65"/>
          <p:cNvCxnSpPr>
            <a:stCxn id="30733" idx="2"/>
            <a:endCxn id="30735" idx="0"/>
          </p:cNvCxnSpPr>
          <p:nvPr/>
        </p:nvCxnSpPr>
        <p:spPr>
          <a:xfrm rot="5400000">
            <a:off x="6719526" y="3196272"/>
            <a:ext cx="378618" cy="641221"/>
          </a:xfrm>
          <a:prstGeom prst="bentConnector3">
            <a:avLst>
              <a:gd name="adj1" fmla="val 50000"/>
            </a:avLst>
          </a:prstGeom>
          <a:ln w="9525" cap="flat" cmpd="sng">
            <a:solidFill>
              <a:schemeClr val="tx1"/>
            </a:solidFill>
            <a:prstDash val="solid"/>
            <a:miter/>
            <a:headEnd type="none" w="med" len="med"/>
            <a:tailEnd type="triangle" w="med" len="med"/>
          </a:ln>
        </p:spPr>
      </p:cxnSp>
      <p:cxnSp>
        <p:nvCxnSpPr>
          <p:cNvPr id="30747" name="AutoShape 66"/>
          <p:cNvCxnSpPr>
            <a:stCxn id="30727" idx="2"/>
            <a:endCxn id="30726" idx="0"/>
          </p:cNvCxnSpPr>
          <p:nvPr/>
        </p:nvCxnSpPr>
        <p:spPr>
          <a:xfrm rot="16200000" flipH="1">
            <a:off x="1592816" y="1986775"/>
            <a:ext cx="325040" cy="1385006"/>
          </a:xfrm>
          <a:prstGeom prst="bentConnector3">
            <a:avLst>
              <a:gd name="adj1" fmla="val 50000"/>
            </a:avLst>
          </a:prstGeom>
          <a:ln w="9525" cap="flat" cmpd="sng">
            <a:solidFill>
              <a:schemeClr val="tx1"/>
            </a:solidFill>
            <a:prstDash val="solid"/>
            <a:miter/>
            <a:headEnd type="none" w="med" len="med"/>
            <a:tailEnd type="triangle" w="med" len="med"/>
          </a:ln>
        </p:spPr>
      </p:cxnSp>
      <p:cxnSp>
        <p:nvCxnSpPr>
          <p:cNvPr id="30748" name="AutoShape 67"/>
          <p:cNvCxnSpPr>
            <a:stCxn id="30726" idx="3"/>
            <a:endCxn id="30730" idx="1"/>
          </p:cNvCxnSpPr>
          <p:nvPr/>
        </p:nvCxnSpPr>
        <p:spPr>
          <a:xfrm>
            <a:off x="3635896" y="3165648"/>
            <a:ext cx="432048" cy="0"/>
          </a:xfrm>
          <a:prstGeom prst="straightConnector1">
            <a:avLst/>
          </a:prstGeom>
          <a:ln w="9525" cap="flat" cmpd="sng">
            <a:solidFill>
              <a:schemeClr val="tx1"/>
            </a:solidFill>
            <a:prstDash val="solid"/>
            <a:round/>
            <a:headEnd type="none" w="med" len="med"/>
            <a:tailEnd type="triangle" w="med" len="med"/>
          </a:ln>
        </p:spPr>
      </p:cxnSp>
      <p:cxnSp>
        <p:nvCxnSpPr>
          <p:cNvPr id="30749" name="AutoShape 68"/>
          <p:cNvCxnSpPr>
            <a:stCxn id="30730" idx="0"/>
            <a:endCxn id="30731" idx="2"/>
          </p:cNvCxnSpPr>
          <p:nvPr/>
        </p:nvCxnSpPr>
        <p:spPr>
          <a:xfrm flipV="1">
            <a:off x="4729548" y="2516758"/>
            <a:ext cx="4427" cy="325040"/>
          </a:xfrm>
          <a:prstGeom prst="straightConnector1">
            <a:avLst/>
          </a:prstGeom>
          <a:ln w="9525" cap="flat" cmpd="sng">
            <a:solidFill>
              <a:schemeClr val="tx1"/>
            </a:solidFill>
            <a:prstDash val="solid"/>
            <a:round/>
            <a:headEnd type="none" w="med" len="med"/>
            <a:tailEnd type="triangle" w="med" len="med"/>
          </a:ln>
        </p:spPr>
      </p:cxnSp>
      <p:cxnSp>
        <p:nvCxnSpPr>
          <p:cNvPr id="30750" name="AutoShape 69"/>
          <p:cNvCxnSpPr>
            <a:stCxn id="30731" idx="3"/>
            <a:endCxn id="30732" idx="1"/>
          </p:cNvCxnSpPr>
          <p:nvPr/>
        </p:nvCxnSpPr>
        <p:spPr>
          <a:xfrm flipV="1">
            <a:off x="5580112" y="2175520"/>
            <a:ext cx="792088" cy="17388"/>
          </a:xfrm>
          <a:prstGeom prst="straightConnector1">
            <a:avLst/>
          </a:prstGeom>
          <a:ln w="9525" cap="flat" cmpd="sng">
            <a:solidFill>
              <a:schemeClr val="tx1"/>
            </a:solidFill>
            <a:prstDash val="solid"/>
            <a:round/>
            <a:headEnd type="none" w="med" len="med"/>
            <a:tailEnd type="triangle" w="med" len="med"/>
          </a:ln>
        </p:spPr>
      </p:cxnSp>
      <p:cxnSp>
        <p:nvCxnSpPr>
          <p:cNvPr id="30751" name="AutoShape 70"/>
          <p:cNvCxnSpPr>
            <a:stCxn id="30732" idx="2"/>
            <a:endCxn id="30733" idx="0"/>
          </p:cNvCxnSpPr>
          <p:nvPr/>
        </p:nvCxnSpPr>
        <p:spPr>
          <a:xfrm>
            <a:off x="7218338" y="2499370"/>
            <a:ext cx="11107" cy="557931"/>
          </a:xfrm>
          <a:prstGeom prst="straightConnector1">
            <a:avLst/>
          </a:prstGeom>
          <a:ln w="9525" cap="flat" cmpd="sng">
            <a:solidFill>
              <a:schemeClr val="tx1"/>
            </a:solidFill>
            <a:prstDash val="solid"/>
            <a:round/>
            <a:headEnd type="none" w="med" len="med"/>
            <a:tailEnd type="triangle" w="med" len="med"/>
          </a:ln>
        </p:spPr>
      </p:cxnSp>
      <p:cxnSp>
        <p:nvCxnSpPr>
          <p:cNvPr id="30752" name="AutoShape 71"/>
          <p:cNvCxnSpPr>
            <a:stCxn id="30734" idx="2"/>
            <a:endCxn id="30737" idx="0"/>
          </p:cNvCxnSpPr>
          <p:nvPr/>
        </p:nvCxnSpPr>
        <p:spPr>
          <a:xfrm rot="16200000" flipH="1">
            <a:off x="5350638" y="3359229"/>
            <a:ext cx="234083" cy="2223406"/>
          </a:xfrm>
          <a:prstGeom prst="bentConnector3">
            <a:avLst>
              <a:gd name="adj1" fmla="val 50000"/>
            </a:avLst>
          </a:prstGeom>
          <a:ln w="9525" cap="flat" cmpd="sng">
            <a:solidFill>
              <a:schemeClr val="tx1"/>
            </a:solidFill>
            <a:prstDash val="solid"/>
            <a:miter/>
            <a:headEnd type="none" w="med" len="med"/>
            <a:tailEnd type="triangle" w="med" len="med"/>
          </a:ln>
        </p:spPr>
      </p:cxnSp>
      <p:cxnSp>
        <p:nvCxnSpPr>
          <p:cNvPr id="30753" name="AutoShape 72"/>
          <p:cNvCxnSpPr>
            <a:stCxn id="30735" idx="2"/>
            <a:endCxn id="30737" idx="0"/>
          </p:cNvCxnSpPr>
          <p:nvPr/>
        </p:nvCxnSpPr>
        <p:spPr>
          <a:xfrm flipH="1">
            <a:off x="6579382" y="4353891"/>
            <a:ext cx="8842" cy="234083"/>
          </a:xfrm>
          <a:prstGeom prst="straightConnector1">
            <a:avLst/>
          </a:prstGeom>
          <a:ln w="9525" cap="flat" cmpd="sng">
            <a:solidFill>
              <a:schemeClr val="tx1"/>
            </a:solidFill>
            <a:prstDash val="solid"/>
            <a:round/>
            <a:headEnd type="none" w="med" len="med"/>
            <a:tailEnd type="triangle" w="med" len="med"/>
          </a:ln>
        </p:spPr>
      </p:cxnSp>
      <p:cxnSp>
        <p:nvCxnSpPr>
          <p:cNvPr id="30754" name="AutoShape 73"/>
          <p:cNvCxnSpPr>
            <a:stCxn id="30736" idx="2"/>
            <a:endCxn id="30737" idx="0"/>
          </p:cNvCxnSpPr>
          <p:nvPr/>
        </p:nvCxnSpPr>
        <p:spPr>
          <a:xfrm rot="5400000">
            <a:off x="7286012" y="3647262"/>
            <a:ext cx="234083" cy="1647341"/>
          </a:xfrm>
          <a:prstGeom prst="bentConnector3">
            <a:avLst>
              <a:gd name="adj1" fmla="val 50000"/>
            </a:avLst>
          </a:prstGeom>
          <a:ln w="9525" cap="flat" cmpd="sng">
            <a:solidFill>
              <a:schemeClr val="tx1"/>
            </a:solidFill>
            <a:prstDash val="solid"/>
            <a:miter/>
            <a:headEnd type="none" w="med" len="med"/>
            <a:tailEnd type="triangle" w="med" len="med"/>
          </a:ln>
        </p:spPr>
      </p:cxnSp>
      <p:cxnSp>
        <p:nvCxnSpPr>
          <p:cNvPr id="30755" name="AutoShape 74"/>
          <p:cNvCxnSpPr>
            <a:stCxn id="30729" idx="1"/>
            <a:endCxn id="30737" idx="1"/>
          </p:cNvCxnSpPr>
          <p:nvPr/>
        </p:nvCxnSpPr>
        <p:spPr>
          <a:xfrm rot="10800000" flipH="1" flipV="1">
            <a:off x="395511" y="1383431"/>
            <a:ext cx="4536528" cy="3357253"/>
          </a:xfrm>
          <a:prstGeom prst="bentConnector3">
            <a:avLst>
              <a:gd name="adj1" fmla="val -5039"/>
            </a:avLst>
          </a:prstGeom>
          <a:ln w="9525" cap="flat" cmpd="sng">
            <a:solidFill>
              <a:schemeClr val="tx1"/>
            </a:solidFill>
            <a:prstDash val="solid"/>
            <a:miter/>
            <a:headEnd type="none" w="med" len="med"/>
            <a:tailEnd type="triangle" w="med" len="med"/>
          </a:ln>
        </p:spPr>
      </p:cxnSp>
      <p:sp>
        <p:nvSpPr>
          <p:cNvPr id="37" name="Rectangle 2"/>
          <p:cNvSpPr/>
          <p:nvPr/>
        </p:nvSpPr>
        <p:spPr>
          <a:xfrm>
            <a:off x="-15204" y="51470"/>
            <a:ext cx="9144000" cy="504056"/>
          </a:xfrm>
          <a:prstGeom prst="rect">
            <a:avLst/>
          </a:prstGeom>
          <a:noFill/>
          <a:ln w="9525">
            <a:noFill/>
          </a:ln>
        </p:spPr>
        <p:txBody>
          <a:bodyPr anchor="b"/>
          <a:lstStyle/>
          <a:p>
            <a:pPr algn="ctr"/>
            <a:r>
              <a:rPr lang="en-US" altLang="x-none" sz="2400" dirty="0">
                <a:solidFill>
                  <a:schemeClr val="tx2"/>
                </a:solidFill>
                <a:latin typeface="Times New Roman" panose="02020603050405020304" pitchFamily="18" charset="0"/>
                <a:cs typeface="Times New Roman" panose="02020603050405020304" pitchFamily="18" charset="0"/>
              </a:rPr>
              <a:t>Systems for geomagnetic investigations</a:t>
            </a:r>
            <a:endParaRPr lang="en-US" altLang="zh-CN" sz="2400" dirty="0">
              <a:solidFill>
                <a:schemeClr val="tx2"/>
              </a:solidFill>
              <a:latin typeface="Times New Roman" panose="02020603050405020304" pitchFamily="18" charset="0"/>
              <a:cs typeface="Times New Roman" panose="02020603050405020304" pitchFamily="18" charset="0"/>
            </a:endParaRPr>
          </a:p>
        </p:txBody>
      </p:sp>
      <p:sp>
        <p:nvSpPr>
          <p:cNvPr id="38" name="Rectangle 2"/>
          <p:cNvSpPr/>
          <p:nvPr/>
        </p:nvSpPr>
        <p:spPr>
          <a:xfrm>
            <a:off x="7093296" y="256679"/>
            <a:ext cx="2087216" cy="298847"/>
          </a:xfrm>
          <a:prstGeom prst="rect">
            <a:avLst/>
          </a:prstGeom>
          <a:noFill/>
          <a:ln w="9525">
            <a:noFill/>
          </a:ln>
        </p:spPr>
        <p:txBody>
          <a:bodyPr anchor="b"/>
          <a:lstStyle/>
          <a:p>
            <a:pPr algn="ctr"/>
            <a:r>
              <a:rPr lang="zh-CN" altLang="en-US" dirty="0" smtClean="0">
                <a:solidFill>
                  <a:schemeClr val="tx2"/>
                </a:solidFill>
                <a:latin typeface="Times New Roman" panose="02020603050405020304" pitchFamily="18" charset="0"/>
                <a:cs typeface="Times New Roman" panose="02020603050405020304" pitchFamily="18" charset="0"/>
              </a:rPr>
              <a:t>地磁探测系统</a:t>
            </a:r>
            <a:endParaRPr lang="en-US" altLang="zh-CN" dirty="0">
              <a:solidFill>
                <a:schemeClr val="tx2"/>
              </a:solidFill>
              <a:latin typeface="Times New Roman" panose="02020603050405020304" pitchFamily="18" charset="0"/>
              <a:cs typeface="Times New Roman" panose="02020603050405020304" pitchFamily="18" charset="0"/>
            </a:endParaRPr>
          </a:p>
        </p:txBody>
      </p:sp>
      <p:sp>
        <p:nvSpPr>
          <p:cNvPr id="39" name="Rectangle 2"/>
          <p:cNvSpPr/>
          <p:nvPr/>
        </p:nvSpPr>
        <p:spPr>
          <a:xfrm>
            <a:off x="395536" y="627534"/>
            <a:ext cx="1801278" cy="504056"/>
          </a:xfrm>
          <a:prstGeom prst="rect">
            <a:avLst/>
          </a:prstGeom>
          <a:noFill/>
          <a:ln w="9525">
            <a:noFill/>
          </a:ln>
        </p:spPr>
        <p:txBody>
          <a:bodyPr anchor="b"/>
          <a:lstStyle/>
          <a:p>
            <a:pPr algn="ctr"/>
            <a:r>
              <a:rPr lang="zh-CN" altLang="en-US" sz="1400" dirty="0" smtClean="0">
                <a:solidFill>
                  <a:schemeClr val="tx2"/>
                </a:solidFill>
                <a:latin typeface="Times New Roman" panose="02020603050405020304" pitchFamily="18" charset="0"/>
                <a:cs typeface="Times New Roman" panose="02020603050405020304" pitchFamily="18" charset="0"/>
              </a:rPr>
              <a:t>其它传感器</a:t>
            </a:r>
            <a:endParaRPr lang="en-US" altLang="zh-CN" sz="1400" dirty="0" smtClean="0">
              <a:solidFill>
                <a:schemeClr val="tx2"/>
              </a:solidFill>
              <a:latin typeface="Times New Roman" panose="02020603050405020304" pitchFamily="18" charset="0"/>
              <a:cs typeface="Times New Roman" panose="02020603050405020304" pitchFamily="18" charset="0"/>
            </a:endParaRPr>
          </a:p>
          <a:p>
            <a:pPr algn="ctr"/>
            <a:r>
              <a:rPr lang="zh-CN" altLang="en-US" sz="1400" dirty="0" smtClean="0">
                <a:solidFill>
                  <a:schemeClr val="tx2"/>
                </a:solidFill>
                <a:latin typeface="Times New Roman" panose="02020603050405020304" pitchFamily="18" charset="0"/>
                <a:cs typeface="Times New Roman" panose="02020603050405020304" pitchFamily="18" charset="0"/>
              </a:rPr>
              <a:t>（温度、压力、电流）</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40" name="Rectangle 2"/>
          <p:cNvSpPr/>
          <p:nvPr/>
        </p:nvSpPr>
        <p:spPr>
          <a:xfrm>
            <a:off x="7292324" y="1347614"/>
            <a:ext cx="1408508" cy="504056"/>
          </a:xfrm>
          <a:prstGeom prst="rect">
            <a:avLst/>
          </a:prstGeom>
          <a:noFill/>
          <a:ln w="9525">
            <a:noFill/>
          </a:ln>
        </p:spPr>
        <p:txBody>
          <a:bodyPr anchor="b"/>
          <a:lstStyle/>
          <a:p>
            <a:r>
              <a:rPr lang="zh-CN" altLang="en-US" sz="1400" dirty="0">
                <a:solidFill>
                  <a:schemeClr val="tx2"/>
                </a:solidFill>
                <a:latin typeface="Times New Roman" panose="02020603050405020304" pitchFamily="18" charset="0"/>
                <a:cs typeface="Times New Roman" panose="02020603050405020304" pitchFamily="18" charset="0"/>
              </a:rPr>
              <a:t>磁信号的空间分布（场地图）</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41" name="Rectangle 2"/>
          <p:cNvSpPr/>
          <p:nvPr/>
        </p:nvSpPr>
        <p:spPr>
          <a:xfrm>
            <a:off x="3131840" y="843558"/>
            <a:ext cx="2960712" cy="311994"/>
          </a:xfrm>
          <a:prstGeom prst="rect">
            <a:avLst/>
          </a:prstGeom>
          <a:noFill/>
          <a:ln w="9525">
            <a:noFill/>
          </a:ln>
        </p:spPr>
        <p:txBody>
          <a:bodyPr anchor="b"/>
          <a:lstStyle/>
          <a:p>
            <a:pPr algn="ctr"/>
            <a:r>
              <a:rPr lang="zh-CN" altLang="en-US" sz="1400" dirty="0" smtClean="0">
                <a:solidFill>
                  <a:schemeClr val="tx2"/>
                </a:solidFill>
                <a:latin typeface="Times New Roman" panose="02020603050405020304" pitchFamily="18" charset="0"/>
                <a:cs typeface="Times New Roman" panose="02020603050405020304" pitchFamily="18" charset="0"/>
              </a:rPr>
              <a:t>确定控制点空间位置</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42" name="Rectangle 2"/>
          <p:cNvSpPr/>
          <p:nvPr/>
        </p:nvSpPr>
        <p:spPr>
          <a:xfrm>
            <a:off x="1763688" y="1995686"/>
            <a:ext cx="1028231" cy="504056"/>
          </a:xfrm>
          <a:prstGeom prst="rect">
            <a:avLst/>
          </a:prstGeom>
          <a:noFill/>
          <a:ln w="9525">
            <a:noFill/>
          </a:ln>
        </p:spPr>
        <p:txBody>
          <a:bodyPr anchor="b"/>
          <a:lstStyle/>
          <a:p>
            <a:pPr algn="ctr"/>
            <a:r>
              <a:rPr lang="en-US" altLang="zh-CN" sz="1400" dirty="0">
                <a:solidFill>
                  <a:schemeClr val="tx2"/>
                </a:solidFill>
                <a:latin typeface="Times New Roman" panose="02020603050405020304" pitchFamily="18" charset="0"/>
                <a:cs typeface="Times New Roman" panose="02020603050405020304" pitchFamily="18" charset="0"/>
              </a:rPr>
              <a:t>SQUID</a:t>
            </a:r>
            <a:r>
              <a:rPr lang="zh-CN" altLang="en-US" sz="1400" dirty="0">
                <a:solidFill>
                  <a:schemeClr val="tx2"/>
                </a:solidFill>
                <a:latin typeface="Times New Roman" panose="02020603050405020304" pitchFamily="18" charset="0"/>
                <a:cs typeface="Times New Roman" panose="02020603050405020304" pitchFamily="18" charset="0"/>
              </a:rPr>
              <a:t>梯度</a:t>
            </a:r>
            <a:r>
              <a:rPr lang="zh-CN" altLang="en-US" sz="1400" dirty="0" smtClean="0">
                <a:solidFill>
                  <a:schemeClr val="tx2"/>
                </a:solidFill>
                <a:latin typeface="Times New Roman" panose="02020603050405020304" pitchFamily="18" charset="0"/>
                <a:cs typeface="Times New Roman" panose="02020603050405020304" pitchFamily="18" charset="0"/>
              </a:rPr>
              <a:t>仪平衡均匀场</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45" name="Rectangle 2"/>
          <p:cNvSpPr/>
          <p:nvPr/>
        </p:nvSpPr>
        <p:spPr>
          <a:xfrm>
            <a:off x="35496" y="3003798"/>
            <a:ext cx="1295623" cy="504056"/>
          </a:xfrm>
          <a:prstGeom prst="rect">
            <a:avLst/>
          </a:prstGeom>
          <a:noFill/>
          <a:ln w="9525">
            <a:noFill/>
          </a:ln>
        </p:spPr>
        <p:txBody>
          <a:bodyPr anchor="b"/>
          <a:lstStyle/>
          <a:p>
            <a:pPr algn="ctr"/>
            <a:r>
              <a:rPr lang="en-US" altLang="zh-CN" sz="1400" dirty="0" smtClean="0">
                <a:solidFill>
                  <a:schemeClr val="tx2"/>
                </a:solidFill>
                <a:latin typeface="Times New Roman" panose="02020603050405020304" pitchFamily="18" charset="0"/>
                <a:cs typeface="Times New Roman" panose="02020603050405020304" pitchFamily="18" charset="0"/>
              </a:rPr>
              <a:t>SQUID</a:t>
            </a:r>
            <a:r>
              <a:rPr lang="zh-CN" altLang="en-US" sz="1400" dirty="0">
                <a:solidFill>
                  <a:schemeClr val="tx2"/>
                </a:solidFill>
                <a:latin typeface="Times New Roman" panose="02020603050405020304" pitchFamily="18" charset="0"/>
                <a:cs typeface="Times New Roman" panose="02020603050405020304" pitchFamily="18" charset="0"/>
              </a:rPr>
              <a:t>梯度</a:t>
            </a:r>
            <a:r>
              <a:rPr lang="zh-CN" altLang="en-US" sz="1400" dirty="0" smtClean="0">
                <a:solidFill>
                  <a:schemeClr val="tx2"/>
                </a:solidFill>
                <a:latin typeface="Times New Roman" panose="02020603050405020304" pitchFamily="18" charset="0"/>
                <a:cs typeface="Times New Roman" panose="02020603050405020304" pitchFamily="18" charset="0"/>
              </a:rPr>
              <a:t>计和</a:t>
            </a:r>
            <a:r>
              <a:rPr lang="zh-CN" altLang="en-US" sz="1400" dirty="0">
                <a:solidFill>
                  <a:schemeClr val="tx2"/>
                </a:solidFill>
                <a:latin typeface="Times New Roman" panose="02020603050405020304" pitchFamily="18" charset="0"/>
                <a:cs typeface="Times New Roman" panose="02020603050405020304" pitchFamily="18" charset="0"/>
              </a:rPr>
              <a:t>磁力</a:t>
            </a:r>
            <a:r>
              <a:rPr lang="zh-CN" altLang="en-US" sz="1400" dirty="0" smtClean="0">
                <a:solidFill>
                  <a:schemeClr val="tx2"/>
                </a:solidFill>
                <a:latin typeface="Times New Roman" panose="02020603050405020304" pitchFamily="18" charset="0"/>
                <a:cs typeface="Times New Roman" panose="02020603050405020304" pitchFamily="18" charset="0"/>
              </a:rPr>
              <a:t>计进行磁信号</a:t>
            </a:r>
            <a:r>
              <a:rPr lang="zh-CN" altLang="en-US" sz="1400" dirty="0">
                <a:solidFill>
                  <a:schemeClr val="tx2"/>
                </a:solidFill>
                <a:latin typeface="Times New Roman" panose="02020603050405020304" pitchFamily="18" charset="0"/>
                <a:cs typeface="Times New Roman" panose="02020603050405020304" pitchFamily="18" charset="0"/>
              </a:rPr>
              <a:t>记录</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50" name="Rectangle 2"/>
          <p:cNvSpPr/>
          <p:nvPr/>
        </p:nvSpPr>
        <p:spPr>
          <a:xfrm>
            <a:off x="2699792" y="1923492"/>
            <a:ext cx="1289251" cy="504056"/>
          </a:xfrm>
          <a:prstGeom prst="rect">
            <a:avLst/>
          </a:prstGeom>
          <a:noFill/>
          <a:ln w="9525">
            <a:noFill/>
          </a:ln>
        </p:spPr>
        <p:txBody>
          <a:bodyPr anchor="b"/>
          <a:lstStyle/>
          <a:p>
            <a:r>
              <a:rPr lang="zh-CN" altLang="en-US" sz="1400" dirty="0">
                <a:solidFill>
                  <a:schemeClr val="tx2"/>
                </a:solidFill>
                <a:latin typeface="Times New Roman" panose="02020603050405020304" pitchFamily="18" charset="0"/>
                <a:cs typeface="Times New Roman" panose="02020603050405020304" pitchFamily="18" charset="0"/>
              </a:rPr>
              <a:t>空间梯度张量分量的混合</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67" name="Rectangle 2"/>
          <p:cNvSpPr/>
          <p:nvPr/>
        </p:nvSpPr>
        <p:spPr>
          <a:xfrm>
            <a:off x="7263359" y="2768263"/>
            <a:ext cx="544412" cy="289038"/>
          </a:xfrm>
          <a:prstGeom prst="rect">
            <a:avLst/>
          </a:prstGeom>
          <a:noFill/>
          <a:ln w="9525">
            <a:noFill/>
          </a:ln>
        </p:spPr>
        <p:txBody>
          <a:bodyPr anchor="b"/>
          <a:lstStyle/>
          <a:p>
            <a:r>
              <a:rPr lang="zh-CN" altLang="en-US" sz="1400" dirty="0" smtClean="0">
                <a:solidFill>
                  <a:schemeClr val="tx2"/>
                </a:solidFill>
                <a:latin typeface="Times New Roman" panose="02020603050405020304" pitchFamily="18" charset="0"/>
                <a:cs typeface="Times New Roman" panose="02020603050405020304" pitchFamily="18" charset="0"/>
              </a:rPr>
              <a:t>分析</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68" name="Rectangle 2"/>
          <p:cNvSpPr/>
          <p:nvPr/>
        </p:nvSpPr>
        <p:spPr>
          <a:xfrm>
            <a:off x="5379171" y="2913620"/>
            <a:ext cx="1065037" cy="504056"/>
          </a:xfrm>
          <a:prstGeom prst="rect">
            <a:avLst/>
          </a:prstGeom>
          <a:noFill/>
          <a:ln w="9525">
            <a:noFill/>
          </a:ln>
        </p:spPr>
        <p:txBody>
          <a:bodyPr anchor="b"/>
          <a:lstStyle/>
          <a:p>
            <a:r>
              <a:rPr lang="zh-CN" altLang="en-US" sz="1400" dirty="0">
                <a:solidFill>
                  <a:schemeClr val="tx2"/>
                </a:solidFill>
                <a:latin typeface="Times New Roman" panose="02020603050405020304" pitchFamily="18" charset="0"/>
                <a:cs typeface="Times New Roman" panose="02020603050405020304" pitchFamily="18" charset="0"/>
              </a:rPr>
              <a:t>磁信号数据预处理</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69" name="Rectangle 2"/>
          <p:cNvSpPr/>
          <p:nvPr/>
        </p:nvSpPr>
        <p:spPr>
          <a:xfrm>
            <a:off x="476799" y="4240331"/>
            <a:ext cx="908345" cy="333085"/>
          </a:xfrm>
          <a:prstGeom prst="rect">
            <a:avLst/>
          </a:prstGeom>
          <a:noFill/>
          <a:ln w="9525">
            <a:noFill/>
          </a:ln>
        </p:spPr>
        <p:txBody>
          <a:bodyPr anchor="b"/>
          <a:lstStyle/>
          <a:p>
            <a:r>
              <a:rPr lang="zh-CN" altLang="en-US" sz="1400" dirty="0" smtClean="0">
                <a:solidFill>
                  <a:schemeClr val="tx2"/>
                </a:solidFill>
                <a:latin typeface="Times New Roman" panose="02020603050405020304" pitchFamily="18" charset="0"/>
                <a:cs typeface="Times New Roman" panose="02020603050405020304" pitchFamily="18" charset="0"/>
              </a:rPr>
              <a:t>调查对象</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80" name="Rectangle 2"/>
          <p:cNvSpPr/>
          <p:nvPr/>
        </p:nvSpPr>
        <p:spPr>
          <a:xfrm>
            <a:off x="2987824" y="3706192"/>
            <a:ext cx="841772" cy="593750"/>
          </a:xfrm>
          <a:prstGeom prst="rect">
            <a:avLst/>
          </a:prstGeom>
          <a:noFill/>
          <a:ln w="9525">
            <a:noFill/>
          </a:ln>
        </p:spPr>
        <p:txBody>
          <a:bodyPr anchor="b"/>
          <a:lstStyle/>
          <a:p>
            <a:pPr algn="ctr"/>
            <a:r>
              <a:rPr lang="zh-CN" altLang="en-US" sz="1400" dirty="0">
                <a:solidFill>
                  <a:schemeClr val="tx2"/>
                </a:solidFill>
                <a:latin typeface="Times New Roman" panose="02020603050405020304" pitchFamily="18" charset="0"/>
                <a:cs typeface="Times New Roman" panose="02020603050405020304" pitchFamily="18" charset="0"/>
              </a:rPr>
              <a:t>磁场源定位</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81" name="Rectangle 2"/>
          <p:cNvSpPr/>
          <p:nvPr/>
        </p:nvSpPr>
        <p:spPr>
          <a:xfrm>
            <a:off x="4932040" y="3809302"/>
            <a:ext cx="1142983" cy="504056"/>
          </a:xfrm>
          <a:prstGeom prst="rect">
            <a:avLst/>
          </a:prstGeom>
          <a:noFill/>
          <a:ln w="9525">
            <a:noFill/>
          </a:ln>
        </p:spPr>
        <p:txBody>
          <a:bodyPr anchor="b"/>
          <a:lstStyle/>
          <a:p>
            <a:pPr algn="ctr"/>
            <a:r>
              <a:rPr lang="zh-CN" altLang="en-US" sz="1400" dirty="0">
                <a:solidFill>
                  <a:schemeClr val="tx2"/>
                </a:solidFill>
                <a:latin typeface="Times New Roman" panose="02020603050405020304" pitchFamily="18" charset="0"/>
                <a:cs typeface="Times New Roman" panose="02020603050405020304" pitchFamily="18" charset="0"/>
              </a:rPr>
              <a:t>空间梯度张量的不变量</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82" name="Rectangle 2"/>
          <p:cNvSpPr/>
          <p:nvPr/>
        </p:nvSpPr>
        <p:spPr>
          <a:xfrm>
            <a:off x="8161368" y="3219822"/>
            <a:ext cx="1091152" cy="504056"/>
          </a:xfrm>
          <a:prstGeom prst="rect">
            <a:avLst/>
          </a:prstGeom>
          <a:noFill/>
          <a:ln w="9525">
            <a:noFill/>
          </a:ln>
        </p:spPr>
        <p:txBody>
          <a:bodyPr anchor="b"/>
          <a:lstStyle/>
          <a:p>
            <a:pPr algn="ctr"/>
            <a:r>
              <a:rPr lang="zh-CN" altLang="en-US" sz="1400" dirty="0"/>
              <a:t>欧拉反褶积</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
        <p:nvSpPr>
          <p:cNvPr id="95" name="Rectangle 2"/>
          <p:cNvSpPr/>
          <p:nvPr/>
        </p:nvSpPr>
        <p:spPr>
          <a:xfrm>
            <a:off x="5868144" y="4913933"/>
            <a:ext cx="1408508" cy="250105"/>
          </a:xfrm>
          <a:prstGeom prst="rect">
            <a:avLst/>
          </a:prstGeom>
          <a:noFill/>
          <a:ln w="9525">
            <a:noFill/>
          </a:ln>
        </p:spPr>
        <p:txBody>
          <a:bodyPr anchor="b"/>
          <a:lstStyle/>
          <a:p>
            <a:pPr algn="ctr"/>
            <a:r>
              <a:rPr lang="zh-CN" altLang="en-US" sz="1400" dirty="0" smtClean="0">
                <a:solidFill>
                  <a:schemeClr val="tx2"/>
                </a:solidFill>
                <a:latin typeface="Times New Roman" panose="02020603050405020304" pitchFamily="18" charset="0"/>
                <a:cs typeface="Times New Roman" panose="02020603050405020304" pitchFamily="18" charset="0"/>
              </a:rPr>
              <a:t>地磁数据演示</a:t>
            </a:r>
            <a:endParaRPr lang="en-US" altLang="zh-CN" sz="1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710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9208" y="51470"/>
            <a:ext cx="8147248" cy="971550"/>
          </a:xfrm>
        </p:spPr>
        <p:txBody>
          <a:bodyPr>
            <a:normAutofit/>
          </a:bodyPr>
          <a:lstStyle/>
          <a:p>
            <a:r>
              <a:rPr lang="zh-CN" altLang="en-US" sz="2600" dirty="0">
                <a:latin typeface="+mn-ea"/>
                <a:ea typeface="+mn-ea"/>
              </a:rPr>
              <a:t>探测空洞、非磁性管线的原理</a:t>
            </a:r>
          </a:p>
        </p:txBody>
      </p:sp>
      <p:sp>
        <p:nvSpPr>
          <p:cNvPr id="4" name="文本框 3"/>
          <p:cNvSpPr txBox="1"/>
          <p:nvPr/>
        </p:nvSpPr>
        <p:spPr>
          <a:xfrm>
            <a:off x="755576" y="991830"/>
            <a:ext cx="7776864" cy="1579920"/>
          </a:xfrm>
          <a:prstGeom prst="rect">
            <a:avLst/>
          </a:prstGeom>
          <a:noFill/>
        </p:spPr>
        <p:txBody>
          <a:bodyPr wrap="square" rtlCol="0">
            <a:spAutoFit/>
          </a:bodyPr>
          <a:lstStyle/>
          <a:p>
            <a:pPr>
              <a:lnSpc>
                <a:spcPts val="2000"/>
              </a:lnSpc>
              <a:spcBef>
                <a:spcPts val="600"/>
              </a:spcBef>
              <a:spcAft>
                <a:spcPts val="600"/>
              </a:spcAft>
            </a:pPr>
            <a:r>
              <a:rPr lang="en-US" altLang="zh-CN" sz="2000" dirty="0" smtClean="0">
                <a:latin typeface="+mn-ea"/>
                <a:ea typeface="+mn-ea"/>
              </a:rPr>
              <a:t>1</a:t>
            </a:r>
            <a:r>
              <a:rPr lang="zh-CN" altLang="en-US" sz="2000" dirty="0" smtClean="0">
                <a:latin typeface="+mn-ea"/>
                <a:ea typeface="+mn-ea"/>
              </a:rPr>
              <a:t>）超导磁力仪</a:t>
            </a:r>
            <a:r>
              <a:rPr lang="zh-CN" altLang="en-US" sz="2000" dirty="0">
                <a:latin typeface="+mn-ea"/>
                <a:ea typeface="+mn-ea"/>
              </a:rPr>
              <a:t>探测的是磁场的变化量，而不是磁场绝对值</a:t>
            </a:r>
            <a:r>
              <a:rPr lang="zh-CN" altLang="en-US" sz="2000" dirty="0" smtClean="0">
                <a:latin typeface="+mn-ea"/>
                <a:ea typeface="+mn-ea"/>
              </a:rPr>
              <a:t>；</a:t>
            </a:r>
          </a:p>
          <a:p>
            <a:pPr>
              <a:lnSpc>
                <a:spcPts val="2000"/>
              </a:lnSpc>
              <a:spcBef>
                <a:spcPts val="600"/>
              </a:spcBef>
              <a:spcAft>
                <a:spcPts val="600"/>
              </a:spcAft>
            </a:pPr>
            <a:r>
              <a:rPr lang="en-US" altLang="zh-CN" sz="2000" dirty="0" smtClean="0">
                <a:latin typeface="+mn-ea"/>
                <a:ea typeface="+mn-ea"/>
              </a:rPr>
              <a:t>2</a:t>
            </a:r>
            <a:r>
              <a:rPr lang="zh-CN" altLang="en-US" sz="2000" dirty="0" smtClean="0">
                <a:latin typeface="+mn-ea"/>
                <a:ea typeface="+mn-ea"/>
              </a:rPr>
              <a:t>）空洞和非磁性管线虽然没有磁性，但可以导致地球磁场磁异 </a:t>
            </a:r>
            <a:endParaRPr lang="en-US" altLang="zh-CN" sz="2000" dirty="0" smtClean="0">
              <a:latin typeface="+mn-ea"/>
              <a:ea typeface="+mn-ea"/>
            </a:endParaRPr>
          </a:p>
          <a:p>
            <a:pPr>
              <a:lnSpc>
                <a:spcPts val="2000"/>
              </a:lnSpc>
              <a:spcBef>
                <a:spcPts val="600"/>
              </a:spcBef>
              <a:spcAft>
                <a:spcPts val="600"/>
              </a:spcAft>
            </a:pPr>
            <a:r>
              <a:rPr lang="en-US" altLang="zh-CN" sz="2000" dirty="0">
                <a:latin typeface="+mn-ea"/>
                <a:ea typeface="+mn-ea"/>
              </a:rPr>
              <a:t> </a:t>
            </a:r>
            <a:r>
              <a:rPr lang="en-US" altLang="zh-CN" sz="2000" dirty="0" smtClean="0">
                <a:latin typeface="+mn-ea"/>
                <a:ea typeface="+mn-ea"/>
              </a:rPr>
              <a:t>     </a:t>
            </a:r>
            <a:r>
              <a:rPr lang="zh-CN" altLang="en-US" sz="2000" dirty="0" smtClean="0">
                <a:latin typeface="+mn-ea"/>
                <a:ea typeface="+mn-ea"/>
              </a:rPr>
              <a:t>常，从而引发磁场变化。</a:t>
            </a:r>
          </a:p>
          <a:p>
            <a:pPr>
              <a:lnSpc>
                <a:spcPts val="2000"/>
              </a:lnSpc>
              <a:spcBef>
                <a:spcPts val="600"/>
              </a:spcBef>
              <a:spcAft>
                <a:spcPts val="600"/>
              </a:spcAft>
            </a:pPr>
            <a:r>
              <a:rPr lang="en-US" altLang="zh-CN" sz="2000" dirty="0" smtClean="0">
                <a:latin typeface="+mn-ea"/>
                <a:ea typeface="+mn-ea"/>
              </a:rPr>
              <a:t>3</a:t>
            </a:r>
            <a:r>
              <a:rPr lang="zh-CN" altLang="en-US" sz="2000" dirty="0" smtClean="0">
                <a:latin typeface="+mn-ea"/>
                <a:ea typeface="+mn-ea"/>
              </a:rPr>
              <a:t>）只要</a:t>
            </a:r>
            <a:r>
              <a:rPr lang="zh-CN" altLang="en-US" sz="2000" dirty="0">
                <a:latin typeface="+mn-ea"/>
                <a:ea typeface="+mn-ea"/>
              </a:rPr>
              <a:t>探测到磁场变化量，就可以反演目标特征和特性。</a:t>
            </a:r>
          </a:p>
        </p:txBody>
      </p:sp>
      <p:pic>
        <p:nvPicPr>
          <p:cNvPr id="23556" name="图片 23555"/>
          <p:cNvPicPr>
            <a:picLocks noChangeAspect="1"/>
          </p:cNvPicPr>
          <p:nvPr/>
        </p:nvPicPr>
        <p:blipFill>
          <a:blip r:embed="rId2"/>
          <a:stretch>
            <a:fillRect/>
          </a:stretch>
        </p:blipFill>
        <p:spPr>
          <a:xfrm>
            <a:off x="1054101" y="2696398"/>
            <a:ext cx="3465195" cy="2323624"/>
          </a:xfrm>
          <a:prstGeom prst="rect">
            <a:avLst/>
          </a:prstGeom>
          <a:noFill/>
          <a:ln w="9525">
            <a:noFill/>
          </a:ln>
        </p:spPr>
      </p:pic>
      <p:pic>
        <p:nvPicPr>
          <p:cNvPr id="23554" name="图片 23553"/>
          <p:cNvPicPr>
            <a:picLocks noChangeAspect="1"/>
          </p:cNvPicPr>
          <p:nvPr/>
        </p:nvPicPr>
        <p:blipFill>
          <a:blip r:embed="rId3"/>
          <a:stretch>
            <a:fillRect/>
          </a:stretch>
        </p:blipFill>
        <p:spPr>
          <a:xfrm>
            <a:off x="5013326" y="2643758"/>
            <a:ext cx="2496185" cy="2352199"/>
          </a:xfrm>
          <a:prstGeom prst="rect">
            <a:avLst/>
          </a:prstGeom>
          <a:noFill/>
          <a:ln w="9525">
            <a:noFill/>
          </a:ln>
        </p:spPr>
      </p:pic>
    </p:spTree>
    <p:extLst>
      <p:ext uri="{BB962C8B-B14F-4D97-AF65-F5344CB8AC3E}">
        <p14:creationId xmlns:p14="http://schemas.microsoft.com/office/powerpoint/2010/main" val="167164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a:xfrm>
            <a:off x="8336" y="1707654"/>
            <a:ext cx="9135664" cy="677243"/>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en-US" altLang="zh-CN" dirty="0">
                <a:latin typeface="+mn-ea"/>
                <a:ea typeface="+mn-ea"/>
              </a:rPr>
              <a:t>5</a:t>
            </a:r>
            <a:r>
              <a:rPr lang="en-US" altLang="zh-CN" dirty="0" smtClean="0">
                <a:latin typeface="+mn-ea"/>
                <a:ea typeface="+mn-ea"/>
              </a:rPr>
              <a:t>. </a:t>
            </a:r>
            <a:r>
              <a:rPr lang="zh-CN" altLang="en-US" dirty="0" smtClean="0">
                <a:latin typeface="+mn-ea"/>
                <a:ea typeface="+mn-ea"/>
              </a:rPr>
              <a:t>地下空洞与地下管线综合探测方法</a:t>
            </a:r>
            <a:endParaRPr lang="zh-CN" altLang="en-US" dirty="0">
              <a:latin typeface="+mn-ea"/>
              <a:ea typeface="+mn-ea"/>
            </a:endParaRPr>
          </a:p>
        </p:txBody>
      </p:sp>
      <p:sp>
        <p:nvSpPr>
          <p:cNvPr id="5" name="Rectangle 2"/>
          <p:cNvSpPr txBox="1">
            <a:spLocks/>
          </p:cNvSpPr>
          <p:nvPr/>
        </p:nvSpPr>
        <p:spPr>
          <a:xfrm>
            <a:off x="8337" y="2528913"/>
            <a:ext cx="9135664" cy="677243"/>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3000" dirty="0">
                <a:solidFill>
                  <a:srgbClr val="0000FF"/>
                </a:solidFill>
                <a:latin typeface="+mn-ea"/>
                <a:ea typeface="+mn-ea"/>
              </a:rPr>
              <a:t>（</a:t>
            </a:r>
            <a:r>
              <a:rPr lang="zh-CN" altLang="en-US" sz="3000" dirty="0" smtClean="0">
                <a:solidFill>
                  <a:srgbClr val="0000FF"/>
                </a:solidFill>
                <a:latin typeface="+mn-ea"/>
                <a:ea typeface="+mn-ea"/>
              </a:rPr>
              <a:t>山东大学副校长，李术才）</a:t>
            </a:r>
            <a:endParaRPr lang="zh-CN" altLang="en-US" sz="3000" dirty="0">
              <a:solidFill>
                <a:srgbClr val="0000FF"/>
              </a:solidFill>
              <a:latin typeface="+mn-ea"/>
              <a:ea typeface="+mn-ea"/>
            </a:endParaRPr>
          </a:p>
        </p:txBody>
      </p:sp>
    </p:spTree>
    <p:extLst>
      <p:ext uri="{BB962C8B-B14F-4D97-AF65-F5344CB8AC3E}">
        <p14:creationId xmlns:p14="http://schemas.microsoft.com/office/powerpoint/2010/main" val="2630842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6"/>
          <p:cNvSpPr>
            <a:spLocks noChangeArrowheads="1"/>
          </p:cNvSpPr>
          <p:nvPr/>
        </p:nvSpPr>
        <p:spPr bwMode="auto">
          <a:xfrm>
            <a:off x="745301" y="2178633"/>
            <a:ext cx="3273425" cy="990666"/>
          </a:xfrm>
          <a:prstGeom prst="roundRect">
            <a:avLst>
              <a:gd name="adj" fmla="val 0"/>
            </a:avLst>
          </a:prstGeom>
          <a:solidFill>
            <a:schemeClr val="bg1"/>
          </a:solidFill>
          <a:ln w="25400" algn="ctr">
            <a:solidFill>
              <a:srgbClr val="0000FF"/>
            </a:solidFill>
            <a:round/>
            <a:headEnd/>
            <a:tailEnd/>
          </a:ln>
        </p:spPr>
        <p:txBody>
          <a:bodyPr wrap="none" anchor="ct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spcBef>
                <a:spcPct val="50000"/>
              </a:spcBef>
            </a:pPr>
            <a:endParaRPr lang="zh-CN" altLang="zh-CN" sz="2000">
              <a:latin typeface="+mn-ea"/>
              <a:ea typeface="+mn-ea"/>
            </a:endParaRPr>
          </a:p>
        </p:txBody>
      </p:sp>
      <p:sp>
        <p:nvSpPr>
          <p:cNvPr id="18" name="Rectangle 14"/>
          <p:cNvSpPr>
            <a:spLocks noChangeArrowheads="1"/>
          </p:cNvSpPr>
          <p:nvPr/>
        </p:nvSpPr>
        <p:spPr bwMode="auto">
          <a:xfrm>
            <a:off x="0" y="64548"/>
            <a:ext cx="9144000" cy="692497"/>
          </a:xfrm>
          <a:prstGeom prst="rect">
            <a:avLst/>
          </a:prstGeom>
          <a:noFill/>
          <a:ln>
            <a:noFill/>
          </a:ln>
          <a:effectLst/>
          <a:extLst>
            <a:ext uri="{909E8E84-426E-40DD-AFC4-6F175D3DCCD1}">
              <a14:hiddenFill xmlns:a14="http://schemas.microsoft.com/office/drawing/2010/main">
                <a:solidFill>
                  <a:srgbClr val="008080"/>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eaLnBrk="1" hangingPunct="1">
              <a:lnSpc>
                <a:spcPct val="150000"/>
              </a:lnSpc>
            </a:pPr>
            <a:r>
              <a:rPr lang="zh-CN" altLang="en-US" sz="2600" dirty="0" smtClean="0">
                <a:latin typeface="+mn-ea"/>
                <a:ea typeface="+mn-ea"/>
              </a:rPr>
              <a:t>地下空洞综合探测普查技术</a:t>
            </a:r>
            <a:endParaRPr lang="zh-CN" altLang="en-US" sz="2600" dirty="0">
              <a:latin typeface="+mn-ea"/>
              <a:ea typeface="+mn-ea"/>
            </a:endParaRPr>
          </a:p>
        </p:txBody>
      </p:sp>
      <p:sp>
        <p:nvSpPr>
          <p:cNvPr id="19" name="矩形 18">
            <a:extLst>
              <a:ext uri="{FF2B5EF4-FFF2-40B4-BE49-F238E27FC236}">
                <a16:creationId xmlns:a16="http://schemas.microsoft.com/office/drawing/2014/main" xmlns="" id="{D53CDF05-B109-4B55-9C79-861CB4F0A751}"/>
              </a:ext>
            </a:extLst>
          </p:cNvPr>
          <p:cNvSpPr/>
          <p:nvPr/>
        </p:nvSpPr>
        <p:spPr>
          <a:xfrm>
            <a:off x="332114" y="649019"/>
            <a:ext cx="8784590" cy="60939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40000"/>
              </a:lnSpc>
              <a:buClr>
                <a:srgbClr val="0000FF"/>
              </a:buClr>
            </a:pPr>
            <a:r>
              <a:rPr lang="zh-CN" altLang="en-US" sz="2400" dirty="0" smtClean="0">
                <a:solidFill>
                  <a:srgbClr val="FF0000"/>
                </a:solidFill>
                <a:latin typeface="+mn-ea"/>
                <a:ea typeface="+mn-ea"/>
              </a:rPr>
              <a:t>建立了地下空洞“普查</a:t>
            </a:r>
            <a:r>
              <a:rPr lang="en-US" altLang="zh-CN" sz="2400" dirty="0" smtClean="0">
                <a:solidFill>
                  <a:srgbClr val="FF0000"/>
                </a:solidFill>
                <a:latin typeface="+mn-ea"/>
                <a:ea typeface="+mn-ea"/>
              </a:rPr>
              <a:t>+</a:t>
            </a:r>
            <a:r>
              <a:rPr lang="zh-CN" altLang="en-US" sz="2400" dirty="0" smtClean="0">
                <a:solidFill>
                  <a:srgbClr val="FF0000"/>
                </a:solidFill>
                <a:latin typeface="+mn-ea"/>
                <a:ea typeface="+mn-ea"/>
              </a:rPr>
              <a:t>精细化探查”的综合探测技术</a:t>
            </a:r>
            <a:endParaRPr lang="en-US" altLang="zh-CN" sz="2400" dirty="0" smtClean="0">
              <a:solidFill>
                <a:srgbClr val="FF0000"/>
              </a:solidFill>
              <a:latin typeface="+mn-ea"/>
              <a:ea typeface="+mn-ea"/>
            </a:endParaRPr>
          </a:p>
        </p:txBody>
      </p:sp>
      <p:pic>
        <p:nvPicPr>
          <p:cNvPr id="20"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01" y="3477423"/>
            <a:ext cx="3565443" cy="110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1691680" y="4698652"/>
            <a:ext cx="1800493" cy="369332"/>
          </a:xfrm>
          <a:prstGeom prst="rect">
            <a:avLst/>
          </a:prstGeom>
        </p:spPr>
        <p:txBody>
          <a:bodyPr wrap="none">
            <a:spAutoFit/>
          </a:bodyPr>
          <a:lstStyle/>
          <a:p>
            <a:r>
              <a:rPr lang="zh-CN" altLang="en-US" dirty="0">
                <a:latin typeface="+mn-ea"/>
                <a:ea typeface="+mn-ea"/>
              </a:rPr>
              <a:t>高密度探测结果</a:t>
            </a:r>
          </a:p>
        </p:txBody>
      </p:sp>
      <p:sp>
        <p:nvSpPr>
          <p:cNvPr id="22" name="矩形 21">
            <a:extLst>
              <a:ext uri="{FF2B5EF4-FFF2-40B4-BE49-F238E27FC236}">
                <a16:creationId xmlns:a16="http://schemas.microsoft.com/office/drawing/2014/main" xmlns="" id="{9369790C-156E-45D5-AD5D-E5F5B4BD4440}"/>
              </a:ext>
            </a:extLst>
          </p:cNvPr>
          <p:cNvSpPr/>
          <p:nvPr/>
        </p:nvSpPr>
        <p:spPr>
          <a:xfrm>
            <a:off x="5796136" y="4722698"/>
            <a:ext cx="2031325" cy="369332"/>
          </a:xfrm>
          <a:prstGeom prst="rect">
            <a:avLst/>
          </a:prstGeom>
        </p:spPr>
        <p:txBody>
          <a:bodyPr wrap="none">
            <a:spAutoFit/>
          </a:bodyPr>
          <a:lstStyle/>
          <a:p>
            <a:r>
              <a:rPr lang="zh-CN" altLang="zh-CN" dirty="0">
                <a:latin typeface="+mn-ea"/>
                <a:ea typeface="+mn-ea"/>
              </a:rPr>
              <a:t>地质雷达</a:t>
            </a:r>
            <a:r>
              <a:rPr lang="zh-CN" altLang="en-US" dirty="0">
                <a:latin typeface="+mn-ea"/>
                <a:ea typeface="+mn-ea"/>
              </a:rPr>
              <a:t>探测结果</a:t>
            </a: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711" y="3477423"/>
            <a:ext cx="3508472" cy="1176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矩形 5"/>
          <p:cNvSpPr/>
          <p:nvPr/>
        </p:nvSpPr>
        <p:spPr>
          <a:xfrm>
            <a:off x="6429829" y="3782224"/>
            <a:ext cx="354118" cy="248159"/>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8" name="矩形 27"/>
          <p:cNvSpPr/>
          <p:nvPr/>
        </p:nvSpPr>
        <p:spPr>
          <a:xfrm>
            <a:off x="6891321" y="3782224"/>
            <a:ext cx="354118" cy="248159"/>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6" name="AutoShape 6"/>
          <p:cNvSpPr>
            <a:spLocks noChangeArrowheads="1"/>
          </p:cNvSpPr>
          <p:nvPr/>
        </p:nvSpPr>
        <p:spPr bwMode="auto">
          <a:xfrm>
            <a:off x="5264759" y="2178633"/>
            <a:ext cx="3273425" cy="990666"/>
          </a:xfrm>
          <a:prstGeom prst="roundRect">
            <a:avLst>
              <a:gd name="adj" fmla="val 0"/>
            </a:avLst>
          </a:prstGeom>
          <a:solidFill>
            <a:schemeClr val="bg1"/>
          </a:solidFill>
          <a:ln w="25400" algn="ctr">
            <a:solidFill>
              <a:srgbClr val="0000FF"/>
            </a:solidFill>
            <a:round/>
            <a:headEnd/>
            <a:tailEnd/>
          </a:ln>
        </p:spPr>
        <p:txBody>
          <a:bodyPr wrap="none" anchor="ct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spcBef>
                <a:spcPct val="50000"/>
              </a:spcBef>
            </a:pPr>
            <a:endParaRPr lang="zh-CN" altLang="zh-CN" sz="2000">
              <a:latin typeface="+mn-ea"/>
              <a:ea typeface="+mn-ea"/>
            </a:endParaRPr>
          </a:p>
        </p:txBody>
      </p:sp>
      <p:sp>
        <p:nvSpPr>
          <p:cNvPr id="47" name="Text Box 207"/>
          <p:cNvSpPr txBox="1">
            <a:spLocks noChangeArrowheads="1"/>
          </p:cNvSpPr>
          <p:nvPr/>
        </p:nvSpPr>
        <p:spPr bwMode="auto">
          <a:xfrm>
            <a:off x="5264759" y="2119582"/>
            <a:ext cx="3273425"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eaLnBrk="1" hangingPunct="1">
              <a:lnSpc>
                <a:spcPct val="130000"/>
              </a:lnSpc>
              <a:buClr>
                <a:srgbClr val="0000FF"/>
              </a:buClr>
            </a:pPr>
            <a:r>
              <a:rPr lang="zh-CN" altLang="en-US" sz="2400" dirty="0" smtClean="0">
                <a:solidFill>
                  <a:srgbClr val="FF0000"/>
                </a:solidFill>
                <a:latin typeface="+mn-ea"/>
                <a:ea typeface="+mn-ea"/>
              </a:rPr>
              <a:t>圈定重点区域</a:t>
            </a:r>
            <a:endParaRPr lang="zh-CN" altLang="en-US" sz="2400" dirty="0">
              <a:solidFill>
                <a:srgbClr val="FF0000"/>
              </a:solidFill>
              <a:latin typeface="+mn-ea"/>
              <a:ea typeface="+mn-ea"/>
            </a:endParaRPr>
          </a:p>
        </p:txBody>
      </p:sp>
      <p:sp>
        <p:nvSpPr>
          <p:cNvPr id="49" name="Line 2"/>
          <p:cNvSpPr>
            <a:spLocks noChangeShapeType="1"/>
          </p:cNvSpPr>
          <p:nvPr/>
        </p:nvSpPr>
        <p:spPr bwMode="auto">
          <a:xfrm flipV="1">
            <a:off x="4036854" y="2614914"/>
            <a:ext cx="1226502" cy="0"/>
          </a:xfrm>
          <a:prstGeom prst="line">
            <a:avLst/>
          </a:prstGeom>
          <a:noFill/>
          <a:ln w="57150">
            <a:solidFill>
              <a:srgbClr val="C00000"/>
            </a:solidFill>
            <a:round/>
            <a:headEnd/>
            <a:tailEnd type="arrow" w="lg" len="med"/>
          </a:ln>
          <a:extLst>
            <a:ext uri="{909E8E84-426E-40DD-AFC4-6F175D3DCCD1}">
              <a14:hiddenFill xmlns:a14="http://schemas.microsoft.com/office/drawing/2010/main">
                <a:noFill/>
              </a14:hiddenFill>
            </a:ext>
          </a:extLst>
        </p:spPr>
        <p:txBody>
          <a:bodyPr wrap="square">
            <a:spAutoFit/>
          </a:bodyPr>
          <a:lstStyle/>
          <a:p>
            <a:endParaRPr lang="zh-CN" altLang="en-US" dirty="0">
              <a:latin typeface="+mn-ea"/>
              <a:ea typeface="+mn-ea"/>
            </a:endParaRPr>
          </a:p>
        </p:txBody>
      </p:sp>
      <p:sp>
        <p:nvSpPr>
          <p:cNvPr id="51" name="TextBox 2"/>
          <p:cNvSpPr txBox="1">
            <a:spLocks noChangeArrowheads="1"/>
          </p:cNvSpPr>
          <p:nvPr/>
        </p:nvSpPr>
        <p:spPr bwMode="auto">
          <a:xfrm>
            <a:off x="820706" y="2203323"/>
            <a:ext cx="3122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a:r>
              <a:rPr lang="zh-CN" altLang="en-US" sz="2400" dirty="0" smtClean="0">
                <a:latin typeface="+mn-ea"/>
                <a:ea typeface="+mn-ea"/>
              </a:rPr>
              <a:t>地下空洞普查</a:t>
            </a:r>
            <a:endParaRPr lang="zh-CN" altLang="en-US" sz="2400" dirty="0">
              <a:latin typeface="+mn-ea"/>
              <a:ea typeface="+mn-ea"/>
            </a:endParaRPr>
          </a:p>
        </p:txBody>
      </p:sp>
      <p:sp>
        <p:nvSpPr>
          <p:cNvPr id="52" name="TextBox 2"/>
          <p:cNvSpPr txBox="1">
            <a:spLocks noChangeArrowheads="1"/>
          </p:cNvSpPr>
          <p:nvPr/>
        </p:nvSpPr>
        <p:spPr bwMode="auto">
          <a:xfrm>
            <a:off x="1042282" y="2737682"/>
            <a:ext cx="27365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a:r>
              <a:rPr lang="zh-CN" altLang="en-US" sz="2000" dirty="0" smtClean="0">
                <a:latin typeface="+mn-ea"/>
                <a:ea typeface="+mn-ea"/>
              </a:rPr>
              <a:t>大范围快速、便捷探查</a:t>
            </a:r>
            <a:endParaRPr lang="zh-CN" altLang="en-US" sz="2000" dirty="0">
              <a:latin typeface="+mn-ea"/>
              <a:ea typeface="+mn-ea"/>
            </a:endParaRPr>
          </a:p>
        </p:txBody>
      </p:sp>
      <p:sp>
        <p:nvSpPr>
          <p:cNvPr id="57" name="TextBox 2"/>
          <p:cNvSpPr txBox="1">
            <a:spLocks noChangeArrowheads="1"/>
          </p:cNvSpPr>
          <p:nvPr/>
        </p:nvSpPr>
        <p:spPr bwMode="auto">
          <a:xfrm>
            <a:off x="5533204" y="2695277"/>
            <a:ext cx="27365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a:r>
              <a:rPr lang="zh-CN" altLang="en-US" sz="2000" dirty="0" smtClean="0">
                <a:latin typeface="+mn-ea"/>
                <a:ea typeface="+mn-ea"/>
              </a:rPr>
              <a:t>提供详细探查靶向目标</a:t>
            </a:r>
            <a:endParaRPr lang="zh-CN" altLang="en-US" sz="2000" dirty="0">
              <a:latin typeface="+mn-ea"/>
              <a:ea typeface="+mn-ea"/>
            </a:endParaRPr>
          </a:p>
        </p:txBody>
      </p:sp>
      <p:cxnSp>
        <p:nvCxnSpPr>
          <p:cNvPr id="13" name="肘形连接符 12"/>
          <p:cNvCxnSpPr/>
          <p:nvPr/>
        </p:nvCxnSpPr>
        <p:spPr>
          <a:xfrm rot="5400000" flipH="1" flipV="1">
            <a:off x="3080835" y="2281607"/>
            <a:ext cx="837000" cy="1692000"/>
          </a:xfrm>
          <a:prstGeom prst="bentConnector3">
            <a:avLst>
              <a:gd name="adj1" fmla="val 26481"/>
            </a:avLst>
          </a:prstGeom>
          <a:noFill/>
          <a:ln w="57150">
            <a:solidFill>
              <a:srgbClr val="C00000"/>
            </a:solidFill>
            <a:round/>
            <a:headEnd/>
            <a:tailEnd type="arrow" w="lg" len="med"/>
          </a:ln>
        </p:spPr>
      </p:cxnSp>
      <p:cxnSp>
        <p:nvCxnSpPr>
          <p:cNvPr id="14340" name="肘形连接符 14339"/>
          <p:cNvCxnSpPr/>
          <p:nvPr/>
        </p:nvCxnSpPr>
        <p:spPr>
          <a:xfrm rot="16200000" flipV="1">
            <a:off x="5324929" y="2140360"/>
            <a:ext cx="837000" cy="1980000"/>
          </a:xfrm>
          <a:prstGeom prst="bentConnector3">
            <a:avLst>
              <a:gd name="adj1" fmla="val 26967"/>
            </a:avLst>
          </a:prstGeom>
          <a:noFill/>
          <a:ln w="57150">
            <a:solidFill>
              <a:srgbClr val="C00000"/>
            </a:solidFill>
            <a:round/>
            <a:headEnd/>
            <a:tailEnd type="arrow" w="lg" len="med"/>
          </a:ln>
        </p:spPr>
      </p:cxnSp>
      <p:sp>
        <p:nvSpPr>
          <p:cNvPr id="2" name="矩形 1"/>
          <p:cNvSpPr/>
          <p:nvPr/>
        </p:nvSpPr>
        <p:spPr>
          <a:xfrm>
            <a:off x="457711" y="1153075"/>
            <a:ext cx="8317799" cy="95410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0850" indent="-450850" fontAlgn="base">
              <a:lnSpc>
                <a:spcPct val="140000"/>
              </a:lnSpc>
              <a:spcBef>
                <a:spcPct val="0"/>
              </a:spcBef>
              <a:spcAft>
                <a:spcPct val="0"/>
              </a:spcAft>
              <a:buClr>
                <a:srgbClr val="0000FF"/>
              </a:buClr>
              <a:buFont typeface="Wingdings" panose="05000000000000000000" pitchFamily="2" charset="2"/>
              <a:buChar char="v"/>
            </a:pPr>
            <a:r>
              <a:rPr lang="zh-CN" altLang="en-US" sz="2000" dirty="0">
                <a:solidFill>
                  <a:prstClr val="black"/>
                </a:solidFill>
                <a:latin typeface="+mn-ea"/>
                <a:ea typeface="+mn-ea"/>
              </a:rPr>
              <a:t>综合采用高密度电法、地质雷达法进行</a:t>
            </a:r>
            <a:r>
              <a:rPr lang="zh-CN" altLang="en-US" sz="2000" dirty="0">
                <a:solidFill>
                  <a:srgbClr val="FF0000"/>
                </a:solidFill>
                <a:latin typeface="+mn-ea"/>
                <a:ea typeface="+mn-ea"/>
              </a:rPr>
              <a:t>大范围普查</a:t>
            </a:r>
            <a:r>
              <a:rPr lang="zh-CN" altLang="en-US" sz="2000" dirty="0">
                <a:solidFill>
                  <a:prstClr val="black"/>
                </a:solidFill>
                <a:latin typeface="+mn-ea"/>
                <a:ea typeface="+mn-ea"/>
              </a:rPr>
              <a:t>，圈定空洞发育的重点区域</a:t>
            </a:r>
          </a:p>
        </p:txBody>
      </p:sp>
    </p:spTree>
    <p:extLst>
      <p:ext uri="{BB962C8B-B14F-4D97-AF65-F5344CB8AC3E}">
        <p14:creationId xmlns:p14="http://schemas.microsoft.com/office/powerpoint/2010/main" val="1223141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p:cNvGrpSpPr/>
          <p:nvPr/>
        </p:nvGrpSpPr>
        <p:grpSpPr>
          <a:xfrm>
            <a:off x="5294674" y="2447818"/>
            <a:ext cx="2915429" cy="2265934"/>
            <a:chOff x="6189551" y="2549615"/>
            <a:chExt cx="2493497" cy="3713879"/>
          </a:xfrm>
        </p:grpSpPr>
        <p:pic>
          <p:nvPicPr>
            <p:cNvPr id="105" name="图片 10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9551" y="2549615"/>
              <a:ext cx="2493497" cy="3713879"/>
            </a:xfrm>
            <a:prstGeom prst="rect">
              <a:avLst/>
            </a:prstGeom>
          </p:spPr>
        </p:pic>
        <p:grpSp>
          <p:nvGrpSpPr>
            <p:cNvPr id="106" name="组合 105"/>
            <p:cNvGrpSpPr/>
            <p:nvPr/>
          </p:nvGrpSpPr>
          <p:grpSpPr>
            <a:xfrm>
              <a:off x="6999941" y="4352431"/>
              <a:ext cx="686632" cy="971388"/>
              <a:chOff x="4219569" y="2969260"/>
              <a:chExt cx="555631" cy="786062"/>
            </a:xfrm>
          </p:grpSpPr>
          <p:sp>
            <p:nvSpPr>
              <p:cNvPr id="107" name="矩形 106"/>
              <p:cNvSpPr/>
              <p:nvPr/>
            </p:nvSpPr>
            <p:spPr>
              <a:xfrm>
                <a:off x="4462780" y="2969260"/>
                <a:ext cx="312420" cy="22098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08" name="矩形 107"/>
              <p:cNvSpPr/>
              <p:nvPr/>
            </p:nvSpPr>
            <p:spPr>
              <a:xfrm>
                <a:off x="4219569" y="3300196"/>
                <a:ext cx="164941" cy="1651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09" name="矩形 108"/>
              <p:cNvSpPr/>
              <p:nvPr/>
            </p:nvSpPr>
            <p:spPr>
              <a:xfrm>
                <a:off x="4579565" y="3407342"/>
                <a:ext cx="164941" cy="34798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grpSp>
      </p:grpSp>
      <p:sp>
        <p:nvSpPr>
          <p:cNvPr id="99" name="矩形 98"/>
          <p:cNvSpPr/>
          <p:nvPr/>
        </p:nvSpPr>
        <p:spPr>
          <a:xfrm>
            <a:off x="359410" y="699542"/>
            <a:ext cx="8581390" cy="60939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40000"/>
              </a:lnSpc>
              <a:buClr>
                <a:srgbClr val="0000FF"/>
              </a:buClr>
            </a:pPr>
            <a:r>
              <a:rPr lang="zh-CN" altLang="en-US" sz="2400" dirty="0" smtClean="0">
                <a:solidFill>
                  <a:srgbClr val="FF0000"/>
                </a:solidFill>
                <a:latin typeface="+mn-ea"/>
                <a:ea typeface="+mn-ea"/>
              </a:rPr>
              <a:t>在重点区域采用电阻率</a:t>
            </a:r>
            <a:r>
              <a:rPr lang="en-US" altLang="zh-CN" sz="2400" dirty="0" smtClean="0">
                <a:solidFill>
                  <a:srgbClr val="FF0000"/>
                </a:solidFill>
                <a:latin typeface="+mn-ea"/>
                <a:ea typeface="+mn-ea"/>
              </a:rPr>
              <a:t>CT</a:t>
            </a:r>
            <a:r>
              <a:rPr lang="zh-CN" altLang="en-US" sz="2400" dirty="0" smtClean="0">
                <a:solidFill>
                  <a:srgbClr val="FF0000"/>
                </a:solidFill>
                <a:latin typeface="+mn-ea"/>
                <a:ea typeface="+mn-ea"/>
              </a:rPr>
              <a:t>方法进行精细化探查</a:t>
            </a:r>
            <a:endParaRPr lang="zh-CN" altLang="en-US" sz="2400" dirty="0">
              <a:solidFill>
                <a:srgbClr val="FF0000"/>
              </a:solidFill>
              <a:latin typeface="+mn-ea"/>
              <a:ea typeface="+mn-ea"/>
            </a:endParaRPr>
          </a:p>
        </p:txBody>
      </p:sp>
      <p:sp>
        <p:nvSpPr>
          <p:cNvPr id="102" name="Text Box 49"/>
          <p:cNvSpPr txBox="1">
            <a:spLocks noChangeArrowheads="1"/>
          </p:cNvSpPr>
          <p:nvPr/>
        </p:nvSpPr>
        <p:spPr bwMode="auto">
          <a:xfrm>
            <a:off x="247651" y="1203598"/>
            <a:ext cx="8715375" cy="95410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0850" indent="-4508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30238"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40000"/>
              </a:lnSpc>
              <a:spcBef>
                <a:spcPct val="0"/>
              </a:spcBef>
              <a:spcAft>
                <a:spcPct val="0"/>
              </a:spcAft>
              <a:buClr>
                <a:srgbClr val="0000FF"/>
              </a:buClr>
              <a:buFont typeface="Wingdings" panose="05000000000000000000" pitchFamily="2" charset="2"/>
              <a:buChar char="v"/>
            </a:pPr>
            <a:r>
              <a:rPr lang="zh-CN" altLang="en-US" sz="2000" dirty="0">
                <a:solidFill>
                  <a:prstClr val="black"/>
                </a:solidFill>
                <a:latin typeface="+mn-ea"/>
                <a:ea typeface="+mn-ea"/>
              </a:rPr>
              <a:t>提出了任意组合观测模式的思路</a:t>
            </a:r>
            <a:r>
              <a:rPr lang="zh-CN" altLang="en-US" sz="2000" dirty="0" smtClean="0">
                <a:solidFill>
                  <a:prstClr val="black"/>
                </a:solidFill>
                <a:latin typeface="+mn-ea"/>
                <a:ea typeface="+mn-ea"/>
              </a:rPr>
              <a:t>，</a:t>
            </a:r>
            <a:r>
              <a:rPr lang="zh-CN" altLang="en-US" sz="2000" dirty="0" smtClean="0">
                <a:latin typeface="+mn-ea"/>
                <a:ea typeface="+mn-ea"/>
              </a:rPr>
              <a:t>综合</a:t>
            </a:r>
            <a:r>
              <a:rPr lang="zh-CN" altLang="en-US" sz="2000" dirty="0">
                <a:latin typeface="+mn-ea"/>
                <a:ea typeface="+mn-ea"/>
              </a:rPr>
              <a:t>多种常规观测模式的探测</a:t>
            </a:r>
            <a:r>
              <a:rPr lang="zh-CN" altLang="en-US" sz="2000" dirty="0" smtClean="0">
                <a:latin typeface="+mn-ea"/>
                <a:ea typeface="+mn-ea"/>
              </a:rPr>
              <a:t>优势，实现</a:t>
            </a:r>
            <a:r>
              <a:rPr lang="zh-CN" altLang="en-US" sz="2000" dirty="0" smtClean="0">
                <a:solidFill>
                  <a:srgbClr val="FF0000"/>
                </a:solidFill>
                <a:latin typeface="+mn-ea"/>
                <a:ea typeface="+mn-ea"/>
              </a:rPr>
              <a:t>地下空洞精细化成像和定位</a:t>
            </a:r>
            <a:endParaRPr lang="zh-CN" altLang="en-US" sz="2000" dirty="0" smtClean="0">
              <a:solidFill>
                <a:prstClr val="black"/>
              </a:solidFill>
              <a:latin typeface="+mn-ea"/>
              <a:ea typeface="+mn-ea"/>
            </a:endParaRPr>
          </a:p>
        </p:txBody>
      </p:sp>
      <p:pic>
        <p:nvPicPr>
          <p:cNvPr id="125" name="图片 14"/>
          <p:cNvPicPr>
            <a:picLocks noChangeAspect="1"/>
          </p:cNvPicPr>
          <p:nvPr/>
        </p:nvPicPr>
        <p:blipFill rotWithShape="1">
          <a:blip r:embed="rId4" cstate="email">
            <a:extLst>
              <a:ext uri="{28A0092B-C50C-407E-A947-70E740481C1C}">
                <a14:useLocalDpi xmlns:a14="http://schemas.microsoft.com/office/drawing/2010/main"/>
              </a:ext>
            </a:extLst>
          </a:blip>
          <a:srcRect l="22806" t="9638"/>
          <a:stretch/>
        </p:blipFill>
        <p:spPr bwMode="auto">
          <a:xfrm>
            <a:off x="1248509" y="2331808"/>
            <a:ext cx="2480310" cy="240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Text Box 91"/>
          <p:cNvSpPr txBox="1">
            <a:spLocks noChangeArrowheads="1"/>
          </p:cNvSpPr>
          <p:nvPr/>
        </p:nvSpPr>
        <p:spPr bwMode="auto">
          <a:xfrm>
            <a:off x="2471202" y="4030884"/>
            <a:ext cx="1008063" cy="36933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rIns="1800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dirty="0" smtClean="0">
                <a:latin typeface="+mn-ea"/>
                <a:ea typeface="+mn-ea"/>
                <a:cs typeface="Times New Roman" panose="02020603050405020304" pitchFamily="18" charset="0"/>
              </a:rPr>
              <a:t>空洞</a:t>
            </a:r>
            <a:endParaRPr lang="zh-CN" altLang="en-US" dirty="0">
              <a:latin typeface="+mn-ea"/>
              <a:ea typeface="+mn-ea"/>
              <a:cs typeface="Times New Roman" panose="02020603050405020304" pitchFamily="18" charset="0"/>
            </a:endParaRPr>
          </a:p>
        </p:txBody>
      </p:sp>
      <p:sp>
        <p:nvSpPr>
          <p:cNvPr id="127" name="Line 92"/>
          <p:cNvSpPr>
            <a:spLocks noChangeShapeType="1"/>
          </p:cNvSpPr>
          <p:nvPr/>
        </p:nvSpPr>
        <p:spPr bwMode="auto">
          <a:xfrm flipH="1" flipV="1">
            <a:off x="2382106" y="3816677"/>
            <a:ext cx="335158" cy="240245"/>
          </a:xfrm>
          <a:prstGeom prst="line">
            <a:avLst/>
          </a:prstGeom>
          <a:noFill/>
          <a:ln w="317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0" rIns="18000">
            <a:spAutoFit/>
          </a:bodyPr>
          <a:lstStyle/>
          <a:p>
            <a:endParaRPr lang="zh-CN" altLang="en-US">
              <a:solidFill>
                <a:schemeClr val="bg1"/>
              </a:solidFill>
              <a:latin typeface="+mn-ea"/>
              <a:ea typeface="+mn-ea"/>
            </a:endParaRPr>
          </a:p>
        </p:txBody>
      </p:sp>
      <p:grpSp>
        <p:nvGrpSpPr>
          <p:cNvPr id="5" name="组合 4"/>
          <p:cNvGrpSpPr/>
          <p:nvPr/>
        </p:nvGrpSpPr>
        <p:grpSpPr>
          <a:xfrm>
            <a:off x="3663878" y="2707494"/>
            <a:ext cx="561766" cy="1914618"/>
            <a:chOff x="7428230" y="3062468"/>
            <a:chExt cx="689133" cy="3170238"/>
          </a:xfrm>
        </p:grpSpPr>
        <p:pic>
          <p:nvPicPr>
            <p:cNvPr id="129" name="图片 19"/>
            <p:cNvPicPr>
              <a:picLocks noChangeAspect="1"/>
            </p:cNvPicPr>
            <p:nvPr/>
          </p:nvPicPr>
          <p:blipFill rotWithShape="1">
            <a:blip r:embed="rId5" cstate="email">
              <a:extLst>
                <a:ext uri="{28A0092B-C50C-407E-A947-70E740481C1C}">
                  <a14:useLocalDpi xmlns:a14="http://schemas.microsoft.com/office/drawing/2010/main"/>
                </a:ext>
              </a:extLst>
            </a:blip>
            <a:srcRect r="46444"/>
            <a:stretch/>
          </p:blipFill>
          <p:spPr bwMode="auto">
            <a:xfrm>
              <a:off x="7428230" y="3062468"/>
              <a:ext cx="30607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7645966" y="3268316"/>
              <a:ext cx="462507" cy="356734"/>
            </a:xfrm>
            <a:prstGeom prst="rect">
              <a:avLst/>
            </a:prstGeom>
            <a:noFill/>
          </p:spPr>
          <p:txBody>
            <a:bodyPr wrap="none" rtlCol="0">
              <a:spAutoFit/>
            </a:bodyPr>
            <a:lstStyle/>
            <a:p>
              <a:r>
                <a:rPr lang="en-US" altLang="zh-CN" sz="800" dirty="0" smtClean="0">
                  <a:latin typeface="+mn-ea"/>
                  <a:ea typeface="+mn-ea"/>
                </a:rPr>
                <a:t>8000</a:t>
              </a:r>
              <a:endParaRPr lang="zh-CN" altLang="en-US" sz="800" dirty="0">
                <a:latin typeface="+mn-ea"/>
                <a:ea typeface="+mn-ea"/>
              </a:endParaRPr>
            </a:p>
          </p:txBody>
        </p:sp>
        <p:sp>
          <p:nvSpPr>
            <p:cNvPr id="130" name="文本框 129"/>
            <p:cNvSpPr txBox="1"/>
            <p:nvPr/>
          </p:nvSpPr>
          <p:spPr>
            <a:xfrm>
              <a:off x="7640886" y="3625201"/>
              <a:ext cx="462507" cy="356734"/>
            </a:xfrm>
            <a:prstGeom prst="rect">
              <a:avLst/>
            </a:prstGeom>
            <a:noFill/>
          </p:spPr>
          <p:txBody>
            <a:bodyPr wrap="none" rtlCol="0">
              <a:spAutoFit/>
            </a:bodyPr>
            <a:lstStyle/>
            <a:p>
              <a:r>
                <a:rPr lang="en-US" altLang="zh-CN" sz="800" dirty="0" smtClean="0">
                  <a:latin typeface="+mn-ea"/>
                  <a:ea typeface="+mn-ea"/>
                </a:rPr>
                <a:t>7000</a:t>
              </a:r>
              <a:endParaRPr lang="zh-CN" altLang="en-US" sz="800" dirty="0">
                <a:latin typeface="+mn-ea"/>
                <a:ea typeface="+mn-ea"/>
              </a:endParaRPr>
            </a:p>
          </p:txBody>
        </p:sp>
        <p:sp>
          <p:nvSpPr>
            <p:cNvPr id="131" name="文本框 130"/>
            <p:cNvSpPr txBox="1"/>
            <p:nvPr/>
          </p:nvSpPr>
          <p:spPr>
            <a:xfrm>
              <a:off x="7635807" y="3972096"/>
              <a:ext cx="462507" cy="356734"/>
            </a:xfrm>
            <a:prstGeom prst="rect">
              <a:avLst/>
            </a:prstGeom>
            <a:noFill/>
          </p:spPr>
          <p:txBody>
            <a:bodyPr wrap="none" rtlCol="0">
              <a:spAutoFit/>
            </a:bodyPr>
            <a:lstStyle/>
            <a:p>
              <a:r>
                <a:rPr lang="en-US" altLang="zh-CN" sz="800" dirty="0" smtClean="0">
                  <a:latin typeface="+mn-ea"/>
                  <a:ea typeface="+mn-ea"/>
                </a:rPr>
                <a:t>6000</a:t>
              </a:r>
              <a:endParaRPr lang="zh-CN" altLang="en-US" sz="800" dirty="0">
                <a:latin typeface="+mn-ea"/>
                <a:ea typeface="+mn-ea"/>
              </a:endParaRPr>
            </a:p>
          </p:txBody>
        </p:sp>
        <p:sp>
          <p:nvSpPr>
            <p:cNvPr id="132" name="文本框 131"/>
            <p:cNvSpPr txBox="1"/>
            <p:nvPr/>
          </p:nvSpPr>
          <p:spPr>
            <a:xfrm>
              <a:off x="7651046" y="4675876"/>
              <a:ext cx="462507" cy="356734"/>
            </a:xfrm>
            <a:prstGeom prst="rect">
              <a:avLst/>
            </a:prstGeom>
            <a:noFill/>
          </p:spPr>
          <p:txBody>
            <a:bodyPr wrap="none" rtlCol="0">
              <a:spAutoFit/>
            </a:bodyPr>
            <a:lstStyle/>
            <a:p>
              <a:r>
                <a:rPr lang="en-US" altLang="zh-CN" sz="800" dirty="0" smtClean="0">
                  <a:latin typeface="+mn-ea"/>
                  <a:ea typeface="+mn-ea"/>
                </a:rPr>
                <a:t>4000</a:t>
              </a:r>
              <a:endParaRPr lang="zh-CN" altLang="en-US" sz="800" dirty="0">
                <a:latin typeface="+mn-ea"/>
                <a:ea typeface="+mn-ea"/>
              </a:endParaRPr>
            </a:p>
          </p:txBody>
        </p:sp>
        <p:sp>
          <p:nvSpPr>
            <p:cNvPr id="133" name="文本框 132"/>
            <p:cNvSpPr txBox="1"/>
            <p:nvPr/>
          </p:nvSpPr>
          <p:spPr>
            <a:xfrm>
              <a:off x="7654856" y="4303507"/>
              <a:ext cx="462507" cy="356734"/>
            </a:xfrm>
            <a:prstGeom prst="rect">
              <a:avLst/>
            </a:prstGeom>
            <a:noFill/>
          </p:spPr>
          <p:txBody>
            <a:bodyPr wrap="none" rtlCol="0">
              <a:spAutoFit/>
            </a:bodyPr>
            <a:lstStyle/>
            <a:p>
              <a:r>
                <a:rPr lang="en-US" altLang="zh-CN" sz="800" dirty="0" smtClean="0">
                  <a:latin typeface="+mn-ea"/>
                  <a:ea typeface="+mn-ea"/>
                </a:rPr>
                <a:t>5000</a:t>
              </a:r>
              <a:endParaRPr lang="zh-CN" altLang="en-US" sz="800" dirty="0">
                <a:latin typeface="+mn-ea"/>
                <a:ea typeface="+mn-ea"/>
              </a:endParaRPr>
            </a:p>
          </p:txBody>
        </p:sp>
        <p:sp>
          <p:nvSpPr>
            <p:cNvPr id="134" name="文本框 133"/>
            <p:cNvSpPr txBox="1"/>
            <p:nvPr/>
          </p:nvSpPr>
          <p:spPr>
            <a:xfrm>
              <a:off x="7639174" y="5022452"/>
              <a:ext cx="462507" cy="356734"/>
            </a:xfrm>
            <a:prstGeom prst="rect">
              <a:avLst/>
            </a:prstGeom>
            <a:noFill/>
          </p:spPr>
          <p:txBody>
            <a:bodyPr wrap="none" rtlCol="0">
              <a:spAutoFit/>
            </a:bodyPr>
            <a:lstStyle/>
            <a:p>
              <a:r>
                <a:rPr lang="en-US" altLang="zh-CN" sz="800" dirty="0" smtClean="0">
                  <a:latin typeface="+mn-ea"/>
                  <a:ea typeface="+mn-ea"/>
                </a:rPr>
                <a:t>3000</a:t>
              </a:r>
              <a:endParaRPr lang="zh-CN" altLang="en-US" sz="800" dirty="0">
                <a:latin typeface="+mn-ea"/>
                <a:ea typeface="+mn-ea"/>
              </a:endParaRPr>
            </a:p>
          </p:txBody>
        </p:sp>
        <p:sp>
          <p:nvSpPr>
            <p:cNvPr id="135" name="文本框 134"/>
            <p:cNvSpPr txBox="1"/>
            <p:nvPr/>
          </p:nvSpPr>
          <p:spPr>
            <a:xfrm>
              <a:off x="7647236" y="5359443"/>
              <a:ext cx="462507" cy="356734"/>
            </a:xfrm>
            <a:prstGeom prst="rect">
              <a:avLst/>
            </a:prstGeom>
            <a:noFill/>
          </p:spPr>
          <p:txBody>
            <a:bodyPr wrap="none" rtlCol="0">
              <a:spAutoFit/>
            </a:bodyPr>
            <a:lstStyle/>
            <a:p>
              <a:r>
                <a:rPr lang="en-US" altLang="zh-CN" sz="800" dirty="0" smtClean="0">
                  <a:latin typeface="+mn-ea"/>
                  <a:ea typeface="+mn-ea"/>
                </a:rPr>
                <a:t>2000</a:t>
              </a:r>
              <a:endParaRPr lang="zh-CN" altLang="en-US" sz="800" dirty="0">
                <a:latin typeface="+mn-ea"/>
                <a:ea typeface="+mn-ea"/>
              </a:endParaRPr>
            </a:p>
          </p:txBody>
        </p:sp>
        <p:sp>
          <p:nvSpPr>
            <p:cNvPr id="136" name="文本框 135"/>
            <p:cNvSpPr txBox="1"/>
            <p:nvPr/>
          </p:nvSpPr>
          <p:spPr>
            <a:xfrm>
              <a:off x="7638346" y="5710991"/>
              <a:ext cx="462507" cy="356734"/>
            </a:xfrm>
            <a:prstGeom prst="rect">
              <a:avLst/>
            </a:prstGeom>
            <a:noFill/>
          </p:spPr>
          <p:txBody>
            <a:bodyPr wrap="none" rtlCol="0">
              <a:spAutoFit/>
            </a:bodyPr>
            <a:lstStyle/>
            <a:p>
              <a:r>
                <a:rPr lang="en-US" altLang="zh-CN" sz="800" dirty="0" smtClean="0">
                  <a:latin typeface="+mn-ea"/>
                  <a:ea typeface="+mn-ea"/>
                </a:rPr>
                <a:t>1000</a:t>
              </a:r>
              <a:endParaRPr lang="zh-CN" altLang="en-US" sz="800" dirty="0">
                <a:latin typeface="+mn-ea"/>
                <a:ea typeface="+mn-ea"/>
              </a:endParaRPr>
            </a:p>
          </p:txBody>
        </p:sp>
      </p:grpSp>
      <p:grpSp>
        <p:nvGrpSpPr>
          <p:cNvPr id="11" name="组合 10"/>
          <p:cNvGrpSpPr/>
          <p:nvPr/>
        </p:nvGrpSpPr>
        <p:grpSpPr>
          <a:xfrm>
            <a:off x="1650863" y="2535194"/>
            <a:ext cx="48830" cy="2292081"/>
            <a:chOff x="816374" y="3375942"/>
            <a:chExt cx="48830" cy="3056107"/>
          </a:xfrm>
        </p:grpSpPr>
        <p:sp>
          <p:nvSpPr>
            <p:cNvPr id="6" name="椭圆 5"/>
            <p:cNvSpPr/>
            <p:nvPr/>
          </p:nvSpPr>
          <p:spPr bwMode="auto">
            <a:xfrm>
              <a:off x="816374" y="337594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37" name="椭圆 136"/>
            <p:cNvSpPr/>
            <p:nvPr/>
          </p:nvSpPr>
          <p:spPr bwMode="auto">
            <a:xfrm>
              <a:off x="817245" y="353510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38" name="椭圆 137"/>
            <p:cNvSpPr/>
            <p:nvPr/>
          </p:nvSpPr>
          <p:spPr bwMode="auto">
            <a:xfrm>
              <a:off x="819061" y="36970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39" name="椭圆 138"/>
            <p:cNvSpPr/>
            <p:nvPr/>
          </p:nvSpPr>
          <p:spPr bwMode="auto">
            <a:xfrm>
              <a:off x="819061" y="38494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0" name="椭圆 139"/>
            <p:cNvSpPr/>
            <p:nvPr/>
          </p:nvSpPr>
          <p:spPr bwMode="auto">
            <a:xfrm>
              <a:off x="820802" y="40018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1" name="椭圆 140"/>
            <p:cNvSpPr/>
            <p:nvPr/>
          </p:nvSpPr>
          <p:spPr bwMode="auto">
            <a:xfrm>
              <a:off x="821673" y="416099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2" name="椭圆 141"/>
            <p:cNvSpPr/>
            <p:nvPr/>
          </p:nvSpPr>
          <p:spPr bwMode="auto">
            <a:xfrm>
              <a:off x="823489" y="432292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3" name="椭圆 142"/>
            <p:cNvSpPr/>
            <p:nvPr/>
          </p:nvSpPr>
          <p:spPr bwMode="auto">
            <a:xfrm>
              <a:off x="823489" y="447532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4" name="椭圆 143"/>
            <p:cNvSpPr/>
            <p:nvPr/>
          </p:nvSpPr>
          <p:spPr bwMode="auto">
            <a:xfrm>
              <a:off x="822089" y="464020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5" name="椭圆 144"/>
            <p:cNvSpPr/>
            <p:nvPr/>
          </p:nvSpPr>
          <p:spPr bwMode="auto">
            <a:xfrm>
              <a:off x="822960" y="479936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6" name="椭圆 145"/>
            <p:cNvSpPr/>
            <p:nvPr/>
          </p:nvSpPr>
          <p:spPr bwMode="auto">
            <a:xfrm>
              <a:off x="824776" y="49612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7" name="椭圆 146"/>
            <p:cNvSpPr/>
            <p:nvPr/>
          </p:nvSpPr>
          <p:spPr bwMode="auto">
            <a:xfrm>
              <a:off x="824776" y="51136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8" name="椭圆 147"/>
            <p:cNvSpPr/>
            <p:nvPr/>
          </p:nvSpPr>
          <p:spPr bwMode="auto">
            <a:xfrm>
              <a:off x="826517" y="52660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49" name="椭圆 148"/>
            <p:cNvSpPr/>
            <p:nvPr/>
          </p:nvSpPr>
          <p:spPr bwMode="auto">
            <a:xfrm>
              <a:off x="827388" y="5425256"/>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50" name="椭圆 149"/>
            <p:cNvSpPr/>
            <p:nvPr/>
          </p:nvSpPr>
          <p:spPr bwMode="auto">
            <a:xfrm>
              <a:off x="829204" y="558718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51" name="椭圆 150"/>
            <p:cNvSpPr/>
            <p:nvPr/>
          </p:nvSpPr>
          <p:spPr bwMode="auto">
            <a:xfrm>
              <a:off x="829204" y="573958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grpSp>
      <p:grpSp>
        <p:nvGrpSpPr>
          <p:cNvPr id="152" name="组合 151"/>
          <p:cNvGrpSpPr/>
          <p:nvPr/>
        </p:nvGrpSpPr>
        <p:grpSpPr>
          <a:xfrm>
            <a:off x="3319932" y="2521694"/>
            <a:ext cx="48830" cy="2292081"/>
            <a:chOff x="816374" y="3375942"/>
            <a:chExt cx="48830" cy="3056107"/>
          </a:xfrm>
        </p:grpSpPr>
        <p:sp>
          <p:nvSpPr>
            <p:cNvPr id="153" name="椭圆 152"/>
            <p:cNvSpPr/>
            <p:nvPr/>
          </p:nvSpPr>
          <p:spPr bwMode="auto">
            <a:xfrm>
              <a:off x="816374" y="337594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54" name="椭圆 153"/>
            <p:cNvSpPr/>
            <p:nvPr/>
          </p:nvSpPr>
          <p:spPr bwMode="auto">
            <a:xfrm>
              <a:off x="817245" y="353510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55" name="椭圆 154"/>
            <p:cNvSpPr/>
            <p:nvPr/>
          </p:nvSpPr>
          <p:spPr bwMode="auto">
            <a:xfrm>
              <a:off x="819061" y="36970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56" name="椭圆 155"/>
            <p:cNvSpPr/>
            <p:nvPr/>
          </p:nvSpPr>
          <p:spPr bwMode="auto">
            <a:xfrm>
              <a:off x="819061" y="38494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57" name="椭圆 156"/>
            <p:cNvSpPr/>
            <p:nvPr/>
          </p:nvSpPr>
          <p:spPr bwMode="auto">
            <a:xfrm>
              <a:off x="820802" y="40018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58" name="椭圆 157"/>
            <p:cNvSpPr/>
            <p:nvPr/>
          </p:nvSpPr>
          <p:spPr bwMode="auto">
            <a:xfrm>
              <a:off x="821673" y="416099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59" name="椭圆 158"/>
            <p:cNvSpPr/>
            <p:nvPr/>
          </p:nvSpPr>
          <p:spPr bwMode="auto">
            <a:xfrm>
              <a:off x="823489" y="432292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60" name="椭圆 159"/>
            <p:cNvSpPr/>
            <p:nvPr/>
          </p:nvSpPr>
          <p:spPr bwMode="auto">
            <a:xfrm>
              <a:off x="823489" y="447532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61" name="椭圆 160"/>
            <p:cNvSpPr/>
            <p:nvPr/>
          </p:nvSpPr>
          <p:spPr bwMode="auto">
            <a:xfrm>
              <a:off x="822089" y="464020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62" name="椭圆 161"/>
            <p:cNvSpPr/>
            <p:nvPr/>
          </p:nvSpPr>
          <p:spPr bwMode="auto">
            <a:xfrm>
              <a:off x="822960" y="479936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63" name="椭圆 162"/>
            <p:cNvSpPr/>
            <p:nvPr/>
          </p:nvSpPr>
          <p:spPr bwMode="auto">
            <a:xfrm>
              <a:off x="824776" y="49612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64" name="椭圆 163"/>
            <p:cNvSpPr/>
            <p:nvPr/>
          </p:nvSpPr>
          <p:spPr bwMode="auto">
            <a:xfrm>
              <a:off x="824776" y="51136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65" name="椭圆 164"/>
            <p:cNvSpPr/>
            <p:nvPr/>
          </p:nvSpPr>
          <p:spPr bwMode="auto">
            <a:xfrm>
              <a:off x="826517" y="52660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66" name="椭圆 165"/>
            <p:cNvSpPr/>
            <p:nvPr/>
          </p:nvSpPr>
          <p:spPr bwMode="auto">
            <a:xfrm>
              <a:off x="827388" y="5425256"/>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67" name="椭圆 166"/>
            <p:cNvSpPr/>
            <p:nvPr/>
          </p:nvSpPr>
          <p:spPr bwMode="auto">
            <a:xfrm>
              <a:off x="829204" y="558718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68" name="椭圆 167"/>
            <p:cNvSpPr/>
            <p:nvPr/>
          </p:nvSpPr>
          <p:spPr bwMode="auto">
            <a:xfrm>
              <a:off x="829204" y="573958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grpSp>
      <p:sp>
        <p:nvSpPr>
          <p:cNvPr id="208" name="文本框 207"/>
          <p:cNvSpPr txBox="1"/>
          <p:nvPr/>
        </p:nvSpPr>
        <p:spPr>
          <a:xfrm>
            <a:off x="1389780" y="2105995"/>
            <a:ext cx="524503" cy="369332"/>
          </a:xfrm>
          <a:prstGeom prst="rect">
            <a:avLst/>
          </a:prstGeom>
          <a:noFill/>
        </p:spPr>
        <p:txBody>
          <a:bodyPr wrap="none" rtlCol="0">
            <a:spAutoFit/>
          </a:bodyPr>
          <a:lstStyle/>
          <a:p>
            <a:r>
              <a:rPr lang="zh-CN" altLang="en-US" dirty="0" smtClean="0">
                <a:effectLst>
                  <a:outerShdw blurRad="38100" dist="38100" dir="2700000" algn="tl">
                    <a:srgbClr val="000000">
                      <a:alpha val="43137"/>
                    </a:srgbClr>
                  </a:outerShdw>
                </a:effectLst>
                <a:latin typeface="+mn-ea"/>
                <a:ea typeface="+mn-ea"/>
              </a:rPr>
              <a:t>孔</a:t>
            </a:r>
            <a:r>
              <a:rPr lang="en-US" altLang="zh-CN" dirty="0" smtClean="0">
                <a:effectLst>
                  <a:outerShdw blurRad="38100" dist="38100" dir="2700000" algn="tl">
                    <a:srgbClr val="000000">
                      <a:alpha val="43137"/>
                    </a:srgbClr>
                  </a:outerShdw>
                </a:effectLst>
                <a:latin typeface="+mn-ea"/>
                <a:ea typeface="+mn-ea"/>
              </a:rPr>
              <a:t>1</a:t>
            </a:r>
            <a:endParaRPr lang="zh-CN" altLang="en-US" dirty="0">
              <a:effectLst>
                <a:outerShdw blurRad="38100" dist="38100" dir="2700000" algn="tl">
                  <a:srgbClr val="000000">
                    <a:alpha val="43137"/>
                  </a:srgbClr>
                </a:outerShdw>
              </a:effectLst>
              <a:latin typeface="+mn-ea"/>
              <a:ea typeface="+mn-ea"/>
            </a:endParaRPr>
          </a:p>
        </p:txBody>
      </p:sp>
      <p:sp>
        <p:nvSpPr>
          <p:cNvPr id="209" name="文本框 208"/>
          <p:cNvSpPr txBox="1"/>
          <p:nvPr/>
        </p:nvSpPr>
        <p:spPr>
          <a:xfrm>
            <a:off x="2997457" y="2086037"/>
            <a:ext cx="524503" cy="369332"/>
          </a:xfrm>
          <a:prstGeom prst="rect">
            <a:avLst/>
          </a:prstGeom>
          <a:noFill/>
        </p:spPr>
        <p:txBody>
          <a:bodyPr wrap="none" rtlCol="0">
            <a:spAutoFit/>
          </a:bodyPr>
          <a:lstStyle/>
          <a:p>
            <a:r>
              <a:rPr lang="zh-CN" altLang="en-US" dirty="0" smtClean="0">
                <a:effectLst>
                  <a:outerShdw blurRad="38100" dist="38100" dir="2700000" algn="tl">
                    <a:srgbClr val="000000">
                      <a:alpha val="43137"/>
                    </a:srgbClr>
                  </a:outerShdw>
                </a:effectLst>
                <a:latin typeface="+mn-ea"/>
                <a:ea typeface="+mn-ea"/>
              </a:rPr>
              <a:t>孔</a:t>
            </a:r>
            <a:r>
              <a:rPr lang="en-US" altLang="zh-CN" dirty="0">
                <a:effectLst>
                  <a:outerShdw blurRad="38100" dist="38100" dir="2700000" algn="tl">
                    <a:srgbClr val="000000">
                      <a:alpha val="43137"/>
                    </a:srgbClr>
                  </a:outerShdw>
                </a:effectLst>
                <a:latin typeface="+mn-ea"/>
                <a:ea typeface="+mn-ea"/>
              </a:rPr>
              <a:t>2</a:t>
            </a:r>
            <a:endParaRPr lang="zh-CN" altLang="en-US" dirty="0">
              <a:effectLst>
                <a:outerShdw blurRad="38100" dist="38100" dir="2700000" algn="tl">
                  <a:srgbClr val="000000">
                    <a:alpha val="43137"/>
                  </a:srgbClr>
                </a:outerShdw>
              </a:effectLst>
              <a:latin typeface="+mn-ea"/>
              <a:ea typeface="+mn-ea"/>
            </a:endParaRPr>
          </a:p>
        </p:txBody>
      </p:sp>
      <p:sp>
        <p:nvSpPr>
          <p:cNvPr id="212" name="Text Box 21"/>
          <p:cNvSpPr txBox="1">
            <a:spLocks noChangeArrowheads="1"/>
          </p:cNvSpPr>
          <p:nvPr/>
        </p:nvSpPr>
        <p:spPr bwMode="auto">
          <a:xfrm>
            <a:off x="2915816" y="4794706"/>
            <a:ext cx="35004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ctr">
              <a:spcBef>
                <a:spcPct val="20000"/>
              </a:spcBef>
              <a:tabLst>
                <a:tab pos="1350963" algn="l"/>
              </a:tabLst>
              <a:defRPr b="1">
                <a:solidFill>
                  <a:srgbClr val="0000FF"/>
                </a:solidFill>
                <a:latin typeface="微软雅黑" panose="020B0503020204020204" pitchFamily="34" charset="-122"/>
                <a:ea typeface="微软雅黑" panose="020B0503020204020204" pitchFamily="34" charset="-122"/>
              </a:defRPr>
            </a:lvl1pPr>
            <a:lvl2pPr marL="742950" indent="-285750">
              <a:tabLst>
                <a:tab pos="1350963" algn="l"/>
              </a:tabLst>
              <a:defRPr>
                <a:latin typeface="Calibri" panose="020F0502020204030204" pitchFamily="34" charset="0"/>
                <a:ea typeface="宋体" panose="02010600030101010101" pitchFamily="2" charset="-122"/>
              </a:defRPr>
            </a:lvl2pPr>
            <a:lvl3pPr marL="1143000" indent="-228600">
              <a:tabLst>
                <a:tab pos="1350963" algn="l"/>
              </a:tabLst>
              <a:defRPr>
                <a:latin typeface="Calibri" panose="020F0502020204030204" pitchFamily="34" charset="0"/>
                <a:ea typeface="宋体" panose="02010600030101010101" pitchFamily="2" charset="-122"/>
              </a:defRPr>
            </a:lvl3pPr>
            <a:lvl4pPr marL="1600200" indent="-228600">
              <a:tabLst>
                <a:tab pos="1350963" algn="l"/>
              </a:tabLst>
              <a:defRPr>
                <a:latin typeface="Calibri" panose="020F0502020204030204" pitchFamily="34" charset="0"/>
                <a:ea typeface="宋体" panose="02010600030101010101" pitchFamily="2" charset="-122"/>
              </a:defRPr>
            </a:lvl4pPr>
            <a:lvl5pPr marL="2057400" indent="-228600">
              <a:tabLst>
                <a:tab pos="1350963" algn="l"/>
              </a:tabLst>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tabLst>
                <a:tab pos="1350963" algn="l"/>
              </a:tabLs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tabLst>
                <a:tab pos="1350963" algn="l"/>
              </a:tabLs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tabLst>
                <a:tab pos="1350963" algn="l"/>
              </a:tabLs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tabLst>
                <a:tab pos="1350963" algn="l"/>
              </a:tabLst>
              <a:defRPr>
                <a:latin typeface="Calibri" panose="020F0502020204030204" pitchFamily="34" charset="0"/>
                <a:ea typeface="宋体" panose="02010600030101010101" pitchFamily="2" charset="-122"/>
              </a:defRPr>
            </a:lvl9pPr>
          </a:lstStyle>
          <a:p>
            <a:r>
              <a:rPr lang="zh-CN" altLang="en-US" b="0" dirty="0" smtClean="0">
                <a:solidFill>
                  <a:schemeClr val="tx1"/>
                </a:solidFill>
                <a:latin typeface="+mn-ea"/>
                <a:ea typeface="+mn-ea"/>
              </a:rPr>
              <a:t>空洞成像结果</a:t>
            </a:r>
            <a:endParaRPr lang="en-US" altLang="zh-CN" b="0" dirty="0">
              <a:solidFill>
                <a:schemeClr val="tx1"/>
              </a:solidFill>
              <a:latin typeface="+mn-ea"/>
              <a:ea typeface="+mn-ea"/>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8278" y="2888475"/>
            <a:ext cx="331008" cy="148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Rectangle 14"/>
          <p:cNvSpPr>
            <a:spLocks noChangeArrowheads="1"/>
          </p:cNvSpPr>
          <p:nvPr/>
        </p:nvSpPr>
        <p:spPr bwMode="auto">
          <a:xfrm>
            <a:off x="247650" y="136655"/>
            <a:ext cx="8572822" cy="692497"/>
          </a:xfrm>
          <a:prstGeom prst="rect">
            <a:avLst/>
          </a:prstGeom>
          <a:noFill/>
          <a:ln>
            <a:noFill/>
          </a:ln>
          <a:effectLst/>
          <a:extLst>
            <a:ext uri="{909E8E84-426E-40DD-AFC4-6F175D3DCCD1}">
              <a14:hiddenFill xmlns:a14="http://schemas.microsoft.com/office/drawing/2010/main">
                <a:solidFill>
                  <a:srgbClr val="008080"/>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eaLnBrk="1" hangingPunct="1">
              <a:lnSpc>
                <a:spcPct val="150000"/>
              </a:lnSpc>
            </a:pPr>
            <a:r>
              <a:rPr lang="zh-CN" altLang="en-US" sz="2600" dirty="0" smtClean="0">
                <a:latin typeface="+mn-ea"/>
                <a:ea typeface="+mn-ea"/>
              </a:rPr>
              <a:t>地下空洞精细探测技术</a:t>
            </a:r>
            <a:endParaRPr lang="zh-CN" altLang="en-US" sz="2600" dirty="0">
              <a:latin typeface="+mn-ea"/>
              <a:ea typeface="+mn-ea"/>
            </a:endParaRPr>
          </a:p>
        </p:txBody>
      </p:sp>
      <p:pic>
        <p:nvPicPr>
          <p:cNvPr id="1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39" y="2891878"/>
            <a:ext cx="331008" cy="148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1" name="组合 110"/>
          <p:cNvGrpSpPr/>
          <p:nvPr/>
        </p:nvGrpSpPr>
        <p:grpSpPr>
          <a:xfrm>
            <a:off x="5874380" y="2523398"/>
            <a:ext cx="48830" cy="2292081"/>
            <a:chOff x="816374" y="3375942"/>
            <a:chExt cx="48830" cy="3056107"/>
          </a:xfrm>
        </p:grpSpPr>
        <p:sp>
          <p:nvSpPr>
            <p:cNvPr id="112" name="椭圆 111"/>
            <p:cNvSpPr/>
            <p:nvPr/>
          </p:nvSpPr>
          <p:spPr bwMode="auto">
            <a:xfrm>
              <a:off x="816374" y="337594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13" name="椭圆 112"/>
            <p:cNvSpPr/>
            <p:nvPr/>
          </p:nvSpPr>
          <p:spPr bwMode="auto">
            <a:xfrm>
              <a:off x="817245" y="353510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14" name="椭圆 113"/>
            <p:cNvSpPr/>
            <p:nvPr/>
          </p:nvSpPr>
          <p:spPr bwMode="auto">
            <a:xfrm>
              <a:off x="819061" y="36970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15" name="椭圆 114"/>
            <p:cNvSpPr/>
            <p:nvPr/>
          </p:nvSpPr>
          <p:spPr bwMode="auto">
            <a:xfrm>
              <a:off x="819061" y="38494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16" name="椭圆 115"/>
            <p:cNvSpPr/>
            <p:nvPr/>
          </p:nvSpPr>
          <p:spPr bwMode="auto">
            <a:xfrm>
              <a:off x="820802" y="40018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17" name="椭圆 116"/>
            <p:cNvSpPr/>
            <p:nvPr/>
          </p:nvSpPr>
          <p:spPr bwMode="auto">
            <a:xfrm>
              <a:off x="821673" y="416099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19" name="椭圆 118"/>
            <p:cNvSpPr/>
            <p:nvPr/>
          </p:nvSpPr>
          <p:spPr bwMode="auto">
            <a:xfrm>
              <a:off x="823489" y="432292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20" name="椭圆 119"/>
            <p:cNvSpPr/>
            <p:nvPr/>
          </p:nvSpPr>
          <p:spPr bwMode="auto">
            <a:xfrm>
              <a:off x="823489" y="447532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21" name="椭圆 120"/>
            <p:cNvSpPr/>
            <p:nvPr/>
          </p:nvSpPr>
          <p:spPr bwMode="auto">
            <a:xfrm>
              <a:off x="822089" y="464020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24" name="椭圆 123"/>
            <p:cNvSpPr/>
            <p:nvPr/>
          </p:nvSpPr>
          <p:spPr bwMode="auto">
            <a:xfrm>
              <a:off x="822960" y="479936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128" name="椭圆 127"/>
            <p:cNvSpPr/>
            <p:nvPr/>
          </p:nvSpPr>
          <p:spPr bwMode="auto">
            <a:xfrm>
              <a:off x="824776" y="49612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14" name="椭圆 213"/>
            <p:cNvSpPr/>
            <p:nvPr/>
          </p:nvSpPr>
          <p:spPr bwMode="auto">
            <a:xfrm>
              <a:off x="824776" y="51136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15" name="椭圆 214"/>
            <p:cNvSpPr/>
            <p:nvPr/>
          </p:nvSpPr>
          <p:spPr bwMode="auto">
            <a:xfrm>
              <a:off x="826517" y="52660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16" name="椭圆 215"/>
            <p:cNvSpPr/>
            <p:nvPr/>
          </p:nvSpPr>
          <p:spPr bwMode="auto">
            <a:xfrm>
              <a:off x="827388" y="5425256"/>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17" name="椭圆 216"/>
            <p:cNvSpPr/>
            <p:nvPr/>
          </p:nvSpPr>
          <p:spPr bwMode="auto">
            <a:xfrm>
              <a:off x="829204" y="558718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18" name="椭圆 217"/>
            <p:cNvSpPr/>
            <p:nvPr/>
          </p:nvSpPr>
          <p:spPr bwMode="auto">
            <a:xfrm>
              <a:off x="829204" y="573958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grpSp>
      <p:grpSp>
        <p:nvGrpSpPr>
          <p:cNvPr id="219" name="组合 218"/>
          <p:cNvGrpSpPr/>
          <p:nvPr/>
        </p:nvGrpSpPr>
        <p:grpSpPr>
          <a:xfrm>
            <a:off x="7364284" y="2525102"/>
            <a:ext cx="48830" cy="2292081"/>
            <a:chOff x="816374" y="3375942"/>
            <a:chExt cx="48830" cy="3056107"/>
          </a:xfrm>
        </p:grpSpPr>
        <p:sp>
          <p:nvSpPr>
            <p:cNvPr id="220" name="椭圆 219"/>
            <p:cNvSpPr/>
            <p:nvPr/>
          </p:nvSpPr>
          <p:spPr bwMode="auto">
            <a:xfrm>
              <a:off x="816374" y="337594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21" name="椭圆 220"/>
            <p:cNvSpPr/>
            <p:nvPr/>
          </p:nvSpPr>
          <p:spPr bwMode="auto">
            <a:xfrm>
              <a:off x="817245" y="353510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22" name="椭圆 221"/>
            <p:cNvSpPr/>
            <p:nvPr/>
          </p:nvSpPr>
          <p:spPr bwMode="auto">
            <a:xfrm>
              <a:off x="819061" y="36970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23" name="椭圆 222"/>
            <p:cNvSpPr/>
            <p:nvPr/>
          </p:nvSpPr>
          <p:spPr bwMode="auto">
            <a:xfrm>
              <a:off x="819061" y="38494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24" name="椭圆 223"/>
            <p:cNvSpPr/>
            <p:nvPr/>
          </p:nvSpPr>
          <p:spPr bwMode="auto">
            <a:xfrm>
              <a:off x="820802" y="400183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25" name="椭圆 224"/>
            <p:cNvSpPr/>
            <p:nvPr/>
          </p:nvSpPr>
          <p:spPr bwMode="auto">
            <a:xfrm>
              <a:off x="821673" y="416099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26" name="椭圆 225"/>
            <p:cNvSpPr/>
            <p:nvPr/>
          </p:nvSpPr>
          <p:spPr bwMode="auto">
            <a:xfrm>
              <a:off x="823489" y="432292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27" name="椭圆 226"/>
            <p:cNvSpPr/>
            <p:nvPr/>
          </p:nvSpPr>
          <p:spPr bwMode="auto">
            <a:xfrm>
              <a:off x="823489" y="447532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28" name="椭圆 227"/>
            <p:cNvSpPr/>
            <p:nvPr/>
          </p:nvSpPr>
          <p:spPr bwMode="auto">
            <a:xfrm>
              <a:off x="822089" y="4640202"/>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29" name="椭圆 228"/>
            <p:cNvSpPr/>
            <p:nvPr/>
          </p:nvSpPr>
          <p:spPr bwMode="auto">
            <a:xfrm>
              <a:off x="822960" y="4799367"/>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30" name="椭圆 229"/>
            <p:cNvSpPr/>
            <p:nvPr/>
          </p:nvSpPr>
          <p:spPr bwMode="auto">
            <a:xfrm>
              <a:off x="824776" y="49612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31" name="椭圆 230"/>
            <p:cNvSpPr/>
            <p:nvPr/>
          </p:nvSpPr>
          <p:spPr bwMode="auto">
            <a:xfrm>
              <a:off x="824776" y="51136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32" name="椭圆 231"/>
            <p:cNvSpPr/>
            <p:nvPr/>
          </p:nvSpPr>
          <p:spPr bwMode="auto">
            <a:xfrm>
              <a:off x="826517" y="526609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33" name="椭圆 232"/>
            <p:cNvSpPr/>
            <p:nvPr/>
          </p:nvSpPr>
          <p:spPr bwMode="auto">
            <a:xfrm>
              <a:off x="827388" y="5425256"/>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34" name="椭圆 233"/>
            <p:cNvSpPr/>
            <p:nvPr/>
          </p:nvSpPr>
          <p:spPr bwMode="auto">
            <a:xfrm>
              <a:off x="829204" y="558718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sp>
          <p:nvSpPr>
            <p:cNvPr id="235" name="椭圆 234"/>
            <p:cNvSpPr/>
            <p:nvPr/>
          </p:nvSpPr>
          <p:spPr bwMode="auto">
            <a:xfrm>
              <a:off x="829204" y="5739581"/>
              <a:ext cx="36000" cy="692468"/>
            </a:xfrm>
            <a:prstGeom prst="ellipse">
              <a:avLst/>
            </a:prstGeom>
            <a:solidFill>
              <a:srgbClr val="FF0000"/>
            </a:solidFill>
            <a:ln w="57150">
              <a:solidFill>
                <a:srgbClr val="FF0000"/>
              </a:solidFill>
              <a:round/>
              <a:headEnd/>
              <a:tailEnd type="arrow" w="lg" len="med"/>
            </a:ln>
            <a:extLst/>
          </p:spPr>
          <p:txBody>
            <a:bodyPr wrap="square" rtlCol="0" anchor="ctr">
              <a:spAutoFit/>
            </a:bodyPr>
            <a:lstStyle/>
            <a:p>
              <a:pPr algn="ctr"/>
              <a:endParaRPr lang="zh-CN" altLang="en-US">
                <a:latin typeface="+mn-ea"/>
                <a:ea typeface="+mn-ea"/>
              </a:endParaRPr>
            </a:p>
          </p:txBody>
        </p:sp>
      </p:grpSp>
      <p:sp>
        <p:nvSpPr>
          <p:cNvPr id="236" name="文本框 207"/>
          <p:cNvSpPr txBox="1"/>
          <p:nvPr/>
        </p:nvSpPr>
        <p:spPr>
          <a:xfrm>
            <a:off x="5595636" y="2179351"/>
            <a:ext cx="524503" cy="369332"/>
          </a:xfrm>
          <a:prstGeom prst="rect">
            <a:avLst/>
          </a:prstGeom>
          <a:noFill/>
        </p:spPr>
        <p:txBody>
          <a:bodyPr wrap="none" rtlCol="0">
            <a:spAutoFit/>
          </a:bodyPr>
          <a:lstStyle/>
          <a:p>
            <a:r>
              <a:rPr lang="zh-CN" altLang="en-US" dirty="0" smtClean="0">
                <a:effectLst>
                  <a:outerShdw blurRad="38100" dist="38100" dir="2700000" algn="tl">
                    <a:srgbClr val="000000">
                      <a:alpha val="43137"/>
                    </a:srgbClr>
                  </a:outerShdw>
                </a:effectLst>
                <a:latin typeface="+mn-ea"/>
                <a:ea typeface="+mn-ea"/>
              </a:rPr>
              <a:t>孔</a:t>
            </a:r>
            <a:r>
              <a:rPr lang="en-US" altLang="zh-CN" dirty="0" smtClean="0">
                <a:effectLst>
                  <a:outerShdw blurRad="38100" dist="38100" dir="2700000" algn="tl">
                    <a:srgbClr val="000000">
                      <a:alpha val="43137"/>
                    </a:srgbClr>
                  </a:outerShdw>
                </a:effectLst>
                <a:latin typeface="+mn-ea"/>
                <a:ea typeface="+mn-ea"/>
              </a:rPr>
              <a:t>1</a:t>
            </a:r>
            <a:endParaRPr lang="zh-CN" altLang="en-US" dirty="0">
              <a:effectLst>
                <a:outerShdw blurRad="38100" dist="38100" dir="2700000" algn="tl">
                  <a:srgbClr val="000000">
                    <a:alpha val="43137"/>
                  </a:srgbClr>
                </a:outerShdw>
              </a:effectLst>
              <a:latin typeface="+mn-ea"/>
              <a:ea typeface="+mn-ea"/>
            </a:endParaRPr>
          </a:p>
        </p:txBody>
      </p:sp>
      <p:sp>
        <p:nvSpPr>
          <p:cNvPr id="237" name="文本框 208"/>
          <p:cNvSpPr txBox="1"/>
          <p:nvPr/>
        </p:nvSpPr>
        <p:spPr>
          <a:xfrm>
            <a:off x="7121425" y="2159393"/>
            <a:ext cx="524503" cy="369332"/>
          </a:xfrm>
          <a:prstGeom prst="rect">
            <a:avLst/>
          </a:prstGeom>
          <a:noFill/>
        </p:spPr>
        <p:txBody>
          <a:bodyPr wrap="none" rtlCol="0">
            <a:spAutoFit/>
          </a:bodyPr>
          <a:lstStyle/>
          <a:p>
            <a:r>
              <a:rPr lang="zh-CN" altLang="en-US" dirty="0" smtClean="0">
                <a:effectLst>
                  <a:outerShdw blurRad="38100" dist="38100" dir="2700000" algn="tl">
                    <a:srgbClr val="000000">
                      <a:alpha val="43137"/>
                    </a:srgbClr>
                  </a:outerShdw>
                </a:effectLst>
                <a:latin typeface="+mn-ea"/>
                <a:ea typeface="+mn-ea"/>
              </a:rPr>
              <a:t>孔</a:t>
            </a:r>
            <a:r>
              <a:rPr lang="en-US" altLang="zh-CN" dirty="0">
                <a:effectLst>
                  <a:outerShdw blurRad="38100" dist="38100" dir="2700000" algn="tl">
                    <a:srgbClr val="000000">
                      <a:alpha val="43137"/>
                    </a:srgbClr>
                  </a:outerShdw>
                </a:effectLst>
                <a:latin typeface="+mn-ea"/>
                <a:ea typeface="+mn-ea"/>
              </a:rPr>
              <a:t>2</a:t>
            </a:r>
            <a:endParaRPr lang="zh-CN" altLang="en-US" dirty="0">
              <a:effectLst>
                <a:outerShdw blurRad="38100" dist="38100" dir="2700000" algn="tl">
                  <a:srgbClr val="000000">
                    <a:alpha val="43137"/>
                  </a:srgbClr>
                </a:outerShdw>
              </a:effectLst>
              <a:latin typeface="+mn-ea"/>
              <a:ea typeface="+mn-ea"/>
            </a:endParaRPr>
          </a:p>
        </p:txBody>
      </p:sp>
      <p:sp>
        <p:nvSpPr>
          <p:cNvPr id="238" name="Line 92"/>
          <p:cNvSpPr>
            <a:spLocks noChangeShapeType="1"/>
          </p:cNvSpPr>
          <p:nvPr/>
        </p:nvSpPr>
        <p:spPr bwMode="auto">
          <a:xfrm flipH="1">
            <a:off x="5861338" y="2456349"/>
            <a:ext cx="0" cy="270000"/>
          </a:xfrm>
          <a:prstGeom prst="line">
            <a:avLst/>
          </a:prstGeom>
          <a:noFill/>
          <a:ln w="317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0" rIns="18000">
            <a:spAutoFit/>
          </a:bodyPr>
          <a:lstStyle/>
          <a:p>
            <a:endParaRPr lang="zh-CN" altLang="en-US">
              <a:latin typeface="+mn-ea"/>
              <a:ea typeface="+mn-ea"/>
            </a:endParaRPr>
          </a:p>
        </p:txBody>
      </p:sp>
      <p:sp>
        <p:nvSpPr>
          <p:cNvPr id="239" name="Line 92"/>
          <p:cNvSpPr>
            <a:spLocks noChangeShapeType="1"/>
          </p:cNvSpPr>
          <p:nvPr/>
        </p:nvSpPr>
        <p:spPr bwMode="auto">
          <a:xfrm flipH="1">
            <a:off x="7392186" y="2427345"/>
            <a:ext cx="0" cy="270000"/>
          </a:xfrm>
          <a:prstGeom prst="line">
            <a:avLst/>
          </a:prstGeom>
          <a:noFill/>
          <a:ln w="317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0" rIns="18000">
            <a:spAutoFit/>
          </a:bodyPr>
          <a:lstStyle/>
          <a:p>
            <a:endParaRPr lang="zh-CN" altLang="en-US">
              <a:latin typeface="+mn-ea"/>
              <a:ea typeface="+mn-ea"/>
            </a:endParaRPr>
          </a:p>
        </p:txBody>
      </p:sp>
    </p:spTree>
    <p:extLst>
      <p:ext uri="{BB962C8B-B14F-4D97-AF65-F5344CB8AC3E}">
        <p14:creationId xmlns:p14="http://schemas.microsoft.com/office/powerpoint/2010/main" val="3626620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4"/>
          <p:cNvSpPr>
            <a:spLocks noChangeArrowheads="1"/>
          </p:cNvSpPr>
          <p:nvPr/>
        </p:nvSpPr>
        <p:spPr bwMode="auto">
          <a:xfrm>
            <a:off x="247650" y="126126"/>
            <a:ext cx="8356798" cy="692497"/>
          </a:xfrm>
          <a:prstGeom prst="rect">
            <a:avLst/>
          </a:prstGeom>
          <a:noFill/>
          <a:ln>
            <a:noFill/>
          </a:ln>
          <a:effectLst/>
          <a:extLst>
            <a:ext uri="{909E8E84-426E-40DD-AFC4-6F175D3DCCD1}">
              <a14:hiddenFill xmlns:a14="http://schemas.microsoft.com/office/drawing/2010/main">
                <a:solidFill>
                  <a:srgbClr val="008080"/>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eaLnBrk="1" hangingPunct="1">
              <a:lnSpc>
                <a:spcPct val="150000"/>
              </a:lnSpc>
            </a:pPr>
            <a:r>
              <a:rPr lang="zh-CN" altLang="en-US" sz="2600" dirty="0" smtClean="0">
                <a:latin typeface="+mn-ea"/>
                <a:ea typeface="+mn-ea"/>
              </a:rPr>
              <a:t>地下管线综合探测技术</a:t>
            </a:r>
            <a:endParaRPr lang="zh-CN" altLang="en-US" sz="2600" dirty="0">
              <a:latin typeface="+mn-ea"/>
              <a:ea typeface="+mn-ea"/>
            </a:endParaRPr>
          </a:p>
        </p:txBody>
      </p:sp>
      <p:sp>
        <p:nvSpPr>
          <p:cNvPr id="104" name="Text Box 49"/>
          <p:cNvSpPr txBox="1">
            <a:spLocks noChangeArrowheads="1"/>
          </p:cNvSpPr>
          <p:nvPr/>
        </p:nvSpPr>
        <p:spPr bwMode="auto">
          <a:xfrm>
            <a:off x="247651" y="1275606"/>
            <a:ext cx="8715375" cy="91781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0850" indent="-4508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30238"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40000"/>
              </a:lnSpc>
              <a:spcBef>
                <a:spcPct val="0"/>
              </a:spcBef>
              <a:spcAft>
                <a:spcPct val="0"/>
              </a:spcAft>
              <a:buClr>
                <a:srgbClr val="0000FF"/>
              </a:buClr>
              <a:buFont typeface="Wingdings" panose="05000000000000000000" pitchFamily="2" charset="2"/>
              <a:buChar char="v"/>
            </a:pPr>
            <a:r>
              <a:rPr lang="zh-CN" altLang="en-US" sz="2000" dirty="0" smtClean="0">
                <a:solidFill>
                  <a:prstClr val="black"/>
                </a:solidFill>
                <a:latin typeface="+mn-ea"/>
                <a:ea typeface="+mn-ea"/>
              </a:rPr>
              <a:t>综合采用</a:t>
            </a:r>
            <a:r>
              <a:rPr lang="zh-CN" altLang="en-US" sz="2000" dirty="0" smtClean="0">
                <a:solidFill>
                  <a:srgbClr val="FF0000"/>
                </a:solidFill>
                <a:latin typeface="+mn-ea"/>
                <a:ea typeface="+mn-ea"/>
              </a:rPr>
              <a:t>高密度电法</a:t>
            </a:r>
            <a:r>
              <a:rPr lang="zh-CN" altLang="en-US" sz="2000" dirty="0" smtClean="0">
                <a:solidFill>
                  <a:prstClr val="black"/>
                </a:solidFill>
                <a:latin typeface="+mn-ea"/>
                <a:ea typeface="+mn-ea"/>
              </a:rPr>
              <a:t>、</a:t>
            </a:r>
            <a:r>
              <a:rPr lang="zh-CN" altLang="en-US" sz="2000" dirty="0" smtClean="0">
                <a:solidFill>
                  <a:srgbClr val="FF0000"/>
                </a:solidFill>
                <a:latin typeface="+mn-ea"/>
                <a:ea typeface="+mn-ea"/>
              </a:rPr>
              <a:t>地质雷达法</a:t>
            </a:r>
            <a:r>
              <a:rPr lang="zh-CN" altLang="en-US" sz="2000" dirty="0" smtClean="0">
                <a:solidFill>
                  <a:prstClr val="black"/>
                </a:solidFill>
                <a:latin typeface="+mn-ea"/>
                <a:ea typeface="+mn-ea"/>
              </a:rPr>
              <a:t>对非金属管线进行探测</a:t>
            </a:r>
            <a:endParaRPr lang="en-US" altLang="zh-CN" sz="2000" dirty="0" smtClean="0">
              <a:solidFill>
                <a:prstClr val="black"/>
              </a:solidFill>
              <a:latin typeface="+mn-ea"/>
              <a:ea typeface="+mn-ea"/>
            </a:endParaRPr>
          </a:p>
          <a:p>
            <a:pPr fontAlgn="base">
              <a:lnSpc>
                <a:spcPct val="140000"/>
              </a:lnSpc>
              <a:spcBef>
                <a:spcPct val="0"/>
              </a:spcBef>
              <a:spcAft>
                <a:spcPct val="0"/>
              </a:spcAft>
              <a:buClr>
                <a:srgbClr val="0000FF"/>
              </a:buClr>
              <a:buFont typeface="Wingdings" panose="05000000000000000000" pitchFamily="2" charset="2"/>
              <a:buChar char="v"/>
            </a:pPr>
            <a:r>
              <a:rPr lang="zh-CN" altLang="en-US" sz="2000" dirty="0" smtClean="0">
                <a:solidFill>
                  <a:prstClr val="black"/>
                </a:solidFill>
                <a:latin typeface="+mn-ea"/>
                <a:ea typeface="+mn-ea"/>
              </a:rPr>
              <a:t>采用</a:t>
            </a:r>
            <a:r>
              <a:rPr lang="zh-CN" altLang="en-US" sz="2000" dirty="0" smtClean="0">
                <a:solidFill>
                  <a:srgbClr val="FF0000"/>
                </a:solidFill>
                <a:latin typeface="+mn-ea"/>
                <a:ea typeface="+mn-ea"/>
              </a:rPr>
              <a:t>管线探测仪</a:t>
            </a:r>
            <a:r>
              <a:rPr lang="zh-CN" altLang="en-US" sz="2000" dirty="0" smtClean="0">
                <a:solidFill>
                  <a:prstClr val="black"/>
                </a:solidFill>
                <a:latin typeface="+mn-ea"/>
                <a:ea typeface="+mn-ea"/>
              </a:rPr>
              <a:t>、</a:t>
            </a:r>
            <a:r>
              <a:rPr lang="zh-CN" altLang="en-US" sz="2000" dirty="0" smtClean="0">
                <a:solidFill>
                  <a:srgbClr val="FF0000"/>
                </a:solidFill>
                <a:latin typeface="+mn-ea"/>
                <a:ea typeface="+mn-ea"/>
              </a:rPr>
              <a:t>瞬变电磁</a:t>
            </a:r>
            <a:r>
              <a:rPr lang="zh-CN" altLang="en-US" sz="2000" dirty="0" smtClean="0">
                <a:solidFill>
                  <a:prstClr val="black"/>
                </a:solidFill>
                <a:latin typeface="+mn-ea"/>
                <a:ea typeface="+mn-ea"/>
              </a:rPr>
              <a:t>对电力、通讯等金属管线进行探测</a:t>
            </a:r>
          </a:p>
        </p:txBody>
      </p:sp>
      <p:sp>
        <p:nvSpPr>
          <p:cNvPr id="107" name="矩形 106"/>
          <p:cNvSpPr/>
          <p:nvPr/>
        </p:nvSpPr>
        <p:spPr>
          <a:xfrm>
            <a:off x="359410" y="771550"/>
            <a:ext cx="8581390" cy="60939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40000"/>
              </a:lnSpc>
              <a:buClr>
                <a:srgbClr val="0000FF"/>
              </a:buClr>
            </a:pPr>
            <a:r>
              <a:rPr lang="zh-CN" altLang="en-US" sz="2400" dirty="0" smtClean="0">
                <a:solidFill>
                  <a:srgbClr val="FF0000"/>
                </a:solidFill>
                <a:latin typeface="+mn-ea"/>
                <a:ea typeface="+mn-ea"/>
              </a:rPr>
              <a:t>建立了地下金属管线与非金属管线探测成套技术  </a:t>
            </a:r>
            <a:endParaRPr lang="zh-CN" altLang="en-US" sz="2400" dirty="0">
              <a:solidFill>
                <a:srgbClr val="FF0000"/>
              </a:solidFill>
              <a:latin typeface="+mn-ea"/>
              <a:ea typeface="+mn-ea"/>
            </a:endParaRPr>
          </a:p>
        </p:txBody>
      </p:sp>
      <p:sp>
        <p:nvSpPr>
          <p:cNvPr id="108" name="AutoShape 6"/>
          <p:cNvSpPr>
            <a:spLocks noChangeArrowheads="1"/>
          </p:cNvSpPr>
          <p:nvPr/>
        </p:nvSpPr>
        <p:spPr bwMode="auto">
          <a:xfrm>
            <a:off x="5060038" y="3577692"/>
            <a:ext cx="3273425" cy="990666"/>
          </a:xfrm>
          <a:prstGeom prst="roundRect">
            <a:avLst>
              <a:gd name="adj" fmla="val 0"/>
            </a:avLst>
          </a:prstGeom>
          <a:solidFill>
            <a:schemeClr val="bg1"/>
          </a:solidFill>
          <a:ln w="25400" algn="ctr">
            <a:solidFill>
              <a:srgbClr val="0000FF"/>
            </a:solidFill>
            <a:round/>
            <a:headEnd/>
            <a:tailEnd/>
          </a:ln>
        </p:spPr>
        <p:txBody>
          <a:bodyPr wrap="none" anchor="ct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spcBef>
                <a:spcPct val="50000"/>
              </a:spcBef>
            </a:pPr>
            <a:endParaRPr lang="zh-CN" altLang="zh-CN" sz="2000">
              <a:latin typeface="+mn-ea"/>
              <a:ea typeface="+mn-ea"/>
            </a:endParaRPr>
          </a:p>
        </p:txBody>
      </p:sp>
      <p:sp>
        <p:nvSpPr>
          <p:cNvPr id="109" name="Text Box 207"/>
          <p:cNvSpPr txBox="1">
            <a:spLocks noChangeArrowheads="1"/>
          </p:cNvSpPr>
          <p:nvPr/>
        </p:nvSpPr>
        <p:spPr bwMode="auto">
          <a:xfrm>
            <a:off x="5060038" y="3603964"/>
            <a:ext cx="3273425"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eaLnBrk="1" hangingPunct="1">
              <a:lnSpc>
                <a:spcPct val="130000"/>
              </a:lnSpc>
              <a:buClr>
                <a:srgbClr val="0000FF"/>
              </a:buClr>
            </a:pPr>
            <a:r>
              <a:rPr lang="zh-CN" altLang="en-US" sz="2400" dirty="0" smtClean="0">
                <a:solidFill>
                  <a:srgbClr val="FF0000"/>
                </a:solidFill>
                <a:latin typeface="+mn-ea"/>
                <a:ea typeface="+mn-ea"/>
              </a:rPr>
              <a:t>金属管线探测</a:t>
            </a:r>
            <a:endParaRPr lang="zh-CN" altLang="en-US" sz="2400" dirty="0">
              <a:solidFill>
                <a:srgbClr val="FF0000"/>
              </a:solidFill>
              <a:latin typeface="+mn-ea"/>
              <a:ea typeface="+mn-ea"/>
            </a:endParaRPr>
          </a:p>
        </p:txBody>
      </p:sp>
      <p:sp>
        <p:nvSpPr>
          <p:cNvPr id="110" name="Line 2"/>
          <p:cNvSpPr>
            <a:spLocks noChangeShapeType="1"/>
          </p:cNvSpPr>
          <p:nvPr/>
        </p:nvSpPr>
        <p:spPr bwMode="auto">
          <a:xfrm flipV="1">
            <a:off x="3635896" y="4073025"/>
            <a:ext cx="1424142" cy="26271"/>
          </a:xfrm>
          <a:prstGeom prst="line">
            <a:avLst/>
          </a:prstGeom>
          <a:noFill/>
          <a:ln w="57150">
            <a:solidFill>
              <a:srgbClr val="C00000"/>
            </a:solidFill>
            <a:round/>
            <a:headEnd/>
            <a:tailEnd type="arrow" w="lg" len="med"/>
          </a:ln>
          <a:extLst>
            <a:ext uri="{909E8E84-426E-40DD-AFC4-6F175D3DCCD1}">
              <a14:hiddenFill xmlns:a14="http://schemas.microsoft.com/office/drawing/2010/main">
                <a:noFill/>
              </a14:hiddenFill>
            </a:ext>
          </a:extLst>
        </p:spPr>
        <p:txBody>
          <a:bodyPr wrap="square">
            <a:spAutoFit/>
          </a:bodyPr>
          <a:lstStyle/>
          <a:p>
            <a:endParaRPr lang="zh-CN" altLang="en-US" dirty="0">
              <a:latin typeface="+mn-ea"/>
              <a:ea typeface="+mn-ea"/>
            </a:endParaRPr>
          </a:p>
        </p:txBody>
      </p:sp>
      <p:sp>
        <p:nvSpPr>
          <p:cNvPr id="111" name="TextBox 2"/>
          <p:cNvSpPr txBox="1">
            <a:spLocks noChangeArrowheads="1"/>
          </p:cNvSpPr>
          <p:nvPr/>
        </p:nvSpPr>
        <p:spPr bwMode="auto">
          <a:xfrm>
            <a:off x="5246596" y="4179659"/>
            <a:ext cx="3004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a:r>
              <a:rPr lang="zh-CN" altLang="en-US" sz="2000" dirty="0" smtClean="0">
                <a:latin typeface="+mn-ea"/>
                <a:ea typeface="+mn-ea"/>
              </a:rPr>
              <a:t>电力、通讯、工业管线等</a:t>
            </a:r>
            <a:endParaRPr lang="zh-CN" altLang="en-US" sz="2000" dirty="0">
              <a:latin typeface="+mn-ea"/>
              <a:ea typeface="+mn-ea"/>
            </a:endParaRPr>
          </a:p>
        </p:txBody>
      </p:sp>
      <p:sp>
        <p:nvSpPr>
          <p:cNvPr id="112" name="Text Box 207"/>
          <p:cNvSpPr txBox="1">
            <a:spLocks noChangeArrowheads="1"/>
          </p:cNvSpPr>
          <p:nvPr/>
        </p:nvSpPr>
        <p:spPr bwMode="auto">
          <a:xfrm>
            <a:off x="2699792" y="4671595"/>
            <a:ext cx="3273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eaLnBrk="1" hangingPunct="1">
              <a:lnSpc>
                <a:spcPct val="130000"/>
              </a:lnSpc>
              <a:buClr>
                <a:srgbClr val="0000FF"/>
              </a:buClr>
            </a:pPr>
            <a:r>
              <a:rPr lang="zh-CN" altLang="en-US" sz="2000" dirty="0" smtClean="0">
                <a:latin typeface="+mn-ea"/>
                <a:ea typeface="+mn-ea"/>
              </a:rPr>
              <a:t>地下管线综合探测技术体系</a:t>
            </a:r>
            <a:endParaRPr lang="zh-CN" altLang="en-US" sz="2000" dirty="0">
              <a:latin typeface="+mn-ea"/>
              <a:ea typeface="+mn-ea"/>
            </a:endParaRPr>
          </a:p>
        </p:txBody>
      </p:sp>
      <p:sp>
        <p:nvSpPr>
          <p:cNvPr id="113" name="AutoShape 6"/>
          <p:cNvSpPr>
            <a:spLocks noChangeArrowheads="1"/>
          </p:cNvSpPr>
          <p:nvPr/>
        </p:nvSpPr>
        <p:spPr bwMode="auto">
          <a:xfrm>
            <a:off x="5062311" y="2351076"/>
            <a:ext cx="3273425" cy="990666"/>
          </a:xfrm>
          <a:prstGeom prst="roundRect">
            <a:avLst>
              <a:gd name="adj" fmla="val 0"/>
            </a:avLst>
          </a:prstGeom>
          <a:solidFill>
            <a:schemeClr val="bg1"/>
          </a:solidFill>
          <a:ln w="25400" algn="ctr">
            <a:solidFill>
              <a:srgbClr val="0000FF"/>
            </a:solidFill>
            <a:round/>
            <a:headEnd/>
            <a:tailEnd/>
          </a:ln>
        </p:spPr>
        <p:txBody>
          <a:bodyPr wrap="none" anchor="ct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spcBef>
                <a:spcPct val="50000"/>
              </a:spcBef>
            </a:pPr>
            <a:endParaRPr lang="zh-CN" altLang="zh-CN" sz="2000">
              <a:latin typeface="+mn-ea"/>
              <a:ea typeface="+mn-ea"/>
            </a:endParaRPr>
          </a:p>
        </p:txBody>
      </p:sp>
      <p:sp>
        <p:nvSpPr>
          <p:cNvPr id="114" name="Text Box 207"/>
          <p:cNvSpPr txBox="1">
            <a:spLocks noChangeArrowheads="1"/>
          </p:cNvSpPr>
          <p:nvPr/>
        </p:nvSpPr>
        <p:spPr bwMode="auto">
          <a:xfrm>
            <a:off x="5062311" y="2377347"/>
            <a:ext cx="3273425"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eaLnBrk="1" hangingPunct="1">
              <a:lnSpc>
                <a:spcPct val="130000"/>
              </a:lnSpc>
              <a:buClr>
                <a:srgbClr val="0000FF"/>
              </a:buClr>
            </a:pPr>
            <a:r>
              <a:rPr lang="zh-CN" altLang="en-US" sz="2400" dirty="0" smtClean="0">
                <a:solidFill>
                  <a:srgbClr val="FF0000"/>
                </a:solidFill>
                <a:latin typeface="+mn-ea"/>
                <a:ea typeface="+mn-ea"/>
              </a:rPr>
              <a:t>非金属管线探测</a:t>
            </a:r>
            <a:endParaRPr lang="zh-CN" altLang="en-US" sz="2400" dirty="0">
              <a:solidFill>
                <a:srgbClr val="FF0000"/>
              </a:solidFill>
              <a:latin typeface="+mn-ea"/>
              <a:ea typeface="+mn-ea"/>
            </a:endParaRPr>
          </a:p>
        </p:txBody>
      </p:sp>
      <p:sp>
        <p:nvSpPr>
          <p:cNvPr id="115" name="Line 2"/>
          <p:cNvSpPr>
            <a:spLocks noChangeShapeType="1"/>
          </p:cNvSpPr>
          <p:nvPr/>
        </p:nvSpPr>
        <p:spPr bwMode="auto">
          <a:xfrm>
            <a:off x="3600040" y="2872680"/>
            <a:ext cx="1459998" cy="6266"/>
          </a:xfrm>
          <a:prstGeom prst="line">
            <a:avLst/>
          </a:prstGeom>
          <a:noFill/>
          <a:ln w="57150">
            <a:solidFill>
              <a:srgbClr val="C00000"/>
            </a:solidFill>
            <a:round/>
            <a:headEnd/>
            <a:tailEnd type="arrow" w="lg" len="med"/>
          </a:ln>
          <a:extLst>
            <a:ext uri="{909E8E84-426E-40DD-AFC4-6F175D3DCCD1}">
              <a14:hiddenFill xmlns:a14="http://schemas.microsoft.com/office/drawing/2010/main">
                <a:noFill/>
              </a14:hiddenFill>
            </a:ext>
          </a:extLst>
        </p:spPr>
        <p:txBody>
          <a:bodyPr wrap="square">
            <a:spAutoFit/>
          </a:bodyPr>
          <a:lstStyle/>
          <a:p>
            <a:endParaRPr lang="zh-CN" altLang="en-US" dirty="0">
              <a:latin typeface="+mn-ea"/>
              <a:ea typeface="+mn-ea"/>
            </a:endParaRPr>
          </a:p>
        </p:txBody>
      </p:sp>
      <p:sp>
        <p:nvSpPr>
          <p:cNvPr id="116" name="TextBox 2"/>
          <p:cNvSpPr txBox="1">
            <a:spLocks noChangeArrowheads="1"/>
          </p:cNvSpPr>
          <p:nvPr/>
        </p:nvSpPr>
        <p:spPr bwMode="auto">
          <a:xfrm>
            <a:off x="4956158" y="2953043"/>
            <a:ext cx="34811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a:r>
              <a:rPr lang="zh-CN" altLang="en-US" sz="2000" dirty="0" smtClean="0">
                <a:latin typeface="+mn-ea"/>
                <a:ea typeface="+mn-ea"/>
              </a:rPr>
              <a:t>雨水箱涵、污水、给水管等</a:t>
            </a:r>
            <a:endParaRPr lang="zh-CN" altLang="en-US" sz="2000" dirty="0">
              <a:latin typeface="+mn-ea"/>
              <a:ea typeface="+mn-ea"/>
            </a:endParaRPr>
          </a:p>
        </p:txBody>
      </p:sp>
      <p:sp>
        <p:nvSpPr>
          <p:cNvPr id="117" name="AutoShape 6"/>
          <p:cNvSpPr>
            <a:spLocks noChangeArrowheads="1"/>
          </p:cNvSpPr>
          <p:nvPr/>
        </p:nvSpPr>
        <p:spPr bwMode="auto">
          <a:xfrm>
            <a:off x="488658" y="2373171"/>
            <a:ext cx="3121025" cy="990667"/>
          </a:xfrm>
          <a:prstGeom prst="roundRect">
            <a:avLst>
              <a:gd name="adj" fmla="val 0"/>
            </a:avLst>
          </a:prstGeom>
          <a:noFill/>
          <a:ln w="25400" algn="ctr">
            <a:solidFill>
              <a:srgbClr val="0000FF"/>
            </a:solidFill>
            <a:round/>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17961" dir="2700000" algn="ctr" rotWithShape="0">
                    <a:srgbClr val="000099"/>
                  </a:outerShdw>
                </a:effectLst>
              </a14:hiddenEffects>
            </a:ext>
          </a:extLst>
        </p:spPr>
        <p:txBody>
          <a:bodyPr wrap="none" anchor="ct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spcBef>
                <a:spcPct val="50000"/>
              </a:spcBef>
            </a:pPr>
            <a:endParaRPr lang="zh-CN" altLang="zh-CN" sz="2000">
              <a:latin typeface="+mn-ea"/>
              <a:ea typeface="+mn-ea"/>
            </a:endParaRPr>
          </a:p>
        </p:txBody>
      </p:sp>
      <p:sp>
        <p:nvSpPr>
          <p:cNvPr id="119" name="TextBox 2"/>
          <p:cNvSpPr txBox="1">
            <a:spLocks noChangeArrowheads="1"/>
          </p:cNvSpPr>
          <p:nvPr/>
        </p:nvSpPr>
        <p:spPr bwMode="auto">
          <a:xfrm>
            <a:off x="487070" y="2355726"/>
            <a:ext cx="312261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a:spcBef>
                <a:spcPts val="1200"/>
              </a:spcBef>
            </a:pPr>
            <a:r>
              <a:rPr lang="zh-CN" altLang="en-US" sz="2400" dirty="0" smtClean="0">
                <a:latin typeface="+mn-ea"/>
                <a:ea typeface="+mn-ea"/>
              </a:rPr>
              <a:t>高密度电法</a:t>
            </a:r>
            <a:endParaRPr lang="en-US" altLang="zh-CN" sz="2400" dirty="0" smtClean="0">
              <a:latin typeface="+mn-ea"/>
              <a:ea typeface="+mn-ea"/>
            </a:endParaRPr>
          </a:p>
          <a:p>
            <a:pPr algn="ctr">
              <a:spcBef>
                <a:spcPts val="1200"/>
              </a:spcBef>
            </a:pPr>
            <a:r>
              <a:rPr lang="zh-CN" altLang="en-US" sz="2400" dirty="0" smtClean="0">
                <a:latin typeface="+mn-ea"/>
                <a:ea typeface="+mn-ea"/>
              </a:rPr>
              <a:t>地质雷达法</a:t>
            </a:r>
            <a:endParaRPr lang="zh-CN" altLang="en-US" sz="2400" dirty="0">
              <a:latin typeface="+mn-ea"/>
              <a:ea typeface="+mn-ea"/>
            </a:endParaRPr>
          </a:p>
        </p:txBody>
      </p:sp>
      <p:sp>
        <p:nvSpPr>
          <p:cNvPr id="121" name="AutoShape 6"/>
          <p:cNvSpPr>
            <a:spLocks noChangeArrowheads="1"/>
          </p:cNvSpPr>
          <p:nvPr/>
        </p:nvSpPr>
        <p:spPr bwMode="auto">
          <a:xfrm>
            <a:off x="488658" y="3669315"/>
            <a:ext cx="3121025" cy="990667"/>
          </a:xfrm>
          <a:prstGeom prst="roundRect">
            <a:avLst>
              <a:gd name="adj" fmla="val 0"/>
            </a:avLst>
          </a:prstGeom>
          <a:noFill/>
          <a:ln w="25400" algn="ctr">
            <a:solidFill>
              <a:srgbClr val="0000FF"/>
            </a:solidFill>
            <a:round/>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17961" dir="2700000" algn="ctr" rotWithShape="0">
                    <a:srgbClr val="000099"/>
                  </a:outerShdw>
                </a:effectLst>
              </a14:hiddenEffects>
            </a:ext>
          </a:extLst>
        </p:spPr>
        <p:txBody>
          <a:bodyPr wrap="none" anchor="ct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spcBef>
                <a:spcPct val="50000"/>
              </a:spcBef>
            </a:pPr>
            <a:endParaRPr lang="zh-CN" altLang="zh-CN" sz="2000">
              <a:latin typeface="+mn-ea"/>
              <a:ea typeface="+mn-ea"/>
            </a:endParaRPr>
          </a:p>
        </p:txBody>
      </p:sp>
      <p:sp>
        <p:nvSpPr>
          <p:cNvPr id="124" name="TextBox 2"/>
          <p:cNvSpPr txBox="1">
            <a:spLocks noChangeArrowheads="1"/>
          </p:cNvSpPr>
          <p:nvPr/>
        </p:nvSpPr>
        <p:spPr bwMode="auto">
          <a:xfrm>
            <a:off x="487070" y="3651870"/>
            <a:ext cx="312261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黑体" panose="02010609060101010101" pitchFamily="49" charset="-122"/>
              </a:defRPr>
            </a:lvl1pPr>
            <a:lvl2pPr marL="742950" indent="-285750">
              <a:defRPr kumimoji="1">
                <a:solidFill>
                  <a:schemeClr val="tx1"/>
                </a:solidFill>
                <a:latin typeface="Arial" panose="020B0604020202020204" pitchFamily="34" charset="0"/>
                <a:ea typeface="黑体" panose="02010609060101010101" pitchFamily="49" charset="-122"/>
              </a:defRPr>
            </a:lvl2pPr>
            <a:lvl3pPr marL="1143000" indent="-228600">
              <a:defRPr kumimoji="1">
                <a:solidFill>
                  <a:schemeClr val="tx1"/>
                </a:solidFill>
                <a:latin typeface="Arial" panose="020B0604020202020204" pitchFamily="34" charset="0"/>
                <a:ea typeface="黑体" panose="02010609060101010101" pitchFamily="49" charset="-122"/>
              </a:defRPr>
            </a:lvl3pPr>
            <a:lvl4pPr marL="1600200" indent="-228600">
              <a:defRPr kumimoji="1">
                <a:solidFill>
                  <a:schemeClr val="tx1"/>
                </a:solidFill>
                <a:latin typeface="Arial" panose="020B0604020202020204" pitchFamily="34" charset="0"/>
                <a:ea typeface="黑体" panose="02010609060101010101" pitchFamily="49" charset="-122"/>
              </a:defRPr>
            </a:lvl4pPr>
            <a:lvl5pPr marL="2057400" indent="-228600">
              <a:defRPr kumimoji="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黑体" panose="02010609060101010101" pitchFamily="49" charset="-122"/>
              </a:defRPr>
            </a:lvl9pPr>
          </a:lstStyle>
          <a:p>
            <a:pPr algn="ctr">
              <a:spcBef>
                <a:spcPts val="1200"/>
              </a:spcBef>
            </a:pPr>
            <a:r>
              <a:rPr lang="zh-CN" altLang="en-US" sz="2400" dirty="0" smtClean="0">
                <a:latin typeface="+mn-ea"/>
                <a:ea typeface="+mn-ea"/>
              </a:rPr>
              <a:t>管线探测仪</a:t>
            </a:r>
            <a:endParaRPr lang="en-US" altLang="zh-CN" sz="2400" dirty="0" smtClean="0">
              <a:latin typeface="+mn-ea"/>
              <a:ea typeface="+mn-ea"/>
            </a:endParaRPr>
          </a:p>
          <a:p>
            <a:pPr algn="ctr">
              <a:spcBef>
                <a:spcPts val="1200"/>
              </a:spcBef>
            </a:pPr>
            <a:r>
              <a:rPr lang="zh-CN" altLang="en-US" sz="2400" dirty="0">
                <a:latin typeface="+mn-ea"/>
                <a:ea typeface="+mn-ea"/>
              </a:rPr>
              <a:t>瞬变</a:t>
            </a:r>
            <a:r>
              <a:rPr lang="zh-CN" altLang="en-US" sz="2400" dirty="0" smtClean="0">
                <a:latin typeface="+mn-ea"/>
                <a:ea typeface="+mn-ea"/>
              </a:rPr>
              <a:t>电磁法</a:t>
            </a:r>
            <a:endParaRPr lang="zh-CN" altLang="en-US" sz="2400" dirty="0">
              <a:latin typeface="+mn-ea"/>
              <a:ea typeface="+mn-ea"/>
            </a:endParaRPr>
          </a:p>
        </p:txBody>
      </p:sp>
    </p:spTree>
    <p:extLst>
      <p:ext uri="{BB962C8B-B14F-4D97-AF65-F5344CB8AC3E}">
        <p14:creationId xmlns:p14="http://schemas.microsoft.com/office/powerpoint/2010/main" val="328175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6" y="1914093"/>
            <a:ext cx="8496944" cy="2169825"/>
          </a:xfrm>
          <a:prstGeom prst="rect">
            <a:avLst/>
          </a:prstGeom>
          <a:noFill/>
        </p:spPr>
        <p:txBody>
          <a:bodyPr wrap="square" rtlCol="0">
            <a:spAutoFit/>
          </a:bodyPr>
          <a:lstStyle/>
          <a:p>
            <a:pPr>
              <a:lnSpc>
                <a:spcPct val="150000"/>
              </a:lnSpc>
            </a:pPr>
            <a:r>
              <a:rPr lang="en-US" altLang="zh-CN" sz="3000" dirty="0" smtClean="0">
                <a:latin typeface="Times New Roman" pitchFamily="18" charset="0"/>
                <a:ea typeface="楷体" pitchFamily="49" charset="-122"/>
                <a:cs typeface="Times New Roman" pitchFamily="18" charset="0"/>
              </a:rPr>
              <a:t>6. </a:t>
            </a:r>
            <a:r>
              <a:rPr lang="zh-CN" altLang="en-US" sz="3000" dirty="0">
                <a:latin typeface="Times New Roman" pitchFamily="18" charset="0"/>
                <a:ea typeface="楷体" pitchFamily="49" charset="-122"/>
                <a:cs typeface="Times New Roman" pitchFamily="18" charset="0"/>
              </a:rPr>
              <a:t>移动测量系统</a:t>
            </a:r>
            <a:endParaRPr lang="en-US" altLang="zh-CN" sz="3000" dirty="0">
              <a:solidFill>
                <a:srgbClr val="FF0000"/>
              </a:solidFill>
              <a:latin typeface="Times New Roman" pitchFamily="18" charset="0"/>
              <a:ea typeface="楷体" pitchFamily="49" charset="-122"/>
              <a:cs typeface="Times New Roman" pitchFamily="18" charset="0"/>
            </a:endParaRPr>
          </a:p>
          <a:p>
            <a:pPr>
              <a:lnSpc>
                <a:spcPct val="150000"/>
              </a:lnSpc>
            </a:pPr>
            <a:r>
              <a:rPr lang="en-US" altLang="zh-CN" sz="3000" dirty="0" smtClean="0">
                <a:latin typeface="Times New Roman" pitchFamily="18" charset="0"/>
                <a:ea typeface="楷体" pitchFamily="49" charset="-122"/>
                <a:cs typeface="Times New Roman" pitchFamily="18" charset="0"/>
              </a:rPr>
              <a:t>7. </a:t>
            </a:r>
            <a:r>
              <a:rPr lang="zh-CN" altLang="en-US" sz="3000" dirty="0">
                <a:latin typeface="Times New Roman" pitchFamily="18" charset="0"/>
                <a:ea typeface="楷体" pitchFamily="49" charset="-122"/>
                <a:cs typeface="Times New Roman" pitchFamily="18" charset="0"/>
              </a:rPr>
              <a:t>多线</a:t>
            </a:r>
            <a:r>
              <a:rPr lang="zh-CN" altLang="en-US" sz="3000" dirty="0" smtClean="0">
                <a:latin typeface="Times New Roman" pitchFamily="18" charset="0"/>
                <a:ea typeface="楷体" pitchFamily="49" charset="-122"/>
                <a:cs typeface="Times New Roman" pitchFamily="18" charset="0"/>
              </a:rPr>
              <a:t>激光雷达在无人驾驶障碍物探测中的应用</a:t>
            </a:r>
            <a:endParaRPr lang="en-US" altLang="zh-CN" sz="3000" dirty="0" smtClean="0">
              <a:latin typeface="Times New Roman" pitchFamily="18" charset="0"/>
              <a:ea typeface="楷体" pitchFamily="49" charset="-122"/>
              <a:cs typeface="Times New Roman" pitchFamily="18" charset="0"/>
            </a:endParaRPr>
          </a:p>
          <a:p>
            <a:pPr>
              <a:lnSpc>
                <a:spcPct val="150000"/>
              </a:lnSpc>
            </a:pPr>
            <a:r>
              <a:rPr lang="en-US" altLang="zh-CN" sz="3000" dirty="0" smtClean="0">
                <a:latin typeface="Times New Roman" pitchFamily="18" charset="0"/>
                <a:ea typeface="楷体" pitchFamily="49" charset="-122"/>
                <a:cs typeface="Times New Roman" pitchFamily="18" charset="0"/>
              </a:rPr>
              <a:t>8. </a:t>
            </a:r>
            <a:r>
              <a:rPr lang="zh-CN" altLang="en-US" sz="3000" dirty="0" smtClean="0">
                <a:latin typeface="Times New Roman" pitchFamily="18" charset="0"/>
                <a:ea typeface="楷体" pitchFamily="49" charset="-122"/>
                <a:cs typeface="Times New Roman" pitchFamily="18" charset="0"/>
              </a:rPr>
              <a:t>相控阵雷达在无人</a:t>
            </a:r>
            <a:r>
              <a:rPr lang="zh-CN" altLang="en-US" sz="3000" dirty="0">
                <a:latin typeface="Times New Roman" pitchFamily="18" charset="0"/>
                <a:ea typeface="楷体" pitchFamily="49" charset="-122"/>
                <a:cs typeface="Times New Roman" pitchFamily="18" charset="0"/>
              </a:rPr>
              <a:t>驾驶避障探测中的</a:t>
            </a:r>
            <a:r>
              <a:rPr lang="zh-CN" altLang="en-US" sz="3000" dirty="0" smtClean="0">
                <a:latin typeface="Times New Roman" pitchFamily="18" charset="0"/>
                <a:ea typeface="楷体" pitchFamily="49" charset="-122"/>
                <a:cs typeface="Times New Roman" pitchFamily="18" charset="0"/>
              </a:rPr>
              <a:t>应用</a:t>
            </a:r>
            <a:endParaRPr lang="en-US" altLang="zh-CN" sz="3000" dirty="0" smtClean="0">
              <a:latin typeface="Times New Roman" pitchFamily="18" charset="0"/>
              <a:ea typeface="楷体" pitchFamily="49" charset="-122"/>
              <a:cs typeface="Times New Roman" pitchFamily="18" charset="0"/>
            </a:endParaRPr>
          </a:p>
        </p:txBody>
      </p:sp>
      <p:sp>
        <p:nvSpPr>
          <p:cNvPr id="4" name="TextBox 3"/>
          <p:cNvSpPr txBox="1"/>
          <p:nvPr/>
        </p:nvSpPr>
        <p:spPr>
          <a:xfrm>
            <a:off x="9892" y="773291"/>
            <a:ext cx="9026603" cy="646331"/>
          </a:xfrm>
          <a:prstGeom prst="rect">
            <a:avLst/>
          </a:prstGeom>
          <a:noFill/>
        </p:spPr>
        <p:txBody>
          <a:bodyPr wrap="square" rtlCol="0">
            <a:spAutoFit/>
          </a:bodyPr>
          <a:lstStyle/>
          <a:p>
            <a:pPr algn="ctr" fontAlgn="auto">
              <a:spcBef>
                <a:spcPts val="0"/>
              </a:spcBef>
              <a:spcAft>
                <a:spcPts val="0"/>
              </a:spcAft>
              <a:defRPr/>
            </a:pPr>
            <a:r>
              <a:rPr lang="zh-CN" altLang="en-US" sz="3600" b="1" dirty="0" smtClean="0">
                <a:latin typeface="Times New Roman" pitchFamily="18" charset="0"/>
                <a:ea typeface="楷体" pitchFamily="49" charset="-122"/>
                <a:cs typeface="Times New Roman" pitchFamily="18" charset="0"/>
              </a:rPr>
              <a:t>（四）陆地移动测量与</a:t>
            </a:r>
            <a:r>
              <a:rPr lang="zh-CN" altLang="en-US" sz="3600" b="1" dirty="0">
                <a:latin typeface="Times New Roman" pitchFamily="18" charset="0"/>
                <a:ea typeface="楷体" pitchFamily="49" charset="-122"/>
                <a:cs typeface="Times New Roman" pitchFamily="18" charset="0"/>
              </a:rPr>
              <a:t>自</a:t>
            </a:r>
            <a:r>
              <a:rPr lang="zh-CN" altLang="en-US" sz="3600" b="1" dirty="0" smtClean="0">
                <a:latin typeface="Times New Roman" pitchFamily="18" charset="0"/>
                <a:ea typeface="楷体" pitchFamily="49" charset="-122"/>
                <a:cs typeface="Times New Roman" pitchFamily="18" charset="0"/>
              </a:rPr>
              <a:t>驾</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95204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419622"/>
            <a:ext cx="8496944" cy="737510"/>
          </a:xfrm>
          <a:prstGeom prst="rect">
            <a:avLst/>
          </a:prstGeom>
          <a:noFill/>
        </p:spPr>
        <p:txBody>
          <a:bodyPr wrap="square" rtlCol="0">
            <a:spAutoFit/>
          </a:bodyPr>
          <a:lstStyle/>
          <a:p>
            <a:pPr algn="ctr">
              <a:lnSpc>
                <a:spcPct val="150000"/>
              </a:lnSpc>
            </a:pPr>
            <a:r>
              <a:rPr lang="en-US" altLang="zh-CN" sz="3200" dirty="0" smtClean="0">
                <a:latin typeface="Times New Roman" pitchFamily="18" charset="0"/>
                <a:ea typeface="楷体" pitchFamily="49" charset="-122"/>
                <a:cs typeface="Times New Roman" pitchFamily="18" charset="0"/>
              </a:rPr>
              <a:t>6. </a:t>
            </a:r>
            <a:r>
              <a:rPr lang="zh-CN" altLang="en-US" sz="3200" dirty="0" smtClean="0">
                <a:latin typeface="Times New Roman" pitchFamily="18" charset="0"/>
                <a:ea typeface="楷体" pitchFamily="49" charset="-122"/>
                <a:cs typeface="Times New Roman" pitchFamily="18" charset="0"/>
              </a:rPr>
              <a:t>移动测量系统</a:t>
            </a:r>
            <a:r>
              <a:rPr lang="en-US" altLang="zh-CN" sz="3200" dirty="0" smtClean="0">
                <a:latin typeface="Times New Roman" pitchFamily="18" charset="0"/>
                <a:ea typeface="楷体" pitchFamily="49" charset="-122"/>
                <a:cs typeface="Times New Roman" pitchFamily="18" charset="0"/>
              </a:rPr>
              <a:t>—SSW</a:t>
            </a:r>
            <a:r>
              <a:rPr lang="zh-CN" altLang="en-US" sz="3200" dirty="0" smtClean="0">
                <a:latin typeface="Times New Roman" pitchFamily="18" charset="0"/>
                <a:ea typeface="楷体" pitchFamily="49" charset="-122"/>
                <a:cs typeface="Times New Roman" pitchFamily="18" charset="0"/>
              </a:rPr>
              <a:t>车载激光建模测量系统</a:t>
            </a:r>
            <a:endParaRPr lang="en-US" altLang="zh-CN" sz="24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33367"/>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北京四维远见信息技术有限公司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://www.jx4.com/  </a:t>
            </a:r>
            <a:endParaRPr lang="en-US" altLang="zh-CN" sz="2400" dirty="0">
              <a:latin typeface="Times New Roman" pitchFamily="18" charset="0"/>
              <a:ea typeface="楷体" pitchFamily="49" charset="-122"/>
              <a:cs typeface="Times New Roman" pitchFamily="18" charset="0"/>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5880" t="6346" r="6146" b="6478"/>
          <a:stretch/>
        </p:blipFill>
        <p:spPr>
          <a:xfrm>
            <a:off x="7551847" y="3545599"/>
            <a:ext cx="1580119" cy="1565798"/>
          </a:xfrm>
          <a:prstGeom prst="rect">
            <a:avLst/>
          </a:prstGeom>
        </p:spPr>
      </p:pic>
    </p:spTree>
    <p:extLst>
      <p:ext uri="{BB962C8B-B14F-4D97-AF65-F5344CB8AC3E}">
        <p14:creationId xmlns:p14="http://schemas.microsoft.com/office/powerpoint/2010/main" val="3412353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84569"/>
            <a:ext cx="8712968" cy="830997"/>
          </a:xfrm>
          <a:prstGeom prst="rect">
            <a:avLst/>
          </a:prstGeom>
          <a:noFill/>
        </p:spPr>
        <p:txBody>
          <a:bodyPr wrap="square" rtlCol="0">
            <a:spAutoFit/>
          </a:bodyPr>
          <a:lstStyle/>
          <a:p>
            <a:pPr algn="ctr"/>
            <a:r>
              <a:rPr lang="en-US" altLang="zh-CN" sz="2400" dirty="0">
                <a:latin typeface="Times New Roman" pitchFamily="18" charset="0"/>
                <a:ea typeface="楷体" pitchFamily="49" charset="-122"/>
                <a:cs typeface="Times New Roman" pitchFamily="18" charset="0"/>
              </a:rPr>
              <a:t>SSW</a:t>
            </a:r>
            <a:r>
              <a:rPr lang="zh-CN" altLang="en-US" sz="2400" dirty="0">
                <a:latin typeface="Times New Roman" pitchFamily="18" charset="0"/>
                <a:ea typeface="楷体" pitchFamily="49" charset="-122"/>
                <a:cs typeface="Times New Roman" pitchFamily="18" charset="0"/>
              </a:rPr>
              <a:t>系统多种运载平台</a:t>
            </a:r>
            <a:endParaRPr lang="en-US" altLang="zh-CN" sz="2400" dirty="0">
              <a:latin typeface="Times New Roman" pitchFamily="18" charset="0"/>
              <a:ea typeface="楷体" pitchFamily="49" charset="-122"/>
              <a:cs typeface="Times New Roman" pitchFamily="18" charset="0"/>
            </a:endParaRPr>
          </a:p>
          <a:p>
            <a:pPr algn="ctr"/>
            <a:r>
              <a:rPr lang="zh-CN" altLang="en-US" sz="2400" dirty="0">
                <a:latin typeface="Times New Roman" pitchFamily="18" charset="0"/>
                <a:ea typeface="楷体" pitchFamily="49" charset="-122"/>
                <a:cs typeface="Times New Roman" pitchFamily="18" charset="0"/>
              </a:rPr>
              <a:t>（一箭</a:t>
            </a:r>
            <a:r>
              <a:rPr lang="zh-CN" altLang="en-US" sz="2400" dirty="0">
                <a:solidFill>
                  <a:srgbClr val="FF0000"/>
                </a:solidFill>
                <a:latin typeface="Times New Roman" pitchFamily="18" charset="0"/>
                <a:ea typeface="楷体" pitchFamily="49" charset="-122"/>
                <a:cs typeface="Times New Roman" pitchFamily="18" charset="0"/>
              </a:rPr>
              <a:t>多</a:t>
            </a:r>
            <a:r>
              <a:rPr lang="zh-CN" altLang="en-US" sz="2400" dirty="0">
                <a:latin typeface="Times New Roman" pitchFamily="18" charset="0"/>
                <a:ea typeface="楷体" pitchFamily="49" charset="-122"/>
                <a:cs typeface="Times New Roman" pitchFamily="18" charset="0"/>
              </a:rPr>
              <a:t>星、一星</a:t>
            </a:r>
            <a:r>
              <a:rPr lang="zh-CN" altLang="en-US" sz="2400" dirty="0">
                <a:solidFill>
                  <a:srgbClr val="FF0000"/>
                </a:solidFill>
                <a:latin typeface="Times New Roman" pitchFamily="18" charset="0"/>
                <a:ea typeface="楷体" pitchFamily="49" charset="-122"/>
                <a:cs typeface="Times New Roman" pitchFamily="18" charset="0"/>
              </a:rPr>
              <a:t>多</a:t>
            </a:r>
            <a:r>
              <a:rPr lang="zh-CN" altLang="en-US" sz="2400" dirty="0">
                <a:latin typeface="Times New Roman" pitchFamily="18" charset="0"/>
                <a:ea typeface="楷体" pitchFamily="49" charset="-122"/>
                <a:cs typeface="Times New Roman" pitchFamily="18" charset="0"/>
              </a:rPr>
              <a:t>用、一机</a:t>
            </a:r>
            <a:r>
              <a:rPr lang="zh-CN" altLang="en-US" sz="2400" dirty="0">
                <a:solidFill>
                  <a:srgbClr val="FF0000"/>
                </a:solidFill>
                <a:latin typeface="Times New Roman" pitchFamily="18" charset="0"/>
                <a:ea typeface="楷体" pitchFamily="49" charset="-122"/>
                <a:cs typeface="Times New Roman" pitchFamily="18" charset="0"/>
              </a:rPr>
              <a:t>多</a:t>
            </a:r>
            <a:r>
              <a:rPr lang="zh-CN" altLang="en-US" sz="2400" dirty="0">
                <a:latin typeface="Times New Roman" pitchFamily="18" charset="0"/>
                <a:ea typeface="楷体" pitchFamily="49" charset="-122"/>
                <a:cs typeface="Times New Roman" pitchFamily="18" charset="0"/>
              </a:rPr>
              <a:t>用）</a:t>
            </a:r>
            <a:endParaRPr lang="zh-CN" altLang="zh-CN" sz="2400" dirty="0">
              <a:latin typeface="Times New Roman" pitchFamily="18" charset="0"/>
              <a:ea typeface="楷体" pitchFamily="49" charset="-122"/>
              <a:cs typeface="Times New Roman" pitchFamily="18" charset="0"/>
            </a:endParaRPr>
          </a:p>
        </p:txBody>
      </p:sp>
      <p:pic>
        <p:nvPicPr>
          <p:cNvPr id="4" name="图片 3"/>
          <p:cNvPicPr>
            <a:picLocks noChangeAspect="1"/>
          </p:cNvPicPr>
          <p:nvPr/>
        </p:nvPicPr>
        <p:blipFill rotWithShape="1">
          <a:blip r:embed="rId14" cstate="print">
            <a:extLst>
              <a:ext uri="{28A0092B-C50C-407E-A947-70E740481C1C}">
                <a14:useLocalDpi xmlns:a14="http://schemas.microsoft.com/office/drawing/2010/main" val="0"/>
              </a:ext>
            </a:extLst>
          </a:blip>
          <a:srcRect l="5705" t="11083" r="3725" b="11328"/>
          <a:stretch/>
        </p:blipFill>
        <p:spPr>
          <a:xfrm>
            <a:off x="603530" y="1018933"/>
            <a:ext cx="2448272" cy="1066763"/>
          </a:xfrm>
          <a:prstGeom prst="rect">
            <a:avLst/>
          </a:prstGeom>
        </p:spPr>
      </p:pic>
      <p:sp>
        <p:nvSpPr>
          <p:cNvPr id="5" name="标题 3"/>
          <p:cNvSpPr>
            <a:spLocks noGrp="1"/>
          </p:cNvSpPr>
          <p:nvPr>
            <p:ph type="title"/>
          </p:nvPr>
        </p:nvSpPr>
        <p:spPr>
          <a:xfrm>
            <a:off x="747546" y="2067694"/>
            <a:ext cx="1954554" cy="270030"/>
          </a:xfrm>
        </p:spPr>
        <p:txBody>
          <a:bodyPr>
            <a:noAutofit/>
          </a:bodyPr>
          <a:lstStyle/>
          <a:p>
            <a:r>
              <a:rPr lang="zh-CN" altLang="en-US" sz="1300" dirty="0">
                <a:solidFill>
                  <a:schemeClr val="tx2"/>
                </a:solidFill>
                <a:latin typeface="Times New Roman" pitchFamily="18" charset="0"/>
                <a:ea typeface="楷体" pitchFamily="49" charset="-122"/>
                <a:cs typeface="Times New Roman" pitchFamily="18" charset="0"/>
              </a:rPr>
              <a:t>商务车推扫</a:t>
            </a:r>
          </a:p>
        </p:txBody>
      </p:sp>
      <p:sp>
        <p:nvSpPr>
          <p:cNvPr id="6" name="标题 3"/>
          <p:cNvSpPr txBox="1">
            <a:spLocks/>
          </p:cNvSpPr>
          <p:nvPr/>
        </p:nvSpPr>
        <p:spPr>
          <a:xfrm>
            <a:off x="3843890" y="2067694"/>
            <a:ext cx="2016224" cy="261235"/>
          </a:xfrm>
          <a:prstGeom prst="rect">
            <a:avLst/>
          </a:prstGeom>
        </p:spPr>
        <p:txBody>
          <a:bodyPr vert="horz" rtlCol="0" anchor="ctr">
            <a:normAutofit fontScale="70000" lnSpcReduction="20000"/>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en-US" altLang="zh-CN" sz="1800" dirty="0">
                <a:latin typeface="Times New Roman" pitchFamily="18" charset="0"/>
                <a:ea typeface="楷体" pitchFamily="49" charset="-122"/>
                <a:cs typeface="Times New Roman" pitchFamily="18" charset="0"/>
              </a:rPr>
              <a:t>SUV</a:t>
            </a:r>
            <a:r>
              <a:rPr lang="zh-CN" altLang="en-US" sz="1800" dirty="0">
                <a:latin typeface="Times New Roman" pitchFamily="18" charset="0"/>
                <a:ea typeface="楷体" pitchFamily="49" charset="-122"/>
                <a:cs typeface="Times New Roman" pitchFamily="18" charset="0"/>
              </a:rPr>
              <a:t>车推扫</a:t>
            </a:r>
          </a:p>
        </p:txBody>
      </p:sp>
      <p:pic>
        <p:nvPicPr>
          <p:cNvPr id="7" name="图片 6"/>
          <p:cNvPicPr>
            <a:picLocks noChangeAspect="1"/>
          </p:cNvPicPr>
          <p:nvPr/>
        </p:nvPicPr>
        <p:blipFill rotWithShape="1">
          <a:blip r:embed="rId15" cstate="print">
            <a:extLst>
              <a:ext uri="{28A0092B-C50C-407E-A947-70E740481C1C}">
                <a14:useLocalDpi xmlns:a14="http://schemas.microsoft.com/office/drawing/2010/main" val="0"/>
              </a:ext>
            </a:extLst>
          </a:blip>
          <a:srcRect t="14938"/>
          <a:stretch/>
        </p:blipFill>
        <p:spPr>
          <a:xfrm>
            <a:off x="3527814" y="1018933"/>
            <a:ext cx="2476317" cy="1066763"/>
          </a:xfrm>
          <a:prstGeom prst="rect">
            <a:avLst/>
          </a:prstGeom>
        </p:spPr>
      </p:pic>
      <p:pic>
        <p:nvPicPr>
          <p:cNvPr id="8" name="P12__高台转扫.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6"/>
          <a:stretch>
            <a:fillRect/>
          </a:stretch>
        </p:blipFill>
        <p:spPr>
          <a:xfrm>
            <a:off x="603530" y="2283718"/>
            <a:ext cx="1584176" cy="1170130"/>
          </a:xfrm>
          <a:prstGeom prst="rect">
            <a:avLst/>
          </a:prstGeom>
        </p:spPr>
      </p:pic>
      <p:sp>
        <p:nvSpPr>
          <p:cNvPr id="9" name="标题 3"/>
          <p:cNvSpPr txBox="1">
            <a:spLocks/>
          </p:cNvSpPr>
          <p:nvPr/>
        </p:nvSpPr>
        <p:spPr>
          <a:xfrm>
            <a:off x="315498" y="3453848"/>
            <a:ext cx="2016224" cy="261235"/>
          </a:xfrm>
          <a:prstGeom prst="rect">
            <a:avLst/>
          </a:prstGeom>
        </p:spPr>
        <p:txBody>
          <a:bodyPr vert="horz" rtlCol="0" anchor="ctr">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zh-CN" altLang="en-US" sz="1300" b="1" dirty="0">
                <a:solidFill>
                  <a:schemeClr val="tx1"/>
                </a:solidFill>
                <a:latin typeface="Times New Roman" pitchFamily="18" charset="0"/>
                <a:ea typeface="楷体" pitchFamily="49" charset="-122"/>
                <a:cs typeface="Times New Roman" pitchFamily="18" charset="0"/>
              </a:rPr>
              <a:t>可移动的高台转扫</a:t>
            </a:r>
          </a:p>
        </p:txBody>
      </p:sp>
      <p:sp>
        <p:nvSpPr>
          <p:cNvPr id="10" name="标题 3"/>
          <p:cNvSpPr txBox="1">
            <a:spLocks/>
          </p:cNvSpPr>
          <p:nvPr/>
        </p:nvSpPr>
        <p:spPr>
          <a:xfrm>
            <a:off x="6580194" y="2067694"/>
            <a:ext cx="2016224" cy="261235"/>
          </a:xfrm>
          <a:prstGeom prst="rect">
            <a:avLst/>
          </a:prstGeom>
        </p:spPr>
        <p:txBody>
          <a:bodyPr vert="horz" rtlCol="0" anchor="ctr">
            <a:normAutofit fontScale="70000" lnSpcReduction="20000"/>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1800" dirty="0" smtClean="0">
                <a:latin typeface="Times New Roman" pitchFamily="18" charset="0"/>
                <a:ea typeface="楷体" pitchFamily="49" charset="-122"/>
                <a:cs typeface="Times New Roman" pitchFamily="18" charset="0"/>
              </a:rPr>
              <a:t>小型三轮推扫</a:t>
            </a:r>
            <a:endParaRPr lang="zh-CN" altLang="en-US" sz="1800" dirty="0">
              <a:latin typeface="Times New Roman" pitchFamily="18" charset="0"/>
              <a:ea typeface="楷体" pitchFamily="49" charset="-122"/>
              <a:cs typeface="Times New Roman" pitchFamily="18" charset="0"/>
            </a:endParaRPr>
          </a:p>
        </p:txBody>
      </p:sp>
      <p:sp>
        <p:nvSpPr>
          <p:cNvPr id="11" name="标题 3"/>
          <p:cNvSpPr txBox="1">
            <a:spLocks/>
          </p:cNvSpPr>
          <p:nvPr/>
        </p:nvSpPr>
        <p:spPr>
          <a:xfrm>
            <a:off x="4707986" y="3462644"/>
            <a:ext cx="2016224" cy="261235"/>
          </a:xfrm>
          <a:prstGeom prst="rect">
            <a:avLst/>
          </a:prstGeom>
        </p:spPr>
        <p:txBody>
          <a:bodyPr vert="horz" rtlCol="0" anchor="ctr">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1300" b="1" dirty="0">
                <a:solidFill>
                  <a:schemeClr val="tx1"/>
                </a:solidFill>
                <a:latin typeface="Times New Roman" pitchFamily="18" charset="0"/>
                <a:ea typeface="楷体" pitchFamily="49" charset="-122"/>
                <a:cs typeface="Times New Roman" pitchFamily="18" charset="0"/>
              </a:rPr>
              <a:t>微型三轮扫描</a:t>
            </a:r>
          </a:p>
        </p:txBody>
      </p:sp>
      <p:sp>
        <p:nvSpPr>
          <p:cNvPr id="12" name="标题 3"/>
          <p:cNvSpPr txBox="1">
            <a:spLocks/>
          </p:cNvSpPr>
          <p:nvPr/>
        </p:nvSpPr>
        <p:spPr>
          <a:xfrm>
            <a:off x="6796218" y="3462644"/>
            <a:ext cx="2016224" cy="261235"/>
          </a:xfrm>
          <a:prstGeom prst="rect">
            <a:avLst/>
          </a:prstGeom>
        </p:spPr>
        <p:txBody>
          <a:bodyPr vert="horz" rtlCol="0" anchor="ctr">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1300" b="1" dirty="0">
                <a:solidFill>
                  <a:schemeClr val="tx1"/>
                </a:solidFill>
                <a:latin typeface="Times New Roman" pitchFamily="18" charset="0"/>
                <a:ea typeface="楷体" pitchFamily="49" charset="-122"/>
                <a:cs typeface="Times New Roman" pitchFamily="18" charset="0"/>
              </a:rPr>
              <a:t>履带车作业</a:t>
            </a:r>
          </a:p>
        </p:txBody>
      </p:sp>
      <p:pic>
        <p:nvPicPr>
          <p:cNvPr id="13" name="Picture 4" descr="IMG_1905"/>
          <p:cNvPicPr>
            <a:picLocks noChangeAspect="1" noChangeArrowheads="1"/>
          </p:cNvPicPr>
          <p:nvPr/>
        </p:nvPicPr>
        <p:blipFill>
          <a:blip r:embed="rId17" cstate="print"/>
          <a:srcRect/>
          <a:stretch>
            <a:fillRect/>
          </a:stretch>
        </p:blipFill>
        <p:spPr bwMode="auto">
          <a:xfrm>
            <a:off x="387506" y="3717407"/>
            <a:ext cx="2160240" cy="1119079"/>
          </a:xfrm>
          <a:prstGeom prst="rect">
            <a:avLst/>
          </a:prstGeom>
          <a:noFill/>
          <a:ln w="9525">
            <a:noFill/>
            <a:miter lim="800000"/>
            <a:headEnd/>
            <a:tailEnd/>
          </a:ln>
        </p:spPr>
      </p:pic>
      <p:sp>
        <p:nvSpPr>
          <p:cNvPr id="14" name="标题 3"/>
          <p:cNvSpPr txBox="1">
            <a:spLocks/>
          </p:cNvSpPr>
          <p:nvPr/>
        </p:nvSpPr>
        <p:spPr>
          <a:xfrm>
            <a:off x="459514" y="4866800"/>
            <a:ext cx="2016224" cy="261235"/>
          </a:xfrm>
          <a:prstGeom prst="rect">
            <a:avLst/>
          </a:prstGeom>
        </p:spPr>
        <p:txBody>
          <a:bodyPr vert="horz" rtlCol="0" anchor="ctr">
            <a:normAutofit fontScale="70000" lnSpcReduction="20000"/>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1800" b="1" dirty="0" smtClean="0">
                <a:solidFill>
                  <a:schemeClr val="tx1"/>
                </a:solidFill>
                <a:latin typeface="Times New Roman" pitchFamily="18" charset="0"/>
                <a:ea typeface="楷体" pitchFamily="49" charset="-122"/>
                <a:cs typeface="Times New Roman" pitchFamily="18" charset="0"/>
              </a:rPr>
              <a:t>船上作业</a:t>
            </a:r>
            <a:endParaRPr lang="zh-CN" altLang="en-US" sz="1800" b="1" dirty="0">
              <a:solidFill>
                <a:schemeClr val="tx1"/>
              </a:solidFill>
              <a:latin typeface="Times New Roman" pitchFamily="18" charset="0"/>
              <a:ea typeface="楷体" pitchFamily="49" charset="-122"/>
              <a:cs typeface="Times New Roman" pitchFamily="18" charset="0"/>
            </a:endParaRPr>
          </a:p>
        </p:txBody>
      </p:sp>
      <p:sp>
        <p:nvSpPr>
          <p:cNvPr id="15" name="标题 3"/>
          <p:cNvSpPr txBox="1">
            <a:spLocks/>
          </p:cNvSpPr>
          <p:nvPr/>
        </p:nvSpPr>
        <p:spPr>
          <a:xfrm>
            <a:off x="2835778" y="4858004"/>
            <a:ext cx="2016224" cy="261235"/>
          </a:xfrm>
          <a:prstGeom prst="rect">
            <a:avLst/>
          </a:prstGeom>
        </p:spPr>
        <p:txBody>
          <a:bodyPr vert="horz" rtlCol="0" anchor="ctr">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zh-CN" altLang="en-US" sz="1300" b="1" dirty="0">
                <a:solidFill>
                  <a:schemeClr val="tx1"/>
                </a:solidFill>
                <a:latin typeface="Times New Roman" pitchFamily="18" charset="0"/>
                <a:ea typeface="楷体" pitchFamily="49" charset="-122"/>
                <a:cs typeface="Times New Roman" pitchFamily="18" charset="0"/>
              </a:rPr>
              <a:t>铁路隧道沿线作业</a:t>
            </a:r>
          </a:p>
        </p:txBody>
      </p:sp>
      <p:pic>
        <p:nvPicPr>
          <p:cNvPr id="16" name="图片 15"/>
          <p:cNvPicPr>
            <a:picLocks noChangeAspect="1"/>
          </p:cNvPicPr>
          <p:nvPr/>
        </p:nvPicPr>
        <p:blipFill rotWithShape="1">
          <a:blip r:embed="rId18" cstate="print">
            <a:extLst>
              <a:ext uri="{28A0092B-C50C-407E-A947-70E740481C1C}">
                <a14:useLocalDpi xmlns:a14="http://schemas.microsoft.com/office/drawing/2010/main" val="0"/>
              </a:ext>
            </a:extLst>
          </a:blip>
          <a:srcRect l="29485" t="4929" b="23642"/>
          <a:stretch/>
        </p:blipFill>
        <p:spPr>
          <a:xfrm>
            <a:off x="5198698" y="3717407"/>
            <a:ext cx="1381496" cy="1119079"/>
          </a:xfrm>
          <a:prstGeom prst="rect">
            <a:avLst/>
          </a:prstGeom>
        </p:spPr>
      </p:pic>
      <p:sp>
        <p:nvSpPr>
          <p:cNvPr id="17" name="标题 3"/>
          <p:cNvSpPr txBox="1">
            <a:spLocks/>
          </p:cNvSpPr>
          <p:nvPr/>
        </p:nvSpPr>
        <p:spPr>
          <a:xfrm>
            <a:off x="4881334" y="4866800"/>
            <a:ext cx="2016224" cy="261235"/>
          </a:xfrm>
          <a:prstGeom prst="rect">
            <a:avLst/>
          </a:prstGeom>
        </p:spPr>
        <p:txBody>
          <a:bodyPr vert="horz" rtlCol="0" anchor="ctr">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1300" b="1" dirty="0">
                <a:solidFill>
                  <a:schemeClr val="tx1"/>
                </a:solidFill>
                <a:latin typeface="Times New Roman" pitchFamily="18" charset="0"/>
                <a:ea typeface="楷体" pitchFamily="49" charset="-122"/>
                <a:cs typeface="Times New Roman" pitchFamily="18" charset="0"/>
              </a:rPr>
              <a:t>背包扫描</a:t>
            </a:r>
          </a:p>
        </p:txBody>
      </p:sp>
      <p:pic>
        <p:nvPicPr>
          <p:cNvPr id="18" name="Picture 2" descr="G:\3_MEETING SHOW\SSWCar\IMG_4765.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01836" y="3720169"/>
            <a:ext cx="1704189" cy="1116316"/>
          </a:xfrm>
          <a:prstGeom prst="rect">
            <a:avLst/>
          </a:prstGeom>
          <a:noFill/>
          <a:extLst>
            <a:ext uri="{909E8E84-426E-40DD-AFC4-6F175D3DCCD1}">
              <a14:hiddenFill xmlns:a14="http://schemas.microsoft.com/office/drawing/2010/main">
                <a:solidFill>
                  <a:srgbClr val="FFFFFF"/>
                </a:solidFill>
              </a14:hiddenFill>
            </a:ext>
          </a:extLst>
        </p:spPr>
      </p:pic>
      <p:sp>
        <p:nvSpPr>
          <p:cNvPr id="19" name="标题 3"/>
          <p:cNvSpPr txBox="1">
            <a:spLocks/>
          </p:cNvSpPr>
          <p:nvPr/>
        </p:nvSpPr>
        <p:spPr>
          <a:xfrm>
            <a:off x="6508186" y="4850482"/>
            <a:ext cx="2448272" cy="261235"/>
          </a:xfrm>
          <a:prstGeom prst="rect">
            <a:avLst/>
          </a:prstGeom>
        </p:spPr>
        <p:txBody>
          <a:bodyPr vert="horz" rtlCol="0" anchor="ctr">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zh-CN" altLang="en-US" sz="1300" b="1" dirty="0">
                <a:solidFill>
                  <a:schemeClr val="tx1"/>
                </a:solidFill>
                <a:latin typeface="Times New Roman" pitchFamily="18" charset="0"/>
                <a:ea typeface="楷体" pitchFamily="49" charset="-122"/>
                <a:cs typeface="Times New Roman" pitchFamily="18" charset="0"/>
              </a:rPr>
              <a:t>夜间路面高清影像获取</a:t>
            </a:r>
          </a:p>
        </p:txBody>
      </p:sp>
      <p:sp>
        <p:nvSpPr>
          <p:cNvPr id="20" name="标题 3"/>
          <p:cNvSpPr txBox="1">
            <a:spLocks/>
          </p:cNvSpPr>
          <p:nvPr/>
        </p:nvSpPr>
        <p:spPr>
          <a:xfrm>
            <a:off x="2259714" y="3462644"/>
            <a:ext cx="2578792" cy="261235"/>
          </a:xfrm>
          <a:prstGeom prst="rect">
            <a:avLst/>
          </a:prstGeom>
        </p:spPr>
        <p:txBody>
          <a:bodyPr vert="horz" rtlCol="0" anchor="ctr">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en-US" altLang="zh-CN" sz="1300" b="1" dirty="0">
                <a:solidFill>
                  <a:schemeClr val="tx1"/>
                </a:solidFill>
                <a:latin typeface="Times New Roman" pitchFamily="18" charset="0"/>
                <a:ea typeface="楷体" pitchFamily="49" charset="-122"/>
                <a:cs typeface="Times New Roman" pitchFamily="18" charset="0"/>
              </a:rPr>
              <a:t>ATV</a:t>
            </a:r>
            <a:r>
              <a:rPr lang="zh-CN" altLang="en-US" sz="1300" b="1" dirty="0">
                <a:solidFill>
                  <a:schemeClr val="tx1"/>
                </a:solidFill>
                <a:latin typeface="Times New Roman" pitchFamily="18" charset="0"/>
                <a:ea typeface="楷体" pitchFamily="49" charset="-122"/>
                <a:cs typeface="Times New Roman" pitchFamily="18" charset="0"/>
              </a:rPr>
              <a:t>沙滩车作业</a:t>
            </a:r>
          </a:p>
        </p:txBody>
      </p:sp>
      <p:pic>
        <p:nvPicPr>
          <p:cNvPr id="21" name="P13__小型三轮车视频.wmv">
            <a:hlinkClick r:id="" action="ppaction://media"/>
          </p:cNvPr>
          <p:cNvPicPr>
            <a:picLocks noChangeAspect="1"/>
          </p:cNvPicPr>
          <p:nvPr>
            <a:videoFile r:link="rId4"/>
            <p:extLst>
              <p:ext uri="{DAA4B4D4-6D71-4841-9C94-3DE7FCFB9230}">
                <p14:media xmlns:p14="http://schemas.microsoft.com/office/powerpoint/2010/main" r:link="rId3"/>
              </p:ext>
            </p:extLst>
          </p:nvPr>
        </p:nvPicPr>
        <p:blipFill rotWithShape="1">
          <a:blip r:embed="rId20"/>
          <a:srcRect r="22810"/>
          <a:stretch/>
        </p:blipFill>
        <p:spPr>
          <a:xfrm>
            <a:off x="6384049" y="1018933"/>
            <a:ext cx="2397849" cy="1066763"/>
          </a:xfrm>
          <a:prstGeom prst="rect">
            <a:avLst/>
          </a:prstGeom>
        </p:spPr>
      </p:pic>
      <p:pic>
        <p:nvPicPr>
          <p:cNvPr id="22" name="P14__微型三轮车视频.wmv">
            <a:hlinkClick r:id="" action="ppaction://media"/>
          </p:cNvPr>
          <p:cNvPicPr>
            <a:picLocks noGrp="1" noChangeAspect="1"/>
          </p:cNvPicPr>
          <p:nvPr>
            <p:ph idx="1"/>
            <a:videoFile r:link="rId6"/>
            <p:extLst>
              <p:ext uri="{DAA4B4D4-6D71-4841-9C94-3DE7FCFB9230}">
                <p14:media xmlns:p14="http://schemas.microsoft.com/office/powerpoint/2010/main" r:link="rId5"/>
              </p:ext>
            </p:extLst>
          </p:nvPr>
        </p:nvPicPr>
        <p:blipFill>
          <a:blip r:embed="rId21"/>
          <a:stretch>
            <a:fillRect/>
          </a:stretch>
        </p:blipFill>
        <p:spPr>
          <a:xfrm>
            <a:off x="4852002" y="2283717"/>
            <a:ext cx="1656184" cy="1152355"/>
          </a:xfrm>
        </p:spPr>
      </p:pic>
      <p:pic>
        <p:nvPicPr>
          <p:cNvPr id="23" name="P17__上海地铁扫描.wmv">
            <a:hlinkClick r:id="" action="ppaction://media"/>
          </p:cNvPr>
          <p:cNvPicPr>
            <a:picLocks noChangeAspect="1"/>
          </p:cNvPicPr>
          <p:nvPr>
            <a:videoFile r:link="rId8"/>
            <p:extLst>
              <p:ext uri="{DAA4B4D4-6D71-4841-9C94-3DE7FCFB9230}">
                <p14:media xmlns:p14="http://schemas.microsoft.com/office/powerpoint/2010/main" r:link="rId7"/>
              </p:ext>
            </p:extLst>
          </p:nvPr>
        </p:nvPicPr>
        <p:blipFill rotWithShape="1">
          <a:blip r:embed="rId22"/>
          <a:srcRect r="15721"/>
          <a:stretch/>
        </p:blipFill>
        <p:spPr>
          <a:xfrm>
            <a:off x="2812846" y="3717407"/>
            <a:ext cx="2111165" cy="1119079"/>
          </a:xfrm>
          <a:prstGeom prst="rect">
            <a:avLst/>
          </a:prstGeom>
        </p:spPr>
      </p:pic>
      <p:pic>
        <p:nvPicPr>
          <p:cNvPr id="24" name="P9__沙滩车.wmv">
            <a:hlinkClick r:id="" action="ppaction://media"/>
          </p:cNvPr>
          <p:cNvPicPr>
            <a:picLocks noChangeAspect="1"/>
          </p:cNvPicPr>
          <p:nvPr>
            <a:videoFile r:link="rId10"/>
            <p:extLst>
              <p:ext uri="{DAA4B4D4-6D71-4841-9C94-3DE7FCFB9230}">
                <p14:media xmlns:p14="http://schemas.microsoft.com/office/powerpoint/2010/main" r:link="rId9"/>
              </p:ext>
            </p:extLst>
          </p:nvPr>
        </p:nvPicPr>
        <p:blipFill rotWithShape="1">
          <a:blip r:embed="rId23"/>
          <a:srcRect l="13231" r="28563" b="9746"/>
          <a:stretch>
            <a:fillRect/>
          </a:stretch>
        </p:blipFill>
        <p:spPr>
          <a:xfrm>
            <a:off x="2505494" y="2283717"/>
            <a:ext cx="2000537" cy="1157807"/>
          </a:xfrm>
          <a:prstGeom prst="rect">
            <a:avLst/>
          </a:prstGeom>
        </p:spPr>
      </p:pic>
      <p:pic>
        <p:nvPicPr>
          <p:cNvPr id="25" name="P69__履带.wmv">
            <a:hlinkClick r:id="" action="ppaction://media"/>
          </p:cNvPr>
          <p:cNvPicPr>
            <a:picLocks noChangeAspect="1"/>
          </p:cNvPicPr>
          <p:nvPr>
            <a:videoFile r:link="rId12"/>
            <p:extLst>
              <p:ext uri="{DAA4B4D4-6D71-4841-9C94-3DE7FCFB9230}">
                <p14:media xmlns:p14="http://schemas.microsoft.com/office/powerpoint/2010/main" r:link="rId11"/>
              </p:ext>
            </p:extLst>
          </p:nvPr>
        </p:nvPicPr>
        <p:blipFill rotWithShape="1">
          <a:blip r:embed="rId24"/>
          <a:srcRect t="13493" b="8193"/>
          <a:stretch>
            <a:fillRect/>
          </a:stretch>
        </p:blipFill>
        <p:spPr>
          <a:xfrm>
            <a:off x="6897558" y="2283717"/>
            <a:ext cx="1708466" cy="1157807"/>
          </a:xfrm>
          <a:prstGeom prst="rect">
            <a:avLst/>
          </a:prstGeom>
        </p:spPr>
      </p:pic>
    </p:spTree>
    <p:extLst>
      <p:ext uri="{BB962C8B-B14F-4D97-AF65-F5344CB8AC3E}">
        <p14:creationId xmlns:p14="http://schemas.microsoft.com/office/powerpoint/2010/main" val="3228205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8"/>
                                        </p:tgtEl>
                                      </p:cBhvr>
                                    </p:cmd>
                                  </p:childTnLst>
                                </p:cTn>
                              </p:par>
                            </p:childTnLst>
                          </p:cTn>
                        </p:par>
                        <p:par>
                          <p:cTn id="7" fill="hold">
                            <p:stCondLst>
                              <p:cond delay="8800"/>
                            </p:stCondLst>
                            <p:childTnLst>
                              <p:par>
                                <p:cTn id="8" presetID="1" presetClass="mediacall" presetSubtype="0" fill="hold" nodeType="afterEffect">
                                  <p:stCondLst>
                                    <p:cond delay="0"/>
                                  </p:stCondLst>
                                  <p:childTnLst>
                                    <p:cmd type="call" cmd="playFrom(0.0)">
                                      <p:cBhvr>
                                        <p:cTn id="9" dur="3000" fill="hold"/>
                                        <p:tgtEl>
                                          <p:spTgt spid="21"/>
                                        </p:tgtEl>
                                      </p:cBhvr>
                                    </p:cmd>
                                  </p:childTnLst>
                                </p:cTn>
                              </p:par>
                            </p:childTnLst>
                          </p:cTn>
                        </p:par>
                        <p:par>
                          <p:cTn id="10" fill="hold">
                            <p:stCondLst>
                              <p:cond delay="11800"/>
                            </p:stCondLst>
                            <p:childTnLst>
                              <p:par>
                                <p:cTn id="11" presetID="1" presetClass="mediacall" presetSubtype="0" fill="hold" nodeType="afterEffect">
                                  <p:stCondLst>
                                    <p:cond delay="0"/>
                                  </p:stCondLst>
                                  <p:childTnLst>
                                    <p:cmd type="call" cmd="playFrom(0.0)">
                                      <p:cBhvr>
                                        <p:cTn id="12" dur="11000" fill="hold"/>
                                        <p:tgtEl>
                                          <p:spTgt spid="22"/>
                                        </p:tgtEl>
                                      </p:cBhvr>
                                    </p:cmd>
                                  </p:childTnLst>
                                </p:cTn>
                              </p:par>
                            </p:childTnLst>
                          </p:cTn>
                        </p:par>
                        <p:par>
                          <p:cTn id="13" fill="hold">
                            <p:stCondLst>
                              <p:cond delay="22800"/>
                            </p:stCondLst>
                            <p:childTnLst>
                              <p:par>
                                <p:cTn id="14" presetID="1" presetClass="mediacall" presetSubtype="0" fill="hold" nodeType="afterEffect">
                                  <p:stCondLst>
                                    <p:cond delay="0"/>
                                  </p:stCondLst>
                                  <p:childTnLst>
                                    <p:cmd type="call" cmd="playFrom(0.0)">
                                      <p:cBhvr>
                                        <p:cTn id="15" dur="17000" fill="hold"/>
                                        <p:tgtEl>
                                          <p:spTgt spid="23"/>
                                        </p:tgtEl>
                                      </p:cBhvr>
                                    </p:cmd>
                                  </p:childTnLst>
                                </p:cTn>
                              </p:par>
                            </p:childTnLst>
                          </p:cTn>
                        </p:par>
                        <p:par>
                          <p:cTn id="16" fill="hold">
                            <p:stCondLst>
                              <p:cond delay="22801"/>
                            </p:stCondLst>
                            <p:childTnLst>
                              <p:par>
                                <p:cTn id="17" presetID="1" presetClass="mediacall" presetSubtype="0" fill="hold" nodeType="afterEffect">
                                  <p:stCondLst>
                                    <p:cond delay="0"/>
                                  </p:stCondLst>
                                  <p:childTnLst>
                                    <p:cmd type="call" cmd="playFrom(0.0)">
                                      <p:cBhvr>
                                        <p:cTn id="18" dur="6100" fill="hold"/>
                                        <p:tgtEl>
                                          <p:spTgt spid="24"/>
                                        </p:tgtEl>
                                      </p:cBhvr>
                                    </p:cmd>
                                  </p:childTnLst>
                                </p:cTn>
                              </p:par>
                            </p:childTnLst>
                          </p:cTn>
                        </p:par>
                        <p:par>
                          <p:cTn id="19" fill="hold">
                            <p:stCondLst>
                              <p:cond delay="22802"/>
                            </p:stCondLst>
                            <p:childTnLst>
                              <p:par>
                                <p:cTn id="20" presetID="1" presetClass="mediacall" presetSubtype="0" fill="hold" nodeType="afterEffect">
                                  <p:stCondLst>
                                    <p:cond delay="0"/>
                                  </p:stCondLst>
                                  <p:childTnLst>
                                    <p:cmd type="call" cmd="playFrom(0.0)">
                                      <p:cBhvr>
                                        <p:cTn id="21" dur="213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1"/>
                                        </p:tgtEl>
                                      </p:cBhvr>
                                    </p:cmd>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2"/>
                                        </p:tgtEl>
                                      </p:cBhvr>
                                    </p:cmd>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3"/>
                                        </p:tgtEl>
                                      </p:cBhvr>
                                    </p:cmd>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4"/>
                                        </p:tgtEl>
                                      </p:cBhvr>
                                    </p:cmd>
                                  </p:childTnLst>
                                </p:cTn>
                              </p:par>
                            </p:childTnLst>
                          </p:cTn>
                        </p:par>
                      </p:childTnLst>
                    </p:cTn>
                  </p:par>
                </p:childTnLst>
              </p:cTn>
              <p:nextCondLst>
                <p:cond evt="onClick" delay="0">
                  <p:tgtEl>
                    <p:spTgt spid="24"/>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5"/>
                                        </p:tgtEl>
                                      </p:cBhvr>
                                    </p:cmd>
                                  </p:childTnLst>
                                </p:cTn>
                              </p:par>
                            </p:childTnLst>
                          </p:cTn>
                        </p:par>
                      </p:childTnLst>
                    </p:cTn>
                  </p:par>
                </p:childTnLst>
              </p:cTn>
              <p:nextCondLst>
                <p:cond evt="onClick" delay="0">
                  <p:tgtEl>
                    <p:spTgt spid="25"/>
                  </p:tgtEl>
                </p:cond>
              </p:nextCondLst>
            </p:seq>
            <p:video>
              <p:cMediaNode vol="80000" mute="1">
                <p:cTn id="52" repeatCount="indefinite" fill="hold" display="0">
                  <p:stCondLst>
                    <p:cond delay="indefinite"/>
                  </p:stCondLst>
                </p:cTn>
                <p:tgtEl>
                  <p:spTgt spid="8"/>
                </p:tgtEl>
              </p:cMediaNode>
            </p:video>
            <p:video>
              <p:cMediaNode vol="80000" mute="1">
                <p:cTn id="53" repeatCount="indefinite" fill="hold" display="0">
                  <p:stCondLst>
                    <p:cond delay="indefinite"/>
                  </p:stCondLst>
                </p:cTn>
                <p:tgtEl>
                  <p:spTgt spid="21"/>
                </p:tgtEl>
              </p:cMediaNode>
            </p:video>
            <p:video>
              <p:cMediaNode vol="80000" mute="1">
                <p:cTn id="54" repeatCount="indefinite" fill="hold" display="0">
                  <p:stCondLst>
                    <p:cond delay="indefinite"/>
                  </p:stCondLst>
                </p:cTn>
                <p:tgtEl>
                  <p:spTgt spid="22"/>
                </p:tgtEl>
              </p:cMediaNode>
            </p:video>
            <p:video>
              <p:cMediaNode vol="80000" mute="1">
                <p:cTn id="55" repeatCount="indefinite" fill="hold" display="0">
                  <p:stCondLst>
                    <p:cond delay="indefinite"/>
                  </p:stCondLst>
                </p:cTn>
                <p:tgtEl>
                  <p:spTgt spid="23"/>
                </p:tgtEl>
              </p:cMediaNode>
            </p:video>
            <p:video>
              <p:cMediaNode vol="80000" mute="1">
                <p:cTn id="56" repeatCount="indefinite" fill="hold" display="0">
                  <p:stCondLst>
                    <p:cond delay="indefinite"/>
                  </p:stCondLst>
                </p:cTn>
                <p:tgtEl>
                  <p:spTgt spid="24"/>
                </p:tgtEl>
              </p:cMediaNode>
            </p:video>
            <p:video>
              <p:cMediaNode vol="80000" mute="1">
                <p:cTn id="57" repeatCount="indefinite" fill="hold" display="0">
                  <p:stCondLst>
                    <p:cond delay="indefinite"/>
                  </p:stCondLst>
                </p:cTn>
                <p:tgtEl>
                  <p:spTgt spid="2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ph idx="1"/>
          </p:nvPr>
        </p:nvSpPr>
        <p:spPr>
          <a:xfrm>
            <a:off x="539552" y="4091824"/>
            <a:ext cx="8208912" cy="856190"/>
          </a:xfrm>
        </p:spPr>
        <p:txBody>
          <a:bodyPr>
            <a:noAutofit/>
          </a:bodyPr>
          <a:lstStyle/>
          <a:p>
            <a:pPr marL="0" indent="0">
              <a:lnSpc>
                <a:spcPts val="3200"/>
              </a:lnSpc>
              <a:buNone/>
            </a:pPr>
            <a:r>
              <a:rPr lang="zh-CN" altLang="en-US" sz="2200" dirty="0" smtClean="0">
                <a:solidFill>
                  <a:srgbClr val="FF0000"/>
                </a:solidFill>
                <a:latin typeface="+mn-ea"/>
                <a:cs typeface="Times New Roman" panose="02020603050405020304" pitchFamily="18" charset="0"/>
              </a:rPr>
              <a:t>        </a:t>
            </a:r>
            <a:r>
              <a:rPr lang="zh-CN" altLang="en-US" sz="2200" dirty="0" smtClean="0">
                <a:latin typeface="+mn-ea"/>
                <a:cs typeface="Times New Roman" panose="02020603050405020304" pitchFamily="18" charset="0"/>
              </a:rPr>
              <a:t>测区中存在的多要素三维模型每一个类都对应一个文件，该文件记录了该类所有对象（实体）的属性项。</a:t>
            </a:r>
            <a:endParaRPr lang="en-US" altLang="zh-CN" sz="2200" dirty="0">
              <a:latin typeface="+mn-ea"/>
              <a:cs typeface="Times New Roman" panose="02020603050405020304" pitchFamily="18" charset="0"/>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2644" b="4031"/>
          <a:stretch/>
        </p:blipFill>
        <p:spPr>
          <a:xfrm>
            <a:off x="1691680" y="1059582"/>
            <a:ext cx="5544616" cy="2770282"/>
          </a:xfrm>
          <a:prstGeom prst="rect">
            <a:avLst/>
          </a:prstGeom>
        </p:spPr>
      </p:pic>
      <p:sp>
        <p:nvSpPr>
          <p:cNvPr id="7" name="TextBox 6"/>
          <p:cNvSpPr txBox="1"/>
          <p:nvPr/>
        </p:nvSpPr>
        <p:spPr>
          <a:xfrm>
            <a:off x="0" y="339502"/>
            <a:ext cx="9144000" cy="492443"/>
          </a:xfrm>
          <a:prstGeom prst="rect">
            <a:avLst/>
          </a:prstGeom>
          <a:noFill/>
        </p:spPr>
        <p:txBody>
          <a:bodyPr wrap="square" rtlCol="0">
            <a:spAutoFit/>
          </a:bodyPr>
          <a:lstStyle/>
          <a:p>
            <a:pPr algn="ctr"/>
            <a:r>
              <a:rPr lang="zh-CN" altLang="en-US" sz="2600" dirty="0">
                <a:latin typeface="+mn-ea"/>
                <a:ea typeface="+mn-ea"/>
              </a:rPr>
              <a:t>每个对象都有自己的属性表</a:t>
            </a:r>
          </a:p>
        </p:txBody>
      </p:sp>
    </p:spTree>
    <p:extLst>
      <p:ext uri="{BB962C8B-B14F-4D97-AF65-F5344CB8AC3E}">
        <p14:creationId xmlns:p14="http://schemas.microsoft.com/office/powerpoint/2010/main" val="2743853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79512" y="-20538"/>
            <a:ext cx="8784389" cy="720080"/>
          </a:xfrm>
          <a:prstGeom prst="rect">
            <a:avLst/>
          </a:prstGeom>
        </p:spPr>
        <p:txBody>
          <a:bodyPr vert="horz" anchor="t">
            <a:noAutofit/>
            <a:scene3d>
              <a:camera prst="orthographicFront"/>
              <a:lightRig rig="soft" dir="t"/>
            </a:scene3d>
            <a:sp3d prstMaterial="softEdge">
              <a:bevelT w="0" h="0"/>
            </a:sp3d>
          </a:bodyPr>
          <a:lstStyle/>
          <a:p>
            <a:pPr lvl="0" algn="ctr" eaLnBrk="0" hangingPunct="0">
              <a:lnSpc>
                <a:spcPct val="150000"/>
              </a:lnSpc>
              <a:defRPr/>
            </a:pPr>
            <a:r>
              <a:rPr lang="zh-CN" altLang="en-US" sz="2800" dirty="0">
                <a:latin typeface="Times New Roman" pitchFamily="18" charset="0"/>
                <a:ea typeface="楷体" pitchFamily="49" charset="-122"/>
                <a:cs typeface="Times New Roman" pitchFamily="18" charset="0"/>
              </a:rPr>
              <a:t>私有</a:t>
            </a:r>
            <a:r>
              <a:rPr lang="zh-CN" altLang="en-US" sz="2800" dirty="0" smtClean="0">
                <a:latin typeface="Times New Roman" pitchFamily="18" charset="0"/>
                <a:ea typeface="楷体" pitchFamily="49" charset="-122"/>
                <a:cs typeface="Times New Roman" pitchFamily="18" charset="0"/>
              </a:rPr>
              <a:t>云后处理架构</a:t>
            </a:r>
            <a:endParaRPr lang="en-US" altLang="zh-CN" sz="2800" dirty="0" smtClean="0">
              <a:latin typeface="Times New Roman" pitchFamily="18" charset="0"/>
              <a:ea typeface="楷体" pitchFamily="49" charset="-122"/>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542"/>
            <a:ext cx="9144000" cy="4464496"/>
          </a:xfrm>
          <a:prstGeom prst="rect">
            <a:avLst/>
          </a:prstGeom>
        </p:spPr>
      </p:pic>
      <p:sp>
        <p:nvSpPr>
          <p:cNvPr id="4" name="矩形 3"/>
          <p:cNvSpPr/>
          <p:nvPr/>
        </p:nvSpPr>
        <p:spPr>
          <a:xfrm>
            <a:off x="5364088" y="1059582"/>
            <a:ext cx="1800200" cy="2880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200" b="1" dirty="0" smtClean="0">
                <a:solidFill>
                  <a:schemeClr val="tx1"/>
                </a:solidFill>
              </a:rPr>
              <a:t>管理服务器</a:t>
            </a:r>
            <a:endParaRPr lang="zh-CN" altLang="en-US" sz="2200" b="1" dirty="0">
              <a:solidFill>
                <a:schemeClr val="tx1"/>
              </a:solidFill>
            </a:endParaRPr>
          </a:p>
        </p:txBody>
      </p:sp>
      <p:sp>
        <p:nvSpPr>
          <p:cNvPr id="6" name="矩形 5"/>
          <p:cNvSpPr/>
          <p:nvPr/>
        </p:nvSpPr>
        <p:spPr>
          <a:xfrm>
            <a:off x="7668344" y="2787774"/>
            <a:ext cx="1584176" cy="2880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smtClean="0">
                <a:solidFill>
                  <a:schemeClr val="tx1"/>
                </a:solidFill>
              </a:rPr>
              <a:t>计算服务器</a:t>
            </a:r>
            <a:endParaRPr lang="zh-CN" altLang="en-US" sz="2000" b="1" dirty="0">
              <a:solidFill>
                <a:schemeClr val="tx1"/>
              </a:solidFill>
            </a:endParaRPr>
          </a:p>
        </p:txBody>
      </p:sp>
      <p:sp>
        <p:nvSpPr>
          <p:cNvPr id="7" name="矩形 6"/>
          <p:cNvSpPr/>
          <p:nvPr/>
        </p:nvSpPr>
        <p:spPr>
          <a:xfrm>
            <a:off x="6948264" y="3795886"/>
            <a:ext cx="1800200" cy="2880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b="1" dirty="0" smtClean="0">
                <a:solidFill>
                  <a:schemeClr val="tx1"/>
                </a:solidFill>
              </a:rPr>
              <a:t>光纤交换机</a:t>
            </a:r>
            <a:endParaRPr lang="zh-CN" altLang="en-US" sz="2000" b="1" dirty="0">
              <a:solidFill>
                <a:schemeClr val="tx1"/>
              </a:solidFill>
            </a:endParaRPr>
          </a:p>
        </p:txBody>
      </p:sp>
      <p:sp>
        <p:nvSpPr>
          <p:cNvPr id="8" name="矩形 7"/>
          <p:cNvSpPr/>
          <p:nvPr/>
        </p:nvSpPr>
        <p:spPr>
          <a:xfrm>
            <a:off x="4067944" y="4587974"/>
            <a:ext cx="1800200" cy="2880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200" b="1" dirty="0" smtClean="0">
                <a:solidFill>
                  <a:schemeClr val="tx1"/>
                </a:solidFill>
              </a:rPr>
              <a:t>存 储</a:t>
            </a:r>
            <a:endParaRPr lang="zh-CN" altLang="en-US" sz="2200" b="1" dirty="0">
              <a:solidFill>
                <a:schemeClr val="tx1"/>
              </a:solidFill>
            </a:endParaRPr>
          </a:p>
        </p:txBody>
      </p:sp>
    </p:spTree>
    <p:extLst>
      <p:ext uri="{BB962C8B-B14F-4D97-AF65-F5344CB8AC3E}">
        <p14:creationId xmlns:p14="http://schemas.microsoft.com/office/powerpoint/2010/main" val="1567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105456"/>
            <a:ext cx="8496944" cy="1754326"/>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7. </a:t>
            </a:r>
            <a:r>
              <a:rPr lang="zh-CN" altLang="en-US" sz="3600" dirty="0">
                <a:latin typeface="Times New Roman" pitchFamily="18" charset="0"/>
                <a:ea typeface="楷体" pitchFamily="49" charset="-122"/>
                <a:cs typeface="Times New Roman" pitchFamily="18" charset="0"/>
              </a:rPr>
              <a:t>多线</a:t>
            </a:r>
            <a:r>
              <a:rPr lang="zh-CN" altLang="en-US" sz="3600" dirty="0" smtClean="0">
                <a:latin typeface="Times New Roman" pitchFamily="18" charset="0"/>
                <a:ea typeface="楷体" pitchFamily="49" charset="-122"/>
                <a:cs typeface="Times New Roman" pitchFamily="18" charset="0"/>
              </a:rPr>
              <a:t>激光雷达在无人驾驶</a:t>
            </a:r>
            <a:endParaRPr lang="en-US" altLang="zh-CN" sz="3600" dirty="0" smtClean="0">
              <a:latin typeface="Times New Roman" pitchFamily="18" charset="0"/>
              <a:ea typeface="楷体" pitchFamily="49" charset="-122"/>
              <a:cs typeface="Times New Roman" pitchFamily="18" charset="0"/>
            </a:endParaRPr>
          </a:p>
          <a:p>
            <a:pPr algn="ctr">
              <a:lnSpc>
                <a:spcPct val="150000"/>
              </a:lnSpc>
            </a:pPr>
            <a:r>
              <a:rPr lang="zh-CN" altLang="en-US" sz="3600" dirty="0" smtClean="0">
                <a:latin typeface="Times New Roman" pitchFamily="18" charset="0"/>
                <a:ea typeface="楷体" pitchFamily="49" charset="-122"/>
                <a:cs typeface="Times New Roman" pitchFamily="18" charset="0"/>
              </a:rPr>
              <a:t>     障碍物探测中的应用</a:t>
            </a:r>
            <a:endParaRPr lang="en-US" altLang="zh-CN" sz="3600" dirty="0">
              <a:solidFill>
                <a:srgbClr val="FF0000"/>
              </a:solidFill>
              <a:latin typeface="Times New Roman" pitchFamily="18" charset="0"/>
              <a:ea typeface="楷体" pitchFamily="49" charset="-122"/>
              <a:cs typeface="Times New Roman" pitchFamily="18" charset="0"/>
            </a:endParaRPr>
          </a:p>
        </p:txBody>
      </p:sp>
      <p:sp>
        <p:nvSpPr>
          <p:cNvPr id="4" name="TextBox 3"/>
          <p:cNvSpPr txBox="1"/>
          <p:nvPr/>
        </p:nvSpPr>
        <p:spPr>
          <a:xfrm>
            <a:off x="844251" y="2787481"/>
            <a:ext cx="7418649" cy="1800493"/>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北京北科天绘科技有限公司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://www.isurestar.com/</a:t>
            </a:r>
            <a:endParaRPr lang="en-US" altLang="zh-CN" sz="2400" dirty="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3"/>
              </a:rPr>
              <a:t> </a:t>
            </a:r>
            <a:endParaRPr lang="en-US" altLang="zh-CN" sz="2400" dirty="0">
              <a:latin typeface="Times New Roman" pitchFamily="18" charset="0"/>
              <a:ea typeface="楷体" pitchFamily="49" charset="-122"/>
              <a:cs typeface="Times New Roman" pitchFamily="18" charset="0"/>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3657172"/>
            <a:ext cx="1453967" cy="145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216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23358" b="17214"/>
          <a:stretch/>
        </p:blipFill>
        <p:spPr>
          <a:xfrm>
            <a:off x="2555776" y="764789"/>
            <a:ext cx="3851373" cy="1806961"/>
          </a:xfrm>
          <a:prstGeom prst="rect">
            <a:avLst/>
          </a:prstGeom>
        </p:spPr>
      </p:pic>
      <p:sp>
        <p:nvSpPr>
          <p:cNvPr id="4" name="TextBox 3"/>
          <p:cNvSpPr txBox="1"/>
          <p:nvPr/>
        </p:nvSpPr>
        <p:spPr>
          <a:xfrm>
            <a:off x="179512" y="82963"/>
            <a:ext cx="8496944" cy="616579"/>
          </a:xfrm>
          <a:prstGeom prst="rect">
            <a:avLst/>
          </a:prstGeom>
          <a:noFill/>
        </p:spPr>
        <p:txBody>
          <a:bodyPr wrap="square" rtlCol="0">
            <a:spAutoFit/>
          </a:bodyPr>
          <a:lstStyle/>
          <a:p>
            <a:pPr algn="ctr">
              <a:lnSpc>
                <a:spcPct val="150000"/>
              </a:lnSpc>
            </a:pPr>
            <a:r>
              <a:rPr lang="en-US" altLang="zh-CN" sz="2600" dirty="0" smtClean="0">
                <a:latin typeface="Times New Roman" pitchFamily="18" charset="0"/>
                <a:ea typeface="楷体" pitchFamily="49" charset="-122"/>
                <a:cs typeface="Times New Roman" pitchFamily="18" charset="0"/>
              </a:rPr>
              <a:t>R-Fans-16 </a:t>
            </a:r>
            <a:r>
              <a:rPr lang="zh-CN" altLang="en-US" sz="2600" dirty="0" smtClean="0">
                <a:latin typeface="Times New Roman" pitchFamily="18" charset="0"/>
                <a:ea typeface="楷体" pitchFamily="49" charset="-122"/>
                <a:cs typeface="Times New Roman" pitchFamily="18" charset="0"/>
              </a:rPr>
              <a:t>导航避障型激光雷达</a:t>
            </a:r>
            <a:endParaRPr lang="en-US" altLang="zh-CN" sz="2600" dirty="0">
              <a:latin typeface="Times New Roman" pitchFamily="18" charset="0"/>
              <a:ea typeface="楷体" pitchFamily="49" charset="-122"/>
              <a:cs typeface="Times New Roman" pitchFamily="18" charset="0"/>
            </a:endParaRPr>
          </a:p>
        </p:txBody>
      </p:sp>
      <p:sp>
        <p:nvSpPr>
          <p:cNvPr id="5" name="TextBox 4"/>
          <p:cNvSpPr txBox="1"/>
          <p:nvPr/>
        </p:nvSpPr>
        <p:spPr>
          <a:xfrm>
            <a:off x="323528" y="2547357"/>
            <a:ext cx="8496944" cy="2400657"/>
          </a:xfrm>
          <a:prstGeom prst="rect">
            <a:avLst/>
          </a:prstGeom>
          <a:noFill/>
        </p:spPr>
        <p:txBody>
          <a:bodyPr wrap="square" rtlCol="0">
            <a:spAutoFit/>
          </a:bodyPr>
          <a:lstStyle/>
          <a:p>
            <a:pPr algn="just">
              <a:lnSpc>
                <a:spcPct val="150000"/>
              </a:lnSpc>
            </a:pPr>
            <a:r>
              <a:rPr lang="en-US" altLang="zh-CN" sz="2000" dirty="0" smtClean="0">
                <a:latin typeface="Times New Roman" pitchFamily="18" charset="0"/>
                <a:ea typeface="楷体" pitchFamily="49" charset="-122"/>
                <a:cs typeface="Times New Roman" pitchFamily="18" charset="0"/>
              </a:rPr>
              <a:t>        R-Fans-16 </a:t>
            </a:r>
            <a:r>
              <a:rPr lang="zh-CN" altLang="en-US" sz="2000" dirty="0" smtClean="0">
                <a:latin typeface="Times New Roman" pitchFamily="18" charset="0"/>
                <a:ea typeface="楷体" pitchFamily="49" charset="-122"/>
                <a:cs typeface="Times New Roman" pitchFamily="18" charset="0"/>
              </a:rPr>
              <a:t>是北科天绘自主研发的导航避障型激光雷达，通过</a:t>
            </a:r>
            <a:r>
              <a:rPr lang="en-US" altLang="zh-CN" sz="2000" dirty="0" smtClean="0">
                <a:latin typeface="Times New Roman" pitchFamily="18" charset="0"/>
                <a:ea typeface="楷体" pitchFamily="49" charset="-122"/>
                <a:cs typeface="Times New Roman" pitchFamily="18" charset="0"/>
              </a:rPr>
              <a:t>16</a:t>
            </a:r>
            <a:r>
              <a:rPr lang="zh-CN" altLang="en-US" sz="2000" dirty="0" smtClean="0">
                <a:latin typeface="Times New Roman" pitchFamily="18" charset="0"/>
                <a:ea typeface="楷体" pitchFamily="49" charset="-122"/>
                <a:cs typeface="Times New Roman" pitchFamily="18" charset="0"/>
              </a:rPr>
              <a:t>束激光</a:t>
            </a:r>
            <a:r>
              <a:rPr lang="en-US" altLang="zh-CN" sz="2000" dirty="0" smtClean="0">
                <a:latin typeface="Times New Roman" pitchFamily="18" charset="0"/>
                <a:ea typeface="楷体" pitchFamily="49" charset="-122"/>
                <a:cs typeface="Times New Roman" pitchFamily="18" charset="0"/>
              </a:rPr>
              <a:t>360°</a:t>
            </a:r>
            <a:r>
              <a:rPr lang="zh-CN" altLang="en-US" sz="2000" dirty="0" smtClean="0">
                <a:latin typeface="Times New Roman" pitchFamily="18" charset="0"/>
                <a:ea typeface="楷体" pitchFamily="49" charset="-122"/>
                <a:cs typeface="Times New Roman" pitchFamily="18" charset="0"/>
              </a:rPr>
              <a:t>扫描实现三维探测成像，具备测程远，测量精度高，回波强度准确等技术特点，同时兼顾了俯仰方向的角度覆盖和角分辨率。</a:t>
            </a:r>
            <a:endParaRPr lang="en-US" altLang="zh-CN" sz="2000" dirty="0" smtClean="0">
              <a:latin typeface="Times New Roman" pitchFamily="18" charset="0"/>
              <a:ea typeface="楷体" pitchFamily="49" charset="-122"/>
              <a:cs typeface="Times New Roman" pitchFamily="18" charset="0"/>
            </a:endParaRPr>
          </a:p>
          <a:p>
            <a:pPr algn="just">
              <a:lnSpc>
                <a:spcPct val="150000"/>
              </a:lnSpc>
            </a:pPr>
            <a:r>
              <a:rPr lang="en-US" altLang="zh-CN" sz="2000" dirty="0" smtClean="0">
                <a:latin typeface="Times New Roman" pitchFamily="18" charset="0"/>
                <a:ea typeface="楷体" pitchFamily="49" charset="-122"/>
                <a:cs typeface="Times New Roman" pitchFamily="18" charset="0"/>
              </a:rPr>
              <a:t>        R-Fans</a:t>
            </a:r>
            <a:r>
              <a:rPr lang="zh-CN" altLang="en-US" sz="2000" dirty="0" smtClean="0">
                <a:latin typeface="Times New Roman" pitchFamily="18" charset="0"/>
                <a:ea typeface="楷体" pitchFamily="49" charset="-122"/>
                <a:cs typeface="Times New Roman" pitchFamily="18" charset="0"/>
              </a:rPr>
              <a:t>的激光点云数据直接输出，接口开放，包括通电接口（</a:t>
            </a:r>
            <a:r>
              <a:rPr lang="en-US" altLang="zh-CN" sz="2000" dirty="0" smtClean="0">
                <a:latin typeface="Times New Roman" pitchFamily="18" charset="0"/>
                <a:ea typeface="楷体" pitchFamily="49" charset="-122"/>
                <a:cs typeface="Times New Roman" pitchFamily="18" charset="0"/>
              </a:rPr>
              <a:t>12-36VDC</a:t>
            </a:r>
            <a:r>
              <a:rPr lang="zh-CN" altLang="en-US" sz="2000" dirty="0" smtClean="0">
                <a:latin typeface="Times New Roman" pitchFamily="18" charset="0"/>
                <a:ea typeface="楷体" pitchFamily="49" charset="-122"/>
                <a:cs typeface="Times New Roman" pitchFamily="18" charset="0"/>
              </a:rPr>
              <a:t>）、</a:t>
            </a:r>
            <a:r>
              <a:rPr lang="en-US" altLang="zh-CN" sz="2000" dirty="0" smtClean="0">
                <a:latin typeface="Times New Roman" pitchFamily="18" charset="0"/>
                <a:ea typeface="楷体" pitchFamily="49" charset="-122"/>
                <a:cs typeface="Times New Roman" pitchFamily="18" charset="0"/>
              </a:rPr>
              <a:t>GNSS PPS</a:t>
            </a:r>
            <a:r>
              <a:rPr lang="zh-CN" altLang="en-US" sz="2000" dirty="0" smtClean="0">
                <a:latin typeface="Times New Roman" pitchFamily="18" charset="0"/>
                <a:ea typeface="楷体" pitchFamily="49" charset="-122"/>
                <a:cs typeface="Times New Roman" pitchFamily="18" charset="0"/>
              </a:rPr>
              <a:t>及</a:t>
            </a:r>
            <a:r>
              <a:rPr lang="en-US" altLang="zh-CN" sz="2000" dirty="0" smtClean="0">
                <a:latin typeface="Times New Roman" pitchFamily="18" charset="0"/>
                <a:ea typeface="楷体" pitchFamily="49" charset="-122"/>
                <a:cs typeface="Times New Roman" pitchFamily="18" charset="0"/>
              </a:rPr>
              <a:t>RS232</a:t>
            </a:r>
            <a:r>
              <a:rPr lang="zh-CN" altLang="en-US" sz="2000" dirty="0" smtClean="0">
                <a:latin typeface="Times New Roman" pitchFamily="18" charset="0"/>
                <a:ea typeface="楷体" pitchFamily="49" charset="-122"/>
                <a:cs typeface="Times New Roman" pitchFamily="18" charset="0"/>
              </a:rPr>
              <a:t>和</a:t>
            </a:r>
            <a:r>
              <a:rPr lang="en-US" altLang="zh-CN" sz="2000" dirty="0" smtClean="0">
                <a:latin typeface="Times New Roman" pitchFamily="18" charset="0"/>
                <a:ea typeface="楷体" pitchFamily="49" charset="-122"/>
                <a:cs typeface="Times New Roman" pitchFamily="18" charset="0"/>
              </a:rPr>
              <a:t>UDP</a:t>
            </a:r>
            <a:r>
              <a:rPr lang="zh-CN" altLang="en-US" sz="2000" dirty="0" smtClean="0">
                <a:latin typeface="Times New Roman" pitchFamily="18" charset="0"/>
                <a:ea typeface="楷体" pitchFamily="49" charset="-122"/>
                <a:cs typeface="Times New Roman" pitchFamily="18" charset="0"/>
              </a:rPr>
              <a:t>，通信协议通过用户手册提供。</a:t>
            </a:r>
            <a:endParaRPr lang="en-US" altLang="zh-CN" sz="20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620993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564892"/>
            <a:ext cx="6336704" cy="194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1520" y="1299121"/>
            <a:ext cx="3528392" cy="3000821"/>
          </a:xfrm>
          <a:prstGeom prst="rect">
            <a:avLst/>
          </a:prstGeom>
          <a:noFill/>
        </p:spPr>
        <p:txBody>
          <a:bodyPr wrap="square" rtlCol="0">
            <a:spAutoFit/>
          </a:bodyPr>
          <a:lstStyle/>
          <a:p>
            <a:pPr algn="just">
              <a:lnSpc>
                <a:spcPct val="150000"/>
              </a:lnSpc>
            </a:pPr>
            <a:r>
              <a:rPr lang="zh-CN" altLang="en-US" dirty="0" smtClean="0">
                <a:latin typeface="Times New Roman" pitchFamily="18" charset="0"/>
                <a:ea typeface="楷体" pitchFamily="49" charset="-122"/>
                <a:cs typeface="Times New Roman" pitchFamily="18" charset="0"/>
              </a:rPr>
              <a:t>激光发射频率：</a:t>
            </a:r>
            <a:r>
              <a:rPr lang="en-US" altLang="zh-CN" dirty="0" smtClean="0">
                <a:latin typeface="Times New Roman" pitchFamily="18" charset="0"/>
                <a:ea typeface="楷体" pitchFamily="49" charset="-122"/>
                <a:cs typeface="Times New Roman" pitchFamily="18" charset="0"/>
              </a:rPr>
              <a:t>320KHz</a:t>
            </a:r>
          </a:p>
          <a:p>
            <a:pPr algn="just">
              <a:lnSpc>
                <a:spcPct val="150000"/>
              </a:lnSpc>
            </a:pPr>
            <a:r>
              <a:rPr lang="zh-CN" altLang="en-US" dirty="0">
                <a:latin typeface="Times New Roman" pitchFamily="18" charset="0"/>
                <a:ea typeface="楷体" pitchFamily="49" charset="-122"/>
                <a:cs typeface="Times New Roman" pitchFamily="18" charset="0"/>
              </a:rPr>
              <a:t>视场</a:t>
            </a:r>
            <a:r>
              <a:rPr lang="zh-CN" altLang="en-US" dirty="0" smtClean="0">
                <a:latin typeface="Times New Roman" pitchFamily="18" charset="0"/>
                <a:ea typeface="楷体" pitchFamily="49" charset="-122"/>
                <a:cs typeface="Times New Roman" pitchFamily="18" charset="0"/>
              </a:rPr>
              <a:t>角：</a:t>
            </a:r>
            <a:r>
              <a:rPr lang="en-US" altLang="zh-CN" dirty="0" smtClean="0">
                <a:latin typeface="Times New Roman" pitchFamily="18" charset="0"/>
                <a:ea typeface="楷体" pitchFamily="49" charset="-122"/>
                <a:cs typeface="Times New Roman" pitchFamily="18" charset="0"/>
              </a:rPr>
              <a:t>360°×24°</a:t>
            </a:r>
          </a:p>
          <a:p>
            <a:pPr algn="just">
              <a:lnSpc>
                <a:spcPct val="150000"/>
              </a:lnSpc>
            </a:pPr>
            <a:r>
              <a:rPr lang="zh-CN" altLang="en-US" dirty="0" smtClean="0">
                <a:latin typeface="Times New Roman" pitchFamily="18" charset="0"/>
                <a:ea typeface="楷体" pitchFamily="49" charset="-122"/>
                <a:cs typeface="Times New Roman" pitchFamily="18" charset="0"/>
              </a:rPr>
              <a:t>视距：</a:t>
            </a:r>
            <a:r>
              <a:rPr lang="en-US" altLang="zh-CN" dirty="0" smtClean="0">
                <a:latin typeface="Times New Roman" pitchFamily="18" charset="0"/>
                <a:ea typeface="楷体" pitchFamily="49" charset="-122"/>
                <a:cs typeface="Times New Roman" pitchFamily="18" charset="0"/>
              </a:rPr>
              <a:t>0.1m-200m</a:t>
            </a:r>
          </a:p>
          <a:p>
            <a:pPr algn="just">
              <a:lnSpc>
                <a:spcPct val="150000"/>
              </a:lnSpc>
            </a:pPr>
            <a:r>
              <a:rPr lang="zh-CN" altLang="en-US" dirty="0" smtClean="0">
                <a:latin typeface="Times New Roman" pitchFamily="18" charset="0"/>
                <a:ea typeface="楷体" pitchFamily="49" charset="-122"/>
                <a:cs typeface="Times New Roman" pitchFamily="18" charset="0"/>
              </a:rPr>
              <a:t>测距精度：优于</a:t>
            </a:r>
            <a:r>
              <a:rPr lang="en-US" altLang="zh-CN" dirty="0" smtClean="0">
                <a:latin typeface="Times New Roman" pitchFamily="18" charset="0"/>
                <a:ea typeface="楷体" pitchFamily="49" charset="-122"/>
                <a:cs typeface="Times New Roman" pitchFamily="18" charset="0"/>
              </a:rPr>
              <a:t>2cm</a:t>
            </a:r>
          </a:p>
          <a:p>
            <a:pPr algn="just">
              <a:lnSpc>
                <a:spcPct val="150000"/>
              </a:lnSpc>
            </a:pPr>
            <a:r>
              <a:rPr lang="zh-CN" altLang="en-US" dirty="0" smtClean="0">
                <a:latin typeface="Times New Roman" pitchFamily="18" charset="0"/>
                <a:ea typeface="楷体" pitchFamily="49" charset="-122"/>
                <a:cs typeface="Times New Roman" pitchFamily="18" charset="0"/>
              </a:rPr>
              <a:t>水平角分辨率：小于</a:t>
            </a:r>
            <a:r>
              <a:rPr lang="en-US" altLang="zh-CN" dirty="0" smtClean="0">
                <a:latin typeface="Times New Roman" pitchFamily="18" charset="0"/>
                <a:ea typeface="楷体" pitchFamily="49" charset="-122"/>
                <a:cs typeface="Times New Roman" pitchFamily="18" charset="0"/>
              </a:rPr>
              <a:t>0.1°</a:t>
            </a:r>
          </a:p>
          <a:p>
            <a:pPr algn="just">
              <a:lnSpc>
                <a:spcPct val="150000"/>
              </a:lnSpc>
            </a:pPr>
            <a:r>
              <a:rPr lang="zh-CN" altLang="en-US" dirty="0" smtClean="0">
                <a:latin typeface="Times New Roman" pitchFamily="18" charset="0"/>
                <a:ea typeface="楷体" pitchFamily="49" charset="-122"/>
                <a:cs typeface="Times New Roman" pitchFamily="18" charset="0"/>
              </a:rPr>
              <a:t>扫描频率：</a:t>
            </a:r>
            <a:r>
              <a:rPr lang="en-US" altLang="zh-CN" dirty="0" smtClean="0">
                <a:latin typeface="Times New Roman" pitchFamily="18" charset="0"/>
                <a:ea typeface="楷体" pitchFamily="49" charset="-122"/>
                <a:cs typeface="Times New Roman" pitchFamily="18" charset="0"/>
              </a:rPr>
              <a:t>5-20Hz</a:t>
            </a:r>
          </a:p>
          <a:p>
            <a:pPr algn="just">
              <a:lnSpc>
                <a:spcPct val="150000"/>
              </a:lnSpc>
            </a:pPr>
            <a:r>
              <a:rPr lang="zh-CN" altLang="en-US" dirty="0" smtClean="0">
                <a:latin typeface="Times New Roman" pitchFamily="18" charset="0"/>
                <a:ea typeface="楷体" pitchFamily="49" charset="-122"/>
                <a:cs typeface="Times New Roman" pitchFamily="18" charset="0"/>
              </a:rPr>
              <a:t>重量：</a:t>
            </a:r>
            <a:r>
              <a:rPr lang="en-US" altLang="zh-CN" dirty="0" smtClean="0">
                <a:latin typeface="Times New Roman" pitchFamily="18" charset="0"/>
                <a:ea typeface="楷体" pitchFamily="49" charset="-122"/>
                <a:cs typeface="Times New Roman" pitchFamily="18" charset="0"/>
              </a:rPr>
              <a:t>720g</a:t>
            </a:r>
            <a:endParaRPr lang="en-US" altLang="zh-CN" dirty="0">
              <a:latin typeface="Times New Roman" pitchFamily="18" charset="0"/>
              <a:ea typeface="楷体" pitchFamily="49" charset="-122"/>
              <a:cs typeface="Times New Roman" pitchFamily="18" charset="0"/>
            </a:endParaRPr>
          </a:p>
        </p:txBody>
      </p:sp>
      <p:sp>
        <p:nvSpPr>
          <p:cNvPr id="8" name="TextBox 7"/>
          <p:cNvSpPr txBox="1"/>
          <p:nvPr/>
        </p:nvSpPr>
        <p:spPr>
          <a:xfrm>
            <a:off x="395536" y="555342"/>
            <a:ext cx="8280920" cy="616579"/>
          </a:xfrm>
          <a:prstGeom prst="rect">
            <a:avLst/>
          </a:prstGeom>
          <a:noFill/>
        </p:spPr>
        <p:txBody>
          <a:bodyPr wrap="square" rtlCol="0">
            <a:spAutoFit/>
          </a:bodyPr>
          <a:lstStyle/>
          <a:p>
            <a:pPr algn="ctr">
              <a:lnSpc>
                <a:spcPct val="150000"/>
              </a:lnSpc>
            </a:pPr>
            <a:r>
              <a:rPr lang="zh-CN" altLang="en-US" sz="2600" b="1" dirty="0" smtClean="0">
                <a:latin typeface="Times New Roman" pitchFamily="18" charset="0"/>
                <a:ea typeface="楷体" pitchFamily="49" charset="-122"/>
                <a:cs typeface="Times New Roman" pitchFamily="18" charset="0"/>
              </a:rPr>
              <a:t>技术参数</a:t>
            </a:r>
            <a:endParaRPr lang="en-US" altLang="zh-CN" sz="2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648681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7535"/>
            <a:ext cx="4104456" cy="266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021" y="632653"/>
            <a:ext cx="4097451" cy="265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9512" y="10955"/>
            <a:ext cx="8496944" cy="576248"/>
          </a:xfrm>
          <a:prstGeom prst="rect">
            <a:avLst/>
          </a:prstGeom>
          <a:noFill/>
        </p:spPr>
        <p:txBody>
          <a:bodyPr wrap="square" rtlCol="0">
            <a:spAutoFit/>
          </a:bodyPr>
          <a:lstStyle/>
          <a:p>
            <a:pPr algn="ctr">
              <a:lnSpc>
                <a:spcPct val="150000"/>
              </a:lnSpc>
            </a:pPr>
            <a:r>
              <a:rPr lang="zh-CN" altLang="en-US" sz="2400" dirty="0" smtClean="0">
                <a:latin typeface="Times New Roman" pitchFamily="18" charset="0"/>
                <a:ea typeface="楷体" pitchFamily="49" charset="-122"/>
                <a:cs typeface="Times New Roman" pitchFamily="18" charset="0"/>
              </a:rPr>
              <a:t>高速公路采集的数据</a:t>
            </a:r>
            <a:endParaRPr lang="en-US" altLang="zh-CN" sz="2400" dirty="0">
              <a:latin typeface="Times New Roman" pitchFamily="18" charset="0"/>
              <a:ea typeface="楷体" pitchFamily="49" charset="-122"/>
              <a:cs typeface="Times New Roman" pitchFamily="18" charset="0"/>
            </a:endParaRPr>
          </a:p>
        </p:txBody>
      </p:sp>
      <p:sp>
        <p:nvSpPr>
          <p:cNvPr id="8" name="TextBox 7"/>
          <p:cNvSpPr txBox="1"/>
          <p:nvPr/>
        </p:nvSpPr>
        <p:spPr>
          <a:xfrm>
            <a:off x="185430" y="3332574"/>
            <a:ext cx="8779058" cy="1759456"/>
          </a:xfrm>
          <a:prstGeom prst="rect">
            <a:avLst/>
          </a:prstGeom>
          <a:noFill/>
        </p:spPr>
        <p:txBody>
          <a:bodyPr wrap="square" rtlCol="0">
            <a:spAutoFit/>
          </a:bodyPr>
          <a:lstStyle/>
          <a:p>
            <a:pPr algn="just">
              <a:lnSpc>
                <a:spcPts val="2600"/>
              </a:lnSpc>
            </a:pPr>
            <a:r>
              <a:rPr lang="zh-CN" altLang="en-US" sz="1600" dirty="0" smtClean="0">
                <a:latin typeface="Times New Roman" pitchFamily="18" charset="0"/>
                <a:ea typeface="楷体" pitchFamily="49" charset="-122"/>
                <a:cs typeface="Times New Roman" pitchFamily="18" charset="0"/>
              </a:rPr>
              <a:t>激光雷达数据</a:t>
            </a:r>
            <a:endParaRPr lang="en-US" altLang="zh-CN" sz="1600" dirty="0" smtClean="0">
              <a:latin typeface="Times New Roman" pitchFamily="18" charset="0"/>
              <a:ea typeface="楷体" pitchFamily="49" charset="-122"/>
              <a:cs typeface="Times New Roman" pitchFamily="18" charset="0"/>
            </a:endParaRPr>
          </a:p>
          <a:p>
            <a:pPr algn="just">
              <a:lnSpc>
                <a:spcPts val="2600"/>
              </a:lnSpc>
            </a:pPr>
            <a:r>
              <a:rPr lang="en-US" altLang="zh-CN" sz="1600" dirty="0" smtClean="0">
                <a:latin typeface="Times New Roman" pitchFamily="18" charset="0"/>
                <a:ea typeface="楷体" pitchFamily="49" charset="-122"/>
                <a:cs typeface="Times New Roman" pitchFamily="18" charset="0"/>
              </a:rPr>
              <a:t>        R-Fans-16</a:t>
            </a:r>
            <a:r>
              <a:rPr lang="zh-CN" altLang="en-US" sz="1600" dirty="0" smtClean="0">
                <a:latin typeface="Times New Roman" pitchFamily="18" charset="0"/>
                <a:ea typeface="楷体" pitchFamily="49" charset="-122"/>
                <a:cs typeface="Times New Roman" pitchFamily="18" charset="0"/>
              </a:rPr>
              <a:t>激光雷达传感器通过</a:t>
            </a:r>
            <a:r>
              <a:rPr lang="en-US" altLang="zh-CN" sz="1600" dirty="0" smtClean="0">
                <a:latin typeface="Times New Roman" pitchFamily="18" charset="0"/>
                <a:ea typeface="楷体" pitchFamily="49" charset="-122"/>
                <a:cs typeface="Times New Roman" pitchFamily="18" charset="0"/>
              </a:rPr>
              <a:t>UDP</a:t>
            </a:r>
            <a:r>
              <a:rPr lang="zh-CN" altLang="en-US" sz="1600" dirty="0" smtClean="0">
                <a:latin typeface="Times New Roman" pitchFamily="18" charset="0"/>
                <a:ea typeface="楷体" pitchFamily="49" charset="-122"/>
                <a:cs typeface="Times New Roman" pitchFamily="18" charset="0"/>
              </a:rPr>
              <a:t>协议向上位机的</a:t>
            </a:r>
            <a:r>
              <a:rPr lang="en-US" altLang="zh-CN" sz="1600" dirty="0" smtClean="0">
                <a:latin typeface="Times New Roman" pitchFamily="18" charset="0"/>
                <a:ea typeface="楷体" pitchFamily="49" charset="-122"/>
                <a:cs typeface="Times New Roman" pitchFamily="18" charset="0"/>
              </a:rPr>
              <a:t>2014</a:t>
            </a:r>
            <a:r>
              <a:rPr lang="zh-CN" altLang="en-US" sz="1600" dirty="0" smtClean="0">
                <a:latin typeface="Times New Roman" pitchFamily="18" charset="0"/>
                <a:ea typeface="楷体" pitchFamily="49" charset="-122"/>
                <a:cs typeface="Times New Roman" pitchFamily="18" charset="0"/>
              </a:rPr>
              <a:t>端口推送激光点云数据。</a:t>
            </a:r>
            <a:r>
              <a:rPr lang="en-US" altLang="zh-CN" sz="1600" dirty="0" smtClean="0">
                <a:latin typeface="Times New Roman" pitchFamily="18" charset="0"/>
                <a:ea typeface="楷体" pitchFamily="49" charset="-122"/>
                <a:cs typeface="Times New Roman" pitchFamily="18" charset="0"/>
              </a:rPr>
              <a:t>R-Fans-16</a:t>
            </a:r>
            <a:r>
              <a:rPr lang="zh-CN" altLang="en-US" sz="1600" dirty="0" smtClean="0">
                <a:latin typeface="Times New Roman" pitchFamily="18" charset="0"/>
                <a:ea typeface="楷体" pitchFamily="49" charset="-122"/>
                <a:cs typeface="Times New Roman" pitchFamily="18" charset="0"/>
              </a:rPr>
              <a:t>向</a:t>
            </a:r>
            <a:r>
              <a:rPr lang="en-US" altLang="zh-CN" sz="1600" dirty="0" smtClean="0">
                <a:latin typeface="Times New Roman" pitchFamily="18" charset="0"/>
                <a:ea typeface="楷体" pitchFamily="49" charset="-122"/>
                <a:cs typeface="Times New Roman" pitchFamily="18" charset="0"/>
              </a:rPr>
              <a:t>16</a:t>
            </a:r>
            <a:r>
              <a:rPr lang="zh-CN" altLang="en-US" sz="1600" dirty="0" smtClean="0">
                <a:latin typeface="Times New Roman" pitchFamily="18" charset="0"/>
                <a:ea typeface="楷体" pitchFamily="49" charset="-122"/>
                <a:cs typeface="Times New Roman" pitchFamily="18" charset="0"/>
              </a:rPr>
              <a:t>个不同垂直角度方向发射激光脉冲，并接收这</a:t>
            </a:r>
            <a:r>
              <a:rPr lang="en-US" altLang="zh-CN" sz="1600" dirty="0" smtClean="0">
                <a:latin typeface="Times New Roman" pitchFamily="18" charset="0"/>
                <a:ea typeface="楷体" pitchFamily="49" charset="-122"/>
                <a:cs typeface="Times New Roman" pitchFamily="18" charset="0"/>
              </a:rPr>
              <a:t>16</a:t>
            </a:r>
            <a:r>
              <a:rPr lang="zh-CN" altLang="en-US" sz="1600" dirty="0" smtClean="0">
                <a:latin typeface="Times New Roman" pitchFamily="18" charset="0"/>
                <a:ea typeface="楷体" pitchFamily="49" charset="-122"/>
                <a:cs typeface="Times New Roman" pitchFamily="18" charset="0"/>
              </a:rPr>
              <a:t>个激光脉冲回波，传感器将发射激光脉冲的时间戳以及</a:t>
            </a:r>
            <a:r>
              <a:rPr lang="en-US" altLang="zh-CN" sz="1600" dirty="0" smtClean="0">
                <a:latin typeface="Times New Roman" pitchFamily="18" charset="0"/>
                <a:ea typeface="楷体" pitchFamily="49" charset="-122"/>
                <a:cs typeface="Times New Roman" pitchFamily="18" charset="0"/>
              </a:rPr>
              <a:t>16</a:t>
            </a:r>
            <a:r>
              <a:rPr lang="zh-CN" altLang="en-US" sz="1600" dirty="0" smtClean="0">
                <a:latin typeface="Times New Roman" pitchFamily="18" charset="0"/>
                <a:ea typeface="楷体" pitchFamily="49" charset="-122"/>
                <a:cs typeface="Times New Roman" pitchFamily="18" charset="0"/>
              </a:rPr>
              <a:t>个激光脉冲回波信息组成激光点云数据，封装成一个</a:t>
            </a:r>
            <a:r>
              <a:rPr lang="en-US" altLang="zh-CN" sz="1600" dirty="0" smtClean="0">
                <a:latin typeface="Times New Roman" pitchFamily="18" charset="0"/>
                <a:ea typeface="楷体" pitchFamily="49" charset="-122"/>
                <a:cs typeface="Times New Roman" pitchFamily="18" charset="0"/>
              </a:rPr>
              <a:t>SCDRFANS_BLOCK_S</a:t>
            </a:r>
            <a:r>
              <a:rPr lang="zh-CN" altLang="en-US" sz="1600" dirty="0" smtClean="0">
                <a:latin typeface="Times New Roman" pitchFamily="18" charset="0"/>
                <a:ea typeface="楷体" pitchFamily="49" charset="-122"/>
                <a:cs typeface="Times New Roman" pitchFamily="18" charset="0"/>
              </a:rPr>
              <a:t>，然后通过</a:t>
            </a:r>
            <a:r>
              <a:rPr lang="en-US" altLang="zh-CN" sz="1600" dirty="0" smtClean="0">
                <a:latin typeface="Times New Roman" pitchFamily="18" charset="0"/>
                <a:ea typeface="楷体" pitchFamily="49" charset="-122"/>
                <a:cs typeface="Times New Roman" pitchFamily="18" charset="0"/>
              </a:rPr>
              <a:t>UDP</a:t>
            </a:r>
            <a:r>
              <a:rPr lang="zh-CN" altLang="en-US" sz="1600" dirty="0" smtClean="0">
                <a:latin typeface="Times New Roman" pitchFamily="18" charset="0"/>
                <a:ea typeface="楷体" pitchFamily="49" charset="-122"/>
                <a:cs typeface="Times New Roman" pitchFamily="18" charset="0"/>
              </a:rPr>
              <a:t>协议将</a:t>
            </a:r>
            <a:r>
              <a:rPr lang="en-US" altLang="zh-CN" sz="1600" dirty="0" smtClean="0">
                <a:latin typeface="Times New Roman" pitchFamily="18" charset="0"/>
                <a:ea typeface="楷体" pitchFamily="49" charset="-122"/>
                <a:cs typeface="Times New Roman" pitchFamily="18" charset="0"/>
              </a:rPr>
              <a:t>SCDRFANS_BLOCK_S</a:t>
            </a:r>
            <a:r>
              <a:rPr lang="zh-CN" altLang="en-US" sz="1600" dirty="0" smtClean="0">
                <a:latin typeface="Times New Roman" pitchFamily="18" charset="0"/>
                <a:ea typeface="楷体" pitchFamily="49" charset="-122"/>
                <a:cs typeface="Times New Roman" pitchFamily="18" charset="0"/>
              </a:rPr>
              <a:t>推送到控制计算机。</a:t>
            </a:r>
            <a:endParaRPr lang="en-US" altLang="zh-CN" sz="1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565438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843558"/>
            <a:ext cx="8496944" cy="1754326"/>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8. </a:t>
            </a:r>
            <a:r>
              <a:rPr lang="zh-CN" altLang="en-US" sz="3600" dirty="0" smtClean="0">
                <a:latin typeface="Times New Roman" pitchFamily="18" charset="0"/>
                <a:ea typeface="楷体" pitchFamily="49" charset="-122"/>
                <a:cs typeface="Times New Roman" pitchFamily="18" charset="0"/>
              </a:rPr>
              <a:t>相控阵雷达</a:t>
            </a:r>
            <a:endParaRPr lang="en-US" altLang="zh-CN" sz="3600" dirty="0" smtClean="0">
              <a:latin typeface="Times New Roman" pitchFamily="18" charset="0"/>
              <a:ea typeface="楷体" pitchFamily="49" charset="-122"/>
              <a:cs typeface="Times New Roman" pitchFamily="18" charset="0"/>
            </a:endParaRPr>
          </a:p>
          <a:p>
            <a:pPr algn="ctr">
              <a:lnSpc>
                <a:spcPct val="150000"/>
              </a:lnSpc>
            </a:pPr>
            <a:r>
              <a:rPr lang="zh-CN" altLang="en-US" sz="3600" dirty="0" smtClean="0">
                <a:latin typeface="Times New Roman" pitchFamily="18" charset="0"/>
                <a:ea typeface="楷体" pitchFamily="49" charset="-122"/>
                <a:cs typeface="Times New Roman" pitchFamily="18" charset="0"/>
              </a:rPr>
              <a:t>在无人驾驶避障探测中的应用</a:t>
            </a:r>
            <a:endParaRPr lang="en-US" altLang="zh-CN" sz="3600" dirty="0">
              <a:solidFill>
                <a:srgbClr val="FF0000"/>
              </a:solidFill>
              <a:latin typeface="Times New Roman" pitchFamily="18" charset="0"/>
              <a:ea typeface="楷体" pitchFamily="49" charset="-122"/>
              <a:cs typeface="Times New Roman" pitchFamily="18" charset="0"/>
            </a:endParaRPr>
          </a:p>
        </p:txBody>
      </p:sp>
      <p:sp>
        <p:nvSpPr>
          <p:cNvPr id="3" name="TextBox 2"/>
          <p:cNvSpPr txBox="1"/>
          <p:nvPr/>
        </p:nvSpPr>
        <p:spPr>
          <a:xfrm>
            <a:off x="844251" y="2715766"/>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北京国卫星通科技有限公司</a:t>
            </a:r>
            <a:endParaRPr lang="en-US" altLang="zh-CN" sz="26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://www.chinabdnav.com</a:t>
            </a:r>
            <a:r>
              <a:rPr lang="en-US" altLang="zh-CN" sz="2400" dirty="0" smtClean="0">
                <a:latin typeface="Times New Roman" pitchFamily="18" charset="0"/>
                <a:ea typeface="楷体" pitchFamily="49" charset="-122"/>
                <a:cs typeface="Times New Roman" pitchFamily="18" charset="0"/>
                <a:hlinkClick r:id="rId2"/>
              </a:rPr>
              <a:t>/</a:t>
            </a:r>
            <a:endParaRPr lang="en-US" altLang="zh-CN" sz="2400" dirty="0">
              <a:latin typeface="Times New Roman" pitchFamily="18" charset="0"/>
              <a:ea typeface="楷体" pitchFamily="49" charset="-122"/>
              <a:cs typeface="Times New Roman" pitchFamily="18" charset="0"/>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3538244"/>
            <a:ext cx="1619672" cy="161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111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Rot="1" noChangeArrowheads="1"/>
          </p:cNvSpPr>
          <p:nvPr/>
        </p:nvSpPr>
        <p:spPr>
          <a:xfrm>
            <a:off x="323528" y="1329613"/>
            <a:ext cx="8540750" cy="3145631"/>
          </a:xfrm>
          <a:prstGeom prst="rect">
            <a:avLst/>
          </a:prstGeom>
        </p:spPr>
        <p:txBody>
          <a:bodyPr vert="horz" lIns="91440" tIns="45720" rIns="91440" bIns="45720" rtlCol="0">
            <a:normAutofit fontScale="85000" lnSpcReduction="20000"/>
          </a:bodyPr>
          <a:lstStyle/>
          <a:p>
            <a:pPr>
              <a:lnSpc>
                <a:spcPct val="110000"/>
              </a:lnSpc>
              <a:spcBef>
                <a:spcPct val="10000"/>
              </a:spcBef>
              <a:spcAft>
                <a:spcPct val="10000"/>
              </a:spcAft>
              <a:buClr>
                <a:schemeClr val="folHlink"/>
              </a:buClr>
              <a:buSzPct val="90000"/>
              <a:buFont typeface="Wingdings" pitchFamily="2" charset="2"/>
              <a:buChar char="Ø"/>
            </a:pPr>
            <a:r>
              <a:rPr lang="zh-CN" altLang="en-US" sz="2000" dirty="0" smtClean="0"/>
              <a:t>     </a:t>
            </a:r>
            <a:r>
              <a:rPr lang="zh-CN" altLang="en-US" sz="2400" dirty="0" smtClean="0">
                <a:solidFill>
                  <a:srgbClr val="FF0000"/>
                </a:solidFill>
                <a:latin typeface="黑体" pitchFamily="49" charset="-122"/>
                <a:ea typeface="黑体" pitchFamily="49" charset="-122"/>
              </a:rPr>
              <a:t>环境感知技术</a:t>
            </a:r>
            <a:r>
              <a:rPr lang="zh-CN" altLang="en-US" sz="2400" dirty="0" smtClean="0">
                <a:latin typeface="黑体" pitchFamily="49" charset="-122"/>
                <a:ea typeface="黑体" pitchFamily="49" charset="-122"/>
              </a:rPr>
              <a:t>（</a:t>
            </a:r>
            <a:r>
              <a:rPr lang="en-US" altLang="zh-CN" sz="2400" dirty="0" smtClean="0">
                <a:latin typeface="黑体" pitchFamily="49" charset="-122"/>
                <a:ea typeface="黑体" pitchFamily="49" charset="-122"/>
              </a:rPr>
              <a:t>Environment Perception</a:t>
            </a:r>
            <a:r>
              <a:rPr lang="zh-CN" altLang="en-US" sz="2400" dirty="0" smtClean="0">
                <a:latin typeface="黑体" pitchFamily="49" charset="-122"/>
                <a:ea typeface="黑体" pitchFamily="49" charset="-122"/>
              </a:rPr>
              <a:t>）</a:t>
            </a:r>
            <a:endParaRPr lang="en-US" altLang="zh-CN" sz="2400" dirty="0" smtClean="0">
              <a:latin typeface="黑体" pitchFamily="49" charset="-122"/>
              <a:ea typeface="黑体" pitchFamily="49" charset="-122"/>
            </a:endParaRPr>
          </a:p>
          <a:p>
            <a:pPr>
              <a:lnSpc>
                <a:spcPct val="110000"/>
              </a:lnSpc>
              <a:spcBef>
                <a:spcPct val="10000"/>
              </a:spcBef>
              <a:spcAft>
                <a:spcPct val="10000"/>
              </a:spcAft>
              <a:buClr>
                <a:schemeClr val="folHlink"/>
              </a:buClr>
              <a:buSzPct val="90000"/>
              <a:buFont typeface="Wingdings" pitchFamily="2" charset="2"/>
              <a:buChar char="Ø"/>
            </a:pPr>
            <a:r>
              <a:rPr lang="zh-CN" altLang="en-US" sz="2400" dirty="0" smtClean="0">
                <a:latin typeface="黑体" pitchFamily="49" charset="-122"/>
                <a:ea typeface="黑体" pitchFamily="49" charset="-122"/>
              </a:rPr>
              <a:t>  路径规划技术（</a:t>
            </a:r>
            <a:r>
              <a:rPr lang="en-US" altLang="zh-CN" sz="2400" dirty="0" smtClean="0">
                <a:latin typeface="黑体" pitchFamily="49" charset="-122"/>
                <a:ea typeface="黑体" pitchFamily="49" charset="-122"/>
              </a:rPr>
              <a:t>Path Plan</a:t>
            </a:r>
            <a:r>
              <a:rPr lang="zh-CN" altLang="en-US" sz="2400" dirty="0" smtClean="0">
                <a:latin typeface="黑体" pitchFamily="49" charset="-122"/>
                <a:ea typeface="黑体" pitchFamily="49" charset="-122"/>
              </a:rPr>
              <a:t>） </a:t>
            </a:r>
          </a:p>
          <a:p>
            <a:pPr marL="0" marR="0" lvl="0" indent="0" defTabSz="914400" rtl="0" eaLnBrk="1" fontAlgn="auto" latinLnBrk="0" hangingPunct="1">
              <a:lnSpc>
                <a:spcPct val="110000"/>
              </a:lnSpc>
              <a:spcBef>
                <a:spcPct val="10000"/>
              </a:spcBef>
              <a:spcAft>
                <a:spcPct val="10000"/>
              </a:spcAft>
              <a:buClr>
                <a:schemeClr val="folHlink"/>
              </a:buClr>
              <a:buSzPct val="90000"/>
              <a:buFont typeface="Wingdings" pitchFamily="2" charset="2"/>
              <a:buChar char="Ø"/>
              <a:tabLst/>
              <a:defRPr/>
            </a:pP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导航控制技术（</a:t>
            </a:r>
            <a:r>
              <a:rPr kumimoji="0" lang="en-US" altLang="zh-CN" sz="2400" b="0" i="0" u="none" strike="noStrike" kern="1200" cap="none" spc="0" normalizeH="0" baseline="0" noProof="0" dirty="0" smtClean="0">
                <a:ln>
                  <a:noFill/>
                </a:ln>
                <a:effectLst/>
                <a:uLnTx/>
                <a:uFillTx/>
                <a:latin typeface="黑体" pitchFamily="49" charset="-122"/>
                <a:ea typeface="黑体" pitchFamily="49" charset="-122"/>
              </a:rPr>
              <a:t>Navigation Control</a:t>
            </a: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a:t>
            </a:r>
          </a:p>
          <a:p>
            <a:pPr marL="0" marR="0" lvl="0" indent="0" defTabSz="914400" rtl="0" eaLnBrk="1" fontAlgn="auto" latinLnBrk="0" hangingPunct="1">
              <a:lnSpc>
                <a:spcPct val="110000"/>
              </a:lnSpc>
              <a:spcBef>
                <a:spcPct val="10000"/>
              </a:spcBef>
              <a:spcAft>
                <a:spcPct val="10000"/>
              </a:spcAft>
              <a:buClr>
                <a:schemeClr val="folHlink"/>
              </a:buClr>
              <a:buSzPct val="90000"/>
              <a:buFont typeface="Wingdings" pitchFamily="2" charset="2"/>
              <a:buChar char="Ø"/>
              <a:tabLst/>
              <a:defRPr/>
            </a:pP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a:t>
            </a:r>
            <a:r>
              <a:rPr kumimoji="0" lang="zh-CN" altLang="en-US" sz="2400" b="0" i="0" u="none" strike="noStrike" kern="1200" cap="none" spc="0" normalizeH="0" baseline="0" noProof="0" dirty="0" smtClean="0">
                <a:ln>
                  <a:noFill/>
                </a:ln>
                <a:solidFill>
                  <a:srgbClr val="FF0000"/>
                </a:solidFill>
                <a:effectLst/>
                <a:uLnTx/>
                <a:uFillTx/>
                <a:latin typeface="黑体" pitchFamily="49" charset="-122"/>
                <a:ea typeface="黑体" pitchFamily="49" charset="-122"/>
              </a:rPr>
              <a:t>避障防撞技术</a:t>
            </a: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a:t>
            </a:r>
            <a:r>
              <a:rPr kumimoji="0" lang="en-US" altLang="zh-CN" sz="2400" b="0" i="0" u="none" strike="noStrike" kern="1200" cap="none" spc="0" normalizeH="0" baseline="0" noProof="0" dirty="0" smtClean="0">
                <a:ln>
                  <a:noFill/>
                </a:ln>
                <a:effectLst/>
                <a:uLnTx/>
                <a:uFillTx/>
                <a:latin typeface="黑体" pitchFamily="49" charset="-122"/>
                <a:ea typeface="黑体" pitchFamily="49" charset="-122"/>
              </a:rPr>
              <a:t>Obstacle Detection &amp; Avoidance</a:t>
            </a: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a:t>
            </a:r>
          </a:p>
          <a:p>
            <a:pPr marL="0" marR="0" lvl="0" indent="0" defTabSz="914400" rtl="0" eaLnBrk="1" fontAlgn="auto" latinLnBrk="0" hangingPunct="1">
              <a:lnSpc>
                <a:spcPct val="110000"/>
              </a:lnSpc>
              <a:spcBef>
                <a:spcPct val="10000"/>
              </a:spcBef>
              <a:spcAft>
                <a:spcPct val="10000"/>
              </a:spcAft>
              <a:buClr>
                <a:schemeClr val="folHlink"/>
              </a:buClr>
              <a:buSzPct val="90000"/>
              <a:buFont typeface="Wingdings" pitchFamily="2" charset="2"/>
              <a:buChar char="Ø"/>
              <a:tabLst/>
              <a:defRPr/>
            </a:pP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信息通讯技术（</a:t>
            </a:r>
            <a:r>
              <a:rPr kumimoji="0" lang="en-US" altLang="zh-CN" sz="2400" b="0" i="0" u="none" strike="noStrike" kern="1200" cap="none" spc="0" normalizeH="0" baseline="0" noProof="0" dirty="0" smtClean="0">
                <a:ln>
                  <a:noFill/>
                </a:ln>
                <a:effectLst/>
                <a:uLnTx/>
                <a:uFillTx/>
                <a:latin typeface="黑体" pitchFamily="49" charset="-122"/>
                <a:ea typeface="黑体" pitchFamily="49" charset="-122"/>
              </a:rPr>
              <a:t>Information Communication</a:t>
            </a: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a:t>
            </a:r>
          </a:p>
          <a:p>
            <a:pPr marL="0" marR="0" lvl="0" indent="0" defTabSz="914400" rtl="0" eaLnBrk="1" fontAlgn="auto" latinLnBrk="0" hangingPunct="1">
              <a:lnSpc>
                <a:spcPct val="110000"/>
              </a:lnSpc>
              <a:spcBef>
                <a:spcPct val="10000"/>
              </a:spcBef>
              <a:spcAft>
                <a:spcPct val="10000"/>
              </a:spcAft>
              <a:buClr>
                <a:schemeClr val="folHlink"/>
              </a:buClr>
              <a:buSzPct val="90000"/>
              <a:buFont typeface="Wingdings" pitchFamily="2" charset="2"/>
              <a:buChar char="Ø"/>
              <a:tabLst/>
              <a:defRPr/>
            </a:pP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乘员安保技术（</a:t>
            </a:r>
            <a:r>
              <a:rPr kumimoji="0" lang="en-US" altLang="zh-CN" sz="2400" b="0" i="0" u="none" strike="noStrike" kern="1200" cap="none" spc="0" normalizeH="0" baseline="0" noProof="0" dirty="0" smtClean="0">
                <a:ln>
                  <a:noFill/>
                </a:ln>
                <a:effectLst/>
                <a:uLnTx/>
                <a:uFillTx/>
                <a:latin typeface="黑体" pitchFamily="49" charset="-122"/>
                <a:ea typeface="黑体" pitchFamily="49" charset="-122"/>
              </a:rPr>
              <a:t>Passenger Safety</a:t>
            </a: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a:t>
            </a:r>
          </a:p>
          <a:p>
            <a:pPr marL="0" marR="0" lvl="0" indent="0" defTabSz="914400" rtl="0" eaLnBrk="1" fontAlgn="auto" latinLnBrk="0" hangingPunct="1">
              <a:lnSpc>
                <a:spcPct val="110000"/>
              </a:lnSpc>
              <a:spcBef>
                <a:spcPct val="10000"/>
              </a:spcBef>
              <a:spcAft>
                <a:spcPct val="10000"/>
              </a:spcAft>
              <a:buClr>
                <a:schemeClr val="folHlink"/>
              </a:buClr>
              <a:buSzPct val="90000"/>
              <a:buFont typeface="Wingdings" pitchFamily="2" charset="2"/>
              <a:buChar char="Ø"/>
              <a:tabLst/>
              <a:defRPr/>
            </a:pP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人机交互技术（</a:t>
            </a:r>
            <a:r>
              <a:rPr kumimoji="0" lang="en-US" altLang="zh-CN" sz="2400" b="0" i="0" u="none" strike="noStrike" kern="1200" cap="none" spc="0" normalizeH="0" baseline="0" noProof="0" dirty="0" smtClean="0">
                <a:ln>
                  <a:noFill/>
                </a:ln>
                <a:effectLst/>
                <a:uLnTx/>
                <a:uFillTx/>
                <a:latin typeface="黑体" pitchFamily="49" charset="-122"/>
                <a:ea typeface="黑体" pitchFamily="49" charset="-122"/>
              </a:rPr>
              <a:t>Human-machine Communication</a:t>
            </a: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a:t>
            </a:r>
          </a:p>
          <a:p>
            <a:pPr marL="0" marR="0" lvl="0" indent="0" defTabSz="914400" rtl="0" eaLnBrk="1" fontAlgn="auto" latinLnBrk="0" hangingPunct="1">
              <a:lnSpc>
                <a:spcPct val="110000"/>
              </a:lnSpc>
              <a:spcBef>
                <a:spcPct val="10000"/>
              </a:spcBef>
              <a:spcAft>
                <a:spcPct val="10000"/>
              </a:spcAft>
              <a:buClr>
                <a:schemeClr val="folHlink"/>
              </a:buClr>
              <a:buSzPct val="90000"/>
              <a:buFont typeface="Wingdings" pitchFamily="2" charset="2"/>
              <a:buChar char="Ø"/>
              <a:tabLst/>
              <a:defRPr/>
            </a:pP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状态监测技术（</a:t>
            </a:r>
            <a:r>
              <a:rPr kumimoji="0" lang="en-US" altLang="zh-CN" sz="2400" b="0" i="0" u="none" strike="noStrike" kern="1200" cap="none" spc="0" normalizeH="0" baseline="0" noProof="0" dirty="0" smtClean="0">
                <a:ln>
                  <a:noFill/>
                </a:ln>
                <a:effectLst/>
                <a:uLnTx/>
                <a:uFillTx/>
                <a:latin typeface="黑体" pitchFamily="49" charset="-122"/>
                <a:ea typeface="黑体" pitchFamily="49" charset="-122"/>
              </a:rPr>
              <a:t>Condition Monitoring</a:t>
            </a: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a:t>
            </a:r>
          </a:p>
          <a:p>
            <a:pPr marL="0" marR="0" lvl="0" indent="0" defTabSz="914400" rtl="0" eaLnBrk="1" fontAlgn="auto" latinLnBrk="0" hangingPunct="1">
              <a:lnSpc>
                <a:spcPct val="110000"/>
              </a:lnSpc>
              <a:spcBef>
                <a:spcPct val="10000"/>
              </a:spcBef>
              <a:spcAft>
                <a:spcPct val="10000"/>
              </a:spcAft>
              <a:buClr>
                <a:schemeClr val="folHlink"/>
              </a:buClr>
              <a:buSzPct val="90000"/>
              <a:buFont typeface="Wingdings" pitchFamily="2" charset="2"/>
              <a:buChar char="Ø"/>
              <a:tabLst/>
              <a:defRPr/>
            </a:pP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  调度管理技术（</a:t>
            </a:r>
            <a:r>
              <a:rPr kumimoji="0" lang="en-US" altLang="zh-CN" sz="2400" b="0" i="0" u="none" strike="noStrike" kern="1200" cap="none" spc="0" normalizeH="0" baseline="0" noProof="0" dirty="0" smtClean="0">
                <a:ln>
                  <a:noFill/>
                </a:ln>
                <a:effectLst/>
                <a:uLnTx/>
                <a:uFillTx/>
                <a:latin typeface="黑体" pitchFamily="49" charset="-122"/>
                <a:ea typeface="黑体" pitchFamily="49" charset="-122"/>
              </a:rPr>
              <a:t>Accommodating &amp; Management</a:t>
            </a:r>
            <a:r>
              <a:rPr kumimoji="0" lang="zh-CN" altLang="en-US" sz="2400" b="0" i="0" u="none" strike="noStrike" kern="1200" cap="none" spc="0" normalizeH="0" baseline="0" noProof="0" dirty="0" smtClean="0">
                <a:ln>
                  <a:noFill/>
                </a:ln>
                <a:effectLst/>
                <a:uLnTx/>
                <a:uFillTx/>
                <a:latin typeface="黑体" pitchFamily="49" charset="-122"/>
                <a:ea typeface="黑体" pitchFamily="49" charset="-122"/>
              </a:rPr>
              <a:t>）</a:t>
            </a:r>
            <a:endParaRPr kumimoji="0" lang="zh-CN" altLang="en-US" sz="2400" b="0" i="0" u="none" strike="noStrike" kern="1200" cap="none" spc="0" normalizeH="0" baseline="0" noProof="0" dirty="0">
              <a:ln>
                <a:noFill/>
              </a:ln>
              <a:effectLst/>
              <a:uLnTx/>
              <a:uFillTx/>
              <a:latin typeface="黑体" pitchFamily="49" charset="-122"/>
              <a:ea typeface="黑体" pitchFamily="49" charset="-122"/>
            </a:endParaRPr>
          </a:p>
        </p:txBody>
      </p:sp>
      <p:sp>
        <p:nvSpPr>
          <p:cNvPr id="4" name="矩形 3"/>
          <p:cNvSpPr>
            <a:spLocks noChangeArrowheads="1"/>
          </p:cNvSpPr>
          <p:nvPr/>
        </p:nvSpPr>
        <p:spPr bwMode="auto">
          <a:xfrm>
            <a:off x="0" y="519522"/>
            <a:ext cx="1917700" cy="476250"/>
          </a:xfrm>
          <a:prstGeom prst="rect">
            <a:avLst/>
          </a:prstGeom>
          <a:solidFill>
            <a:srgbClr val="FFC000"/>
          </a:solidFill>
          <a:ln w="9525" algn="ctr">
            <a:noFill/>
            <a:miter lim="800000"/>
            <a:headEnd/>
            <a:tailEnd/>
          </a:ln>
          <a:effectLst>
            <a:outerShdw dist="23000" dir="5400000" rotWithShape="0">
              <a:srgbClr val="000000">
                <a:alpha val="34999"/>
              </a:srgbClr>
            </a:outerShdw>
          </a:effectLst>
        </p:spPr>
        <p:txBody>
          <a:bodyPr lIns="91436" tIns="45718" rIns="91436" bIns="45718" anchor="ctr"/>
          <a:lstStyle/>
          <a:p>
            <a:pPr algn="ctr" defTabSz="912813">
              <a:defRPr/>
            </a:pPr>
            <a:r>
              <a:rPr lang="zh-CN" altLang="en-US" sz="2800" b="1" dirty="0" smtClean="0">
                <a:latin typeface="黑体" pitchFamily="49" charset="-122"/>
                <a:ea typeface="黑体" pitchFamily="49" charset="-122"/>
              </a:rPr>
              <a:t>关键技术</a:t>
            </a:r>
            <a:endParaRPr lang="zh-CN" altLang="en-US" sz="2800" b="1" dirty="0">
              <a:latin typeface="黑体" pitchFamily="49" charset="-122"/>
              <a:ea typeface="黑体" pitchFamily="49" charset="-122"/>
            </a:endParaRPr>
          </a:p>
        </p:txBody>
      </p:sp>
    </p:spTree>
    <p:extLst>
      <p:ext uri="{BB962C8B-B14F-4D97-AF65-F5344CB8AC3E}">
        <p14:creationId xmlns:p14="http://schemas.microsoft.com/office/powerpoint/2010/main" val="4171621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539552" y="267494"/>
            <a:ext cx="8424936" cy="210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n"/>
              <a:defRPr/>
            </a:pPr>
            <a:r>
              <a:rPr lang="zh-CN" altLang="en-US" sz="2000" b="1" dirty="0" smtClean="0">
                <a:solidFill>
                  <a:srgbClr val="C00000"/>
                </a:solidFill>
                <a:latin typeface="黑体" pitchFamily="49" charset="-122"/>
                <a:ea typeface="黑体" pitchFamily="49" charset="-122"/>
              </a:rPr>
              <a:t>传感器是无人驾驶汽车的感知器官，地位重要</a:t>
            </a:r>
            <a:endParaRPr lang="en-US" altLang="zh-CN" sz="2000" b="1" dirty="0" smtClean="0">
              <a:solidFill>
                <a:srgbClr val="C00000"/>
              </a:solidFill>
              <a:latin typeface="黑体" pitchFamily="49" charset="-122"/>
              <a:ea typeface="黑体" pitchFamily="49" charset="-122"/>
            </a:endParaRPr>
          </a:p>
          <a:p>
            <a:pPr>
              <a:lnSpc>
                <a:spcPct val="150000"/>
              </a:lnSpc>
              <a:defRPr/>
            </a:pPr>
            <a:r>
              <a:rPr lang="zh-CN" altLang="en-US" sz="2000" dirty="0" smtClean="0">
                <a:latin typeface="黑体" pitchFamily="49" charset="-122"/>
                <a:ea typeface="黑体" pitchFamily="49" charset="-122"/>
              </a:rPr>
              <a:t>    传感器就好比人的眼睛，是汽车的感知器官，首先要让汽车了解环境才能谈无人驾驶</a:t>
            </a:r>
            <a:endParaRPr lang="zh-CN" altLang="zh-CN" sz="1400" dirty="0" smtClean="0"/>
          </a:p>
          <a:p>
            <a:pPr>
              <a:defRPr/>
            </a:pPr>
            <a:endParaRPr lang="zh-CN" altLang="zh-CN" sz="1400" dirty="0" smtClean="0"/>
          </a:p>
          <a:p>
            <a:pPr>
              <a:defRPr/>
            </a:pPr>
            <a:endParaRPr lang="zh-CN" altLang="zh-CN" sz="1400" dirty="0" smtClean="0"/>
          </a:p>
          <a:p>
            <a:pPr>
              <a:defRPr/>
            </a:pPr>
            <a:endParaRPr lang="zh-CN" altLang="zh-CN" sz="1400" dirty="0" smtClean="0"/>
          </a:p>
        </p:txBody>
      </p:sp>
      <p:pic>
        <p:nvPicPr>
          <p:cNvPr id="8" name="图片 10"/>
          <p:cNvPicPr>
            <a:picLocks noChangeAspect="1" noChangeArrowheads="1"/>
          </p:cNvPicPr>
          <p:nvPr/>
        </p:nvPicPr>
        <p:blipFill>
          <a:blip r:embed="rId2" cstate="print"/>
          <a:srcRect/>
          <a:stretch>
            <a:fillRect/>
          </a:stretch>
        </p:blipFill>
        <p:spPr bwMode="auto">
          <a:xfrm>
            <a:off x="899592" y="1753178"/>
            <a:ext cx="7344816" cy="2978812"/>
          </a:xfrm>
          <a:prstGeom prst="rect">
            <a:avLst/>
          </a:prstGeom>
          <a:noFill/>
          <a:ln w="9525">
            <a:noFill/>
            <a:miter lim="800000"/>
            <a:headEnd/>
            <a:tailEnd/>
          </a:ln>
        </p:spPr>
      </p:pic>
    </p:spTree>
    <p:extLst>
      <p:ext uri="{BB962C8B-B14F-4D97-AF65-F5344CB8AC3E}">
        <p14:creationId xmlns:p14="http://schemas.microsoft.com/office/powerpoint/2010/main" val="3690971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627534"/>
            <a:ext cx="914400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n"/>
              <a:defRPr/>
            </a:pPr>
            <a:r>
              <a:rPr lang="zh-CN" altLang="en-US" sz="2000" b="1" dirty="0" smtClean="0">
                <a:solidFill>
                  <a:srgbClr val="C00000"/>
                </a:solidFill>
                <a:latin typeface="黑体" pitchFamily="49" charset="-122"/>
                <a:ea typeface="黑体" pitchFamily="49" charset="-122"/>
              </a:rPr>
              <a:t>传感器各有自身独特优势，互相难以被取代</a:t>
            </a:r>
            <a:endParaRPr lang="en-US" altLang="zh-CN" sz="2000" b="1" dirty="0" smtClean="0">
              <a:latin typeface="黑体" pitchFamily="49" charset="-122"/>
              <a:ea typeface="黑体" pitchFamily="49" charset="-122"/>
            </a:endParaRPr>
          </a:p>
          <a:p>
            <a:pPr>
              <a:lnSpc>
                <a:spcPct val="150000"/>
              </a:lnSpc>
              <a:defRPr/>
            </a:pPr>
            <a:r>
              <a:rPr lang="zh-CN" altLang="en-US" sz="2000" dirty="0" smtClean="0">
                <a:latin typeface="黑体" pitchFamily="49" charset="-122"/>
                <a:ea typeface="黑体" pitchFamily="49" charset="-122"/>
              </a:rPr>
              <a:t>主流的传感器包括摄像头、毫米波雷达、相控阵雷达、激光雷达、红外线传感器等。</a:t>
            </a:r>
            <a:endParaRPr lang="en-US" altLang="zh-CN" sz="2000" dirty="0" smtClean="0">
              <a:latin typeface="黑体" pitchFamily="49" charset="-122"/>
              <a:ea typeface="黑体" pitchFamily="49" charset="-122"/>
            </a:endParaRPr>
          </a:p>
          <a:p>
            <a:pPr>
              <a:defRPr/>
            </a:pPr>
            <a:endParaRPr lang="zh-CN" altLang="zh-CN" sz="1400" dirty="0" smtClean="0"/>
          </a:p>
          <a:p>
            <a:pPr>
              <a:defRPr/>
            </a:pPr>
            <a:endParaRPr lang="zh-CN" altLang="zh-CN" sz="1400" dirty="0" smtClean="0"/>
          </a:p>
          <a:p>
            <a:pPr>
              <a:defRPr/>
            </a:pPr>
            <a:endParaRPr lang="zh-CN" altLang="zh-CN" sz="1400" dirty="0" smtClean="0"/>
          </a:p>
        </p:txBody>
      </p:sp>
      <p:sp>
        <p:nvSpPr>
          <p:cNvPr id="5" name="Text Box 2"/>
          <p:cNvSpPr txBox="1">
            <a:spLocks noChangeArrowheads="1"/>
          </p:cNvSpPr>
          <p:nvPr/>
        </p:nvSpPr>
        <p:spPr bwMode="auto">
          <a:xfrm>
            <a:off x="912440" y="195486"/>
            <a:ext cx="76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spcAft>
                <a:spcPts val="600"/>
              </a:spcAft>
            </a:pPr>
            <a:r>
              <a:rPr lang="zh-CN" altLang="en-US" sz="2000" b="1" dirty="0">
                <a:solidFill>
                  <a:srgbClr val="C00000"/>
                </a:solidFill>
                <a:latin typeface="黑体" pitchFamily="49" charset="-122"/>
                <a:ea typeface="黑体" pitchFamily="49" charset="-122"/>
              </a:rPr>
              <a:t>传感器各有优势，互相难以取代</a:t>
            </a:r>
            <a:endParaRPr lang="zh-CN" altLang="zh-CN" sz="2000" b="1" dirty="0">
              <a:solidFill>
                <a:srgbClr val="C00000"/>
              </a:solidFill>
              <a:latin typeface="黑体" pitchFamily="49" charset="-122"/>
              <a:ea typeface="黑体" pitchFamily="49" charset="-122"/>
            </a:endParaRPr>
          </a:p>
        </p:txBody>
      </p:sp>
      <p:graphicFrame>
        <p:nvGraphicFramePr>
          <p:cNvPr id="6" name="表格 5"/>
          <p:cNvGraphicFramePr>
            <a:graphicFrameLocks noGrp="1"/>
          </p:cNvGraphicFramePr>
          <p:nvPr>
            <p:extLst>
              <p:ext uri="{D42A27DB-BD31-4B8C-83A1-F6EECF244321}">
                <p14:modId xmlns:p14="http://schemas.microsoft.com/office/powerpoint/2010/main" val="4153395004"/>
              </p:ext>
            </p:extLst>
          </p:nvPr>
        </p:nvGraphicFramePr>
        <p:xfrm>
          <a:off x="395536" y="1695038"/>
          <a:ext cx="8496945" cy="3108960"/>
        </p:xfrm>
        <a:graphic>
          <a:graphicData uri="http://schemas.openxmlformats.org/drawingml/2006/table">
            <a:tbl>
              <a:tblPr/>
              <a:tblGrid>
                <a:gridCol w="886982"/>
                <a:gridCol w="1182643"/>
                <a:gridCol w="2291370"/>
                <a:gridCol w="2143539"/>
                <a:gridCol w="1992411"/>
              </a:tblGrid>
              <a:tr h="18288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1" i="0" u="none" strike="noStrike" cap="none" normalizeH="0" baseline="0" dirty="0" smtClean="0">
                          <a:ln>
                            <a:noFill/>
                          </a:ln>
                          <a:solidFill>
                            <a:srgbClr val="000000"/>
                          </a:solidFill>
                          <a:effectLst/>
                          <a:latin typeface="Arial" pitchFamily="34" charset="0"/>
                          <a:ea typeface="华文细黑" pitchFamily="2" charset="-122"/>
                        </a:rPr>
                        <a:t>传感器</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1" i="0" u="none" strike="noStrike" cap="none" normalizeH="0" baseline="0" smtClean="0">
                          <a:ln>
                            <a:noFill/>
                          </a:ln>
                          <a:solidFill>
                            <a:srgbClr val="000000"/>
                          </a:solidFill>
                          <a:effectLst/>
                          <a:latin typeface="Arial" pitchFamily="34" charset="0"/>
                          <a:ea typeface="华文细黑" pitchFamily="2" charset="-122"/>
                        </a:rPr>
                        <a:t>成本</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1" i="0" u="none" strike="noStrike" cap="none" normalizeH="0" baseline="0" smtClean="0">
                          <a:ln>
                            <a:noFill/>
                          </a:ln>
                          <a:solidFill>
                            <a:srgbClr val="000000"/>
                          </a:solidFill>
                          <a:effectLst/>
                          <a:latin typeface="Arial" pitchFamily="34" charset="0"/>
                          <a:ea typeface="华文细黑" pitchFamily="2" charset="-122"/>
                        </a:rPr>
                        <a:t>优势</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1" i="0" u="none" strike="noStrike" cap="none" normalizeH="0" baseline="0" smtClean="0">
                          <a:ln>
                            <a:noFill/>
                          </a:ln>
                          <a:solidFill>
                            <a:srgbClr val="000000"/>
                          </a:solidFill>
                          <a:effectLst/>
                          <a:latin typeface="Arial" pitchFamily="34" charset="0"/>
                          <a:ea typeface="华文细黑" pitchFamily="2" charset="-122"/>
                        </a:rPr>
                        <a:t>劣势</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1" i="0" u="none" strike="noStrike" cap="none" normalizeH="0" baseline="0" dirty="0" smtClean="0">
                          <a:ln>
                            <a:noFill/>
                          </a:ln>
                          <a:solidFill>
                            <a:srgbClr val="000000"/>
                          </a:solidFill>
                          <a:effectLst/>
                          <a:latin typeface="Arial" pitchFamily="34" charset="0"/>
                          <a:ea typeface="华文细黑" pitchFamily="2" charset="-122"/>
                        </a:rPr>
                        <a:t>功能</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54864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摄像头</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35-50</a:t>
                      </a: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美金</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成本较低、通过算法能实现多种应用</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极端恶劣环境下会失效，难以测距，距离较近，算法要求高</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能实现绝大多数</a:t>
                      </a:r>
                      <a:r>
                        <a:rPr kumimoji="0" 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ADAS</a:t>
                      </a: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功能，测距性功</a:t>
                      </a:r>
                      <a:r>
                        <a:rPr kumimoji="0" lang="zh-CN" alt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效果较低</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smtClean="0">
                          <a:ln>
                            <a:noFill/>
                          </a:ln>
                          <a:solidFill>
                            <a:srgbClr val="000000"/>
                          </a:solidFill>
                          <a:effectLst/>
                          <a:latin typeface="Arial" pitchFamily="34" charset="0"/>
                          <a:ea typeface="宋体" pitchFamily="2" charset="-122"/>
                          <a:cs typeface="Arial" pitchFamily="34" charset="0"/>
                        </a:rPr>
                        <a:t>毫米波雷达</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150-500</a:t>
                      </a: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美金</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不受天气影响，测距精确度高，距离范围广</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无法识别道路指示牌，难以识别行人</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无法用于视觉识别要求较高功能</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152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rPr>
                        <a:t>相控阵雷达</a:t>
                      </a:r>
                      <a:endParaRPr kumimoji="0" lang="zh-CN"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rPr>
                        <a:t>3000-5000</a:t>
                      </a:r>
                      <a:r>
                        <a:rPr kumimoji="0" lang="zh-CN" altLang="en-US"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rPr>
                        <a:t>美金</a:t>
                      </a:r>
                      <a:endParaRPr kumimoji="0" lang="zh-CN"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zh-CN" altLang="zh-CN"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rPr>
                        <a:t>不受天气影响，</a:t>
                      </a:r>
                      <a:r>
                        <a:rPr kumimoji="0" lang="zh-CN" altLang="en-US"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rPr>
                        <a:t>可测距测速测角，分辨率高</a:t>
                      </a:r>
                      <a:r>
                        <a:rPr kumimoji="0" lang="zh-CN" altLang="zh-CN"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rPr>
                        <a:t>，距离范围广</a:t>
                      </a:r>
                      <a:r>
                        <a:rPr kumimoji="0" lang="zh-CN" altLang="en-US"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rPr>
                        <a:t>，可识别车辆、行人、固定障碍等</a:t>
                      </a:r>
                      <a:endParaRPr kumimoji="0" lang="zh-CN" altLang="zh-CN"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rPr>
                        <a:t>无法识别道路指示牌</a:t>
                      </a:r>
                      <a:endParaRPr kumimoji="0" lang="zh-CN"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zh-CN" altLang="zh-CN" sz="1200" b="0" i="0" u="none" strike="noStrike" kern="1200" cap="none" normalizeH="0" baseline="0" dirty="0" smtClean="0">
                          <a:ln>
                            <a:noFill/>
                          </a:ln>
                          <a:solidFill>
                            <a:srgbClr val="000000"/>
                          </a:solidFill>
                          <a:effectLst/>
                          <a:latin typeface="Arial" pitchFamily="34" charset="0"/>
                          <a:ea typeface="宋体" pitchFamily="2" charset="-122"/>
                          <a:cs typeface="Arial" pitchFamily="34" charset="0"/>
                        </a:rPr>
                        <a:t>无法用于视觉识别要求较高功能</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smtClean="0">
                          <a:ln>
                            <a:noFill/>
                          </a:ln>
                          <a:solidFill>
                            <a:srgbClr val="000000"/>
                          </a:solidFill>
                          <a:effectLst/>
                          <a:latin typeface="Arial" pitchFamily="34" charset="0"/>
                          <a:ea typeface="宋体" pitchFamily="2" charset="-122"/>
                          <a:cs typeface="Arial" pitchFamily="34" charset="0"/>
                        </a:rPr>
                        <a:t>激光雷达</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8000</a:t>
                      </a:r>
                      <a:r>
                        <a:rPr kumimoji="0" lang="en-US" alt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-80000</a:t>
                      </a:r>
                      <a:r>
                        <a:rPr kumimoji="0" lang="zh-CN" alt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美金</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扫描周边环境得到精确环境信息</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成本较高、大雾、雨雪天气效果一般、无法图像识别</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周边环境</a:t>
                      </a:r>
                      <a:r>
                        <a:rPr kumimoji="0" 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3D</a:t>
                      </a: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建模</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smtClean="0">
                          <a:ln>
                            <a:noFill/>
                          </a:ln>
                          <a:solidFill>
                            <a:srgbClr val="000000"/>
                          </a:solidFill>
                          <a:effectLst/>
                          <a:latin typeface="Arial" pitchFamily="34" charset="0"/>
                          <a:ea typeface="宋体" pitchFamily="2" charset="-122"/>
                          <a:cs typeface="Arial" pitchFamily="34" charset="0"/>
                        </a:rPr>
                        <a:t>红外线传感器</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宋体" pitchFamily="2" charset="-122"/>
                          <a:cs typeface="Arial" pitchFamily="34" charset="0"/>
                        </a:rPr>
                        <a:t>600-2000</a:t>
                      </a:r>
                      <a:r>
                        <a:rPr kumimoji="0" lang="zh-CN" sz="1200" b="0" i="0" u="none" strike="noStrike" cap="none" normalizeH="0" baseline="0" smtClean="0">
                          <a:ln>
                            <a:noFill/>
                          </a:ln>
                          <a:solidFill>
                            <a:srgbClr val="000000"/>
                          </a:solidFill>
                          <a:effectLst/>
                          <a:latin typeface="Arial" pitchFamily="34" charset="0"/>
                          <a:ea typeface="宋体" pitchFamily="2" charset="-122"/>
                          <a:cs typeface="Arial" pitchFamily="34" charset="0"/>
                        </a:rPr>
                        <a:t>美金</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smtClean="0">
                          <a:ln>
                            <a:noFill/>
                          </a:ln>
                          <a:solidFill>
                            <a:srgbClr val="000000"/>
                          </a:solidFill>
                          <a:effectLst/>
                          <a:latin typeface="Arial" pitchFamily="34" charset="0"/>
                          <a:ea typeface="宋体" pitchFamily="2" charset="-122"/>
                          <a:cs typeface="Arial" pitchFamily="34" charset="0"/>
                        </a:rPr>
                        <a:t>夜视效果极佳</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成本较高、技术仍由国外垄断</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夜视</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smtClean="0">
                          <a:ln>
                            <a:noFill/>
                          </a:ln>
                          <a:solidFill>
                            <a:srgbClr val="000000"/>
                          </a:solidFill>
                          <a:effectLst/>
                          <a:latin typeface="Arial" pitchFamily="34" charset="0"/>
                          <a:ea typeface="宋体" pitchFamily="2" charset="-122"/>
                          <a:cs typeface="Arial" pitchFamily="34" charset="0"/>
                        </a:rPr>
                        <a:t>超声波传感器</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宋体" pitchFamily="2" charset="-122"/>
                          <a:cs typeface="Arial" pitchFamily="34" charset="0"/>
                        </a:rPr>
                        <a:t>15-20</a:t>
                      </a:r>
                      <a:r>
                        <a:rPr kumimoji="0" lang="zh-CN" sz="1200" b="0" i="0" u="none" strike="noStrike" cap="none" normalizeH="0" baseline="0" smtClean="0">
                          <a:ln>
                            <a:noFill/>
                          </a:ln>
                          <a:solidFill>
                            <a:srgbClr val="000000"/>
                          </a:solidFill>
                          <a:effectLst/>
                          <a:latin typeface="Arial" pitchFamily="34" charset="0"/>
                          <a:ea typeface="宋体" pitchFamily="2" charset="-122"/>
                          <a:cs typeface="Arial" pitchFamily="34" charset="0"/>
                        </a:rPr>
                        <a:t>美金</a:t>
                      </a:r>
                      <a:endParaRPr kumimoji="0" lang="zh-CN" sz="1200" b="0" i="0" u="none" strike="noStrike" cap="none" normalizeH="0" baseline="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成本低</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探测距离较近，应用局限较大</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侧方超车提醒、倒车提醒</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36804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Rot="1" noChangeArrowheads="1"/>
          </p:cNvSpPr>
          <p:nvPr>
            <p:ph type="body" sz="half" idx="1"/>
          </p:nvPr>
        </p:nvSpPr>
        <p:spPr>
          <a:xfrm>
            <a:off x="304800" y="971551"/>
            <a:ext cx="4192588" cy="3602831"/>
          </a:xfrm>
        </p:spPr>
        <p:txBody>
          <a:bodyPr>
            <a:normAutofit lnSpcReduction="10000"/>
          </a:bodyPr>
          <a:lstStyle/>
          <a:p>
            <a:pPr>
              <a:lnSpc>
                <a:spcPct val="90000"/>
              </a:lnSpc>
              <a:buNone/>
            </a:pPr>
            <a:r>
              <a:rPr lang="zh-CN" altLang="en-US" sz="2000" b="1" dirty="0" smtClean="0">
                <a:solidFill>
                  <a:srgbClr val="C00000"/>
                </a:solidFill>
                <a:latin typeface="黑体" pitchFamily="49" charset="-122"/>
                <a:ea typeface="黑体" pitchFamily="49" charset="-122"/>
              </a:rPr>
              <a:t>雷</a:t>
            </a:r>
            <a:r>
              <a:rPr lang="zh-CN" altLang="en-US" sz="2000" b="1" dirty="0">
                <a:solidFill>
                  <a:srgbClr val="C00000"/>
                </a:solidFill>
                <a:latin typeface="黑体" pitchFamily="49" charset="-122"/>
                <a:ea typeface="黑体" pitchFamily="49" charset="-122"/>
              </a:rPr>
              <a:t>达 </a:t>
            </a:r>
            <a:r>
              <a:rPr lang="en-US" altLang="zh-CN" sz="2000" b="1" dirty="0">
                <a:solidFill>
                  <a:srgbClr val="C00000"/>
                </a:solidFill>
                <a:latin typeface="黑体" pitchFamily="49" charset="-122"/>
                <a:ea typeface="黑体" pitchFamily="49" charset="-122"/>
              </a:rPr>
              <a:t>Radar </a:t>
            </a:r>
          </a:p>
          <a:p>
            <a:pPr>
              <a:lnSpc>
                <a:spcPct val="150000"/>
              </a:lnSpc>
              <a:buNone/>
            </a:pPr>
            <a:r>
              <a:rPr lang="zh-CN" altLang="en-US" sz="2000" dirty="0" smtClean="0">
                <a:latin typeface="黑体" pitchFamily="49" charset="-122"/>
                <a:ea typeface="黑体" pitchFamily="49" charset="-122"/>
              </a:rPr>
              <a:t>       无</a:t>
            </a:r>
            <a:r>
              <a:rPr lang="zh-CN" altLang="en-US" sz="2000" dirty="0">
                <a:latin typeface="黑体" pitchFamily="49" charset="-122"/>
                <a:ea typeface="黑体" pitchFamily="49" charset="-122"/>
              </a:rPr>
              <a:t>人驾驶汽车装载了</a:t>
            </a:r>
            <a:r>
              <a:rPr lang="en-US" altLang="zh-CN" sz="2000" dirty="0">
                <a:latin typeface="黑体" pitchFamily="49" charset="-122"/>
                <a:ea typeface="黑体" pitchFamily="49" charset="-122"/>
              </a:rPr>
              <a:t>4</a:t>
            </a:r>
            <a:r>
              <a:rPr lang="zh-CN" altLang="en-US" sz="2000" dirty="0">
                <a:latin typeface="黑体" pitchFamily="49" charset="-122"/>
                <a:ea typeface="黑体" pitchFamily="49" charset="-122"/>
              </a:rPr>
              <a:t>个标准自动</a:t>
            </a:r>
            <a:r>
              <a:rPr lang="zh-CN" altLang="en-US" sz="2000" dirty="0" smtClean="0">
                <a:latin typeface="黑体" pitchFamily="49" charset="-122"/>
                <a:ea typeface="黑体" pitchFamily="49" charset="-122"/>
              </a:rPr>
              <a:t>高分辨率和敏</a:t>
            </a:r>
            <a:r>
              <a:rPr lang="zh-CN" altLang="en-US" sz="2000" dirty="0">
                <a:latin typeface="黑体" pitchFamily="49" charset="-122"/>
                <a:ea typeface="黑体" pitchFamily="49" charset="-122"/>
              </a:rPr>
              <a:t>感度的雷达，其中三个在前面，另一个在后面保险杠上，它可以用来跟踪附近的物体。帮助驾驶者定位与其他事物的距离。当它在汽车的盲点内检测到物体时便会发出警</a:t>
            </a:r>
            <a:r>
              <a:rPr lang="zh-CN" altLang="en-US" sz="2000" dirty="0" smtClean="0">
                <a:latin typeface="黑体" pitchFamily="49" charset="-122"/>
                <a:ea typeface="黑体" pitchFamily="49" charset="-122"/>
              </a:rPr>
              <a:t>报。</a:t>
            </a:r>
            <a:endParaRPr lang="zh-CN" altLang="en-US" sz="2000" dirty="0">
              <a:latin typeface="黑体" pitchFamily="49" charset="-122"/>
              <a:ea typeface="黑体" pitchFamily="49" charset="-122"/>
            </a:endParaRPr>
          </a:p>
        </p:txBody>
      </p:sp>
      <p:pic>
        <p:nvPicPr>
          <p:cNvPr id="36871" name="Picture 7" descr="138944146"/>
          <p:cNvPicPr>
            <a:picLocks noGrp="1" noChangeAspect="1" noChangeArrowheads="1"/>
          </p:cNvPicPr>
          <p:nvPr>
            <p:ph sz="half" idx="2"/>
          </p:nvPr>
        </p:nvPicPr>
        <p:blipFill>
          <a:blip r:embed="rId2" cstate="print"/>
          <a:srcRect/>
          <a:stretch>
            <a:fillRect/>
          </a:stretch>
        </p:blipFill>
        <p:spPr>
          <a:xfrm>
            <a:off x="5029201" y="1085850"/>
            <a:ext cx="3795713" cy="3152775"/>
          </a:xfrm>
          <a:noFill/>
          <a:ln/>
        </p:spPr>
      </p:pic>
      <p:sp>
        <p:nvSpPr>
          <p:cNvPr id="36874" name="Text Box 10"/>
          <p:cNvSpPr txBox="1">
            <a:spLocks noChangeArrowheads="1"/>
          </p:cNvSpPr>
          <p:nvPr/>
        </p:nvSpPr>
        <p:spPr bwMode="auto">
          <a:xfrm>
            <a:off x="5029200" y="4229100"/>
            <a:ext cx="3657600" cy="369332"/>
          </a:xfrm>
          <a:prstGeom prst="rect">
            <a:avLst/>
          </a:prstGeom>
          <a:noFill/>
          <a:ln w="9525">
            <a:noFill/>
            <a:miter lim="800000"/>
            <a:headEnd/>
            <a:tailEnd/>
          </a:ln>
          <a:effectLst/>
        </p:spPr>
        <p:txBody>
          <a:bodyPr>
            <a:spAutoFit/>
          </a:bodyPr>
          <a:lstStyle/>
          <a:p>
            <a:pPr algn="ctr">
              <a:spcBef>
                <a:spcPct val="50000"/>
              </a:spcBef>
            </a:pPr>
            <a:r>
              <a:rPr lang="zh-CN" altLang="en-US" sz="1800"/>
              <a:t>无人驾驶系统描绘出的</a:t>
            </a:r>
            <a:r>
              <a:rPr lang="en-US" altLang="zh-CN" sz="1800"/>
              <a:t>3D</a:t>
            </a:r>
            <a:r>
              <a:rPr lang="zh-CN" altLang="en-US" sz="1800"/>
              <a:t>地形图 </a:t>
            </a:r>
          </a:p>
        </p:txBody>
      </p:sp>
    </p:spTree>
    <p:extLst>
      <p:ext uri="{BB962C8B-B14F-4D97-AF65-F5344CB8AC3E}">
        <p14:creationId xmlns:p14="http://schemas.microsoft.com/office/powerpoint/2010/main" val="995678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1725652"/>
            <a:ext cx="8568952" cy="2862322"/>
          </a:xfrm>
          <a:prstGeom prst="rect">
            <a:avLst/>
          </a:prstGeom>
          <a:noFill/>
        </p:spPr>
        <p:txBody>
          <a:bodyPr wrap="square" rtlCol="0">
            <a:spAutoFit/>
          </a:bodyPr>
          <a:lstStyle/>
          <a:p>
            <a:pPr algn="just">
              <a:lnSpc>
                <a:spcPct val="150000"/>
              </a:lnSpc>
            </a:pPr>
            <a:r>
              <a:rPr lang="zh-CN" altLang="en-US" sz="2400" dirty="0" smtClean="0">
                <a:latin typeface="楷体" panose="02010609060101010101" pitchFamily="49" charset="-122"/>
                <a:ea typeface="楷体" panose="02010609060101010101" pitchFamily="49" charset="-122"/>
                <a:cs typeface="Times New Roman" pitchFamily="18" charset="0"/>
              </a:rPr>
              <a:t>    如火如荼的线上线下</a:t>
            </a:r>
            <a:r>
              <a:rPr lang="zh-CN" altLang="en-US" sz="2400" dirty="0">
                <a:latin typeface="楷体" panose="02010609060101010101" pitchFamily="49" charset="-122"/>
                <a:ea typeface="楷体" panose="02010609060101010101" pitchFamily="49" charset="-122"/>
                <a:cs typeface="Times New Roman" pitchFamily="18" charset="0"/>
              </a:rPr>
              <a:t>互相</a:t>
            </a:r>
            <a:r>
              <a:rPr lang="zh-CN" altLang="en-US" sz="2400" dirty="0" smtClean="0">
                <a:latin typeface="楷体" panose="02010609060101010101" pitchFamily="49" charset="-122"/>
                <a:ea typeface="楷体" panose="02010609060101010101" pitchFamily="49" charset="-122"/>
                <a:cs typeface="Times New Roman" pitchFamily="18" charset="0"/>
              </a:rPr>
              <a:t>收购，表明虚拟空间与现实空间正快速融合，地理信息领域也不例外。</a:t>
            </a:r>
            <a:endParaRPr lang="en-US" altLang="zh-CN" sz="2400" dirty="0" smtClean="0">
              <a:latin typeface="楷体" panose="02010609060101010101" pitchFamily="49" charset="-122"/>
              <a:ea typeface="楷体" panose="02010609060101010101" pitchFamily="49" charset="-122"/>
              <a:cs typeface="Times New Roman" pitchFamily="18" charset="0"/>
            </a:endParaRPr>
          </a:p>
          <a:p>
            <a:pPr algn="just">
              <a:lnSpc>
                <a:spcPct val="150000"/>
              </a:lnSpc>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       虚实</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空间的进一步融合，将会实现两个空间</a:t>
            </a: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统一编址</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，任何网络空间的</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IP</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地址对应一个空间位置，任何一个</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GIS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空间的实体都对应一个</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IP</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地址</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，互相映射，并且</a:t>
            </a: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互为属性项</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400" dirty="0" smtClean="0">
              <a:latin typeface="楷体" panose="02010609060101010101" pitchFamily="49" charset="-122"/>
              <a:ea typeface="楷体" panose="02010609060101010101" pitchFamily="49" charset="-122"/>
              <a:cs typeface="Times New Roman" pitchFamily="18" charset="0"/>
            </a:endParaRPr>
          </a:p>
        </p:txBody>
      </p:sp>
      <p:sp>
        <p:nvSpPr>
          <p:cNvPr id="4" name="TextBox 3"/>
          <p:cNvSpPr txBox="1"/>
          <p:nvPr/>
        </p:nvSpPr>
        <p:spPr>
          <a:xfrm>
            <a:off x="342054" y="555526"/>
            <a:ext cx="8568952" cy="656846"/>
          </a:xfrm>
          <a:prstGeom prst="rect">
            <a:avLst/>
          </a:prstGeom>
          <a:noFill/>
        </p:spPr>
        <p:txBody>
          <a:bodyPr wrap="square" rtlCol="0">
            <a:spAutoFit/>
          </a:bodyPr>
          <a:lstStyle/>
          <a:p>
            <a:pPr lvl="0" algn="ctr" fontAlgn="auto">
              <a:lnSpc>
                <a:spcPct val="150000"/>
              </a:lnSpc>
              <a:spcAft>
                <a:spcPts val="0"/>
              </a:spcAft>
            </a:pPr>
            <a:r>
              <a:rPr lang="en-US" altLang="zh-CN" sz="2800" b="1" dirty="0">
                <a:latin typeface="Times New Roman" pitchFamily="18" charset="0"/>
                <a:ea typeface="楷体" pitchFamily="49" charset="-122"/>
                <a:cs typeface="Times New Roman" pitchFamily="18" charset="0"/>
              </a:rPr>
              <a:t>5.  </a:t>
            </a:r>
            <a:r>
              <a:rPr lang="zh-CN" altLang="en-US" sz="2800" b="1" dirty="0">
                <a:latin typeface="Times New Roman" pitchFamily="18" charset="0"/>
                <a:ea typeface="楷体" pitchFamily="49" charset="-122"/>
                <a:cs typeface="Times New Roman" pitchFamily="18" charset="0"/>
              </a:rPr>
              <a:t>新装备要预见到虚实空间相融合的未来发展趋势</a:t>
            </a:r>
          </a:p>
        </p:txBody>
      </p:sp>
    </p:spTree>
    <p:extLst>
      <p:ext uri="{BB962C8B-B14F-4D97-AF65-F5344CB8AC3E}">
        <p14:creationId xmlns:p14="http://schemas.microsoft.com/office/powerpoint/2010/main" val="877595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51520" y="843558"/>
            <a:ext cx="856895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ts val="2800"/>
              </a:lnSpc>
              <a:buFont typeface="Wingdings" panose="05000000000000000000" pitchFamily="2" charset="2"/>
              <a:buChar char="n"/>
              <a:defRPr/>
            </a:pPr>
            <a:r>
              <a:rPr lang="zh-CN" altLang="en-US" sz="2000" dirty="0" smtClean="0">
                <a:solidFill>
                  <a:srgbClr val="C00000"/>
                </a:solidFill>
                <a:latin typeface="黑体" pitchFamily="49" charset="-122"/>
                <a:ea typeface="黑体" pitchFamily="49" charset="-122"/>
              </a:rPr>
              <a:t>全天候使用的高可靠性</a:t>
            </a:r>
            <a:endParaRPr lang="en-US" altLang="zh-CN" sz="2000" dirty="0" smtClean="0">
              <a:solidFill>
                <a:srgbClr val="C00000"/>
              </a:solidFill>
              <a:latin typeface="黑体" pitchFamily="49" charset="-122"/>
              <a:ea typeface="黑体" pitchFamily="49" charset="-122"/>
            </a:endParaRPr>
          </a:p>
          <a:p>
            <a:pPr>
              <a:lnSpc>
                <a:spcPts val="2800"/>
              </a:lnSpc>
              <a:defRPr/>
            </a:pPr>
            <a:r>
              <a:rPr lang="zh-CN" altLang="en-US" sz="2000" dirty="0" smtClean="0">
                <a:latin typeface="黑体" pitchFamily="49" charset="-122"/>
                <a:ea typeface="黑体" pitchFamily="49" charset="-122"/>
              </a:rPr>
              <a:t>雷达最大的特性是穿透力强，可在雨雪、大雾等恶劣条件下使用，是未来自动驾驶不可或缺的配置</a:t>
            </a:r>
            <a:endParaRPr lang="en-US" altLang="zh-CN" sz="2000" dirty="0" smtClean="0">
              <a:latin typeface="黑体" pitchFamily="49" charset="-122"/>
              <a:ea typeface="黑体" pitchFamily="49" charset="-122"/>
            </a:endParaRPr>
          </a:p>
          <a:p>
            <a:pPr marL="285750" indent="-285750">
              <a:lnSpc>
                <a:spcPts val="2800"/>
              </a:lnSpc>
              <a:buFont typeface="Wingdings" panose="05000000000000000000" pitchFamily="2" charset="2"/>
              <a:buChar char="n"/>
              <a:defRPr/>
            </a:pPr>
            <a:r>
              <a:rPr lang="zh-CN" altLang="en-US" sz="2000" dirty="0" smtClean="0">
                <a:solidFill>
                  <a:srgbClr val="C00000"/>
                </a:solidFill>
                <a:latin typeface="黑体" pitchFamily="49" charset="-122"/>
                <a:ea typeface="黑体" pitchFamily="49" charset="-122"/>
              </a:rPr>
              <a:t>直接测距、测速、测角</a:t>
            </a:r>
            <a:endParaRPr lang="en-US" altLang="zh-CN" sz="2000" dirty="0" smtClean="0">
              <a:solidFill>
                <a:srgbClr val="C00000"/>
              </a:solidFill>
              <a:latin typeface="黑体" pitchFamily="49" charset="-122"/>
              <a:ea typeface="黑体" pitchFamily="49" charset="-122"/>
            </a:endParaRPr>
          </a:p>
          <a:p>
            <a:pPr>
              <a:lnSpc>
                <a:spcPts val="2800"/>
              </a:lnSpc>
              <a:defRPr/>
            </a:pPr>
            <a:r>
              <a:rPr lang="zh-CN" altLang="en-US" sz="2000" dirty="0" smtClean="0">
                <a:latin typeface="黑体" pitchFamily="49" charset="-122"/>
                <a:ea typeface="黑体" pitchFamily="49" charset="-122"/>
              </a:rPr>
              <a:t>相控阵雷达可直接得到的就是距离、速度和角度信息，分辨率高；一般的配置为前向</a:t>
            </a:r>
            <a:r>
              <a:rPr lang="en-US" altLang="zh-CN" sz="2000" dirty="0" smtClean="0">
                <a:latin typeface="黑体" pitchFamily="49" charset="-122"/>
                <a:ea typeface="黑体" pitchFamily="49" charset="-122"/>
              </a:rPr>
              <a:t>3</a:t>
            </a:r>
            <a:r>
              <a:rPr lang="zh-CN" altLang="en-US" sz="2000" dirty="0" smtClean="0">
                <a:latin typeface="黑体" pitchFamily="49" charset="-122"/>
                <a:ea typeface="黑体" pitchFamily="49" charset="-122"/>
              </a:rPr>
              <a:t>颗，后向</a:t>
            </a:r>
            <a:r>
              <a:rPr lang="en-US" altLang="zh-CN" sz="2000" dirty="0" smtClean="0">
                <a:latin typeface="黑体" pitchFamily="49" charset="-122"/>
                <a:ea typeface="黑体" pitchFamily="49" charset="-122"/>
              </a:rPr>
              <a:t>1</a:t>
            </a:r>
            <a:r>
              <a:rPr lang="zh-CN" altLang="en-US" sz="2000" dirty="0" smtClean="0">
                <a:latin typeface="黑体" pitchFamily="49" charset="-122"/>
                <a:ea typeface="黑体" pitchFamily="49" charset="-122"/>
              </a:rPr>
              <a:t>颗，作为前向感知避障和后向碰撞预警。</a:t>
            </a:r>
            <a:endParaRPr lang="zh-CN" altLang="zh-CN" sz="2000" dirty="0" smtClean="0">
              <a:latin typeface="黑体" pitchFamily="49" charset="-122"/>
              <a:ea typeface="黑体" pitchFamily="49" charset="-122"/>
            </a:endParaRPr>
          </a:p>
        </p:txBody>
      </p:sp>
      <p:sp>
        <p:nvSpPr>
          <p:cNvPr id="3" name="Text Box 2"/>
          <p:cNvSpPr txBox="1">
            <a:spLocks noChangeArrowheads="1"/>
          </p:cNvSpPr>
          <p:nvPr/>
        </p:nvSpPr>
        <p:spPr bwMode="auto">
          <a:xfrm>
            <a:off x="725996" y="267494"/>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spcAft>
                <a:spcPts val="600"/>
              </a:spcAft>
            </a:pPr>
            <a:r>
              <a:rPr lang="zh-CN" altLang="en-US" sz="2400" b="1" dirty="0">
                <a:solidFill>
                  <a:srgbClr val="CC0000"/>
                </a:solidFill>
                <a:latin typeface="黑体" pitchFamily="49" charset="-122"/>
                <a:ea typeface="黑体" pitchFamily="49" charset="-122"/>
              </a:rPr>
              <a:t>全天候使用</a:t>
            </a:r>
            <a:r>
              <a:rPr lang="zh-CN" altLang="en-US" sz="2400" b="1" dirty="0" smtClean="0">
                <a:solidFill>
                  <a:srgbClr val="CC0000"/>
                </a:solidFill>
                <a:latin typeface="黑体" pitchFamily="49" charset="-122"/>
                <a:ea typeface="黑体" pitchFamily="49" charset="-122"/>
              </a:rPr>
              <a:t>，探测物体的</a:t>
            </a:r>
            <a:r>
              <a:rPr lang="zh-CN" altLang="en-US" sz="2400" b="1" dirty="0">
                <a:solidFill>
                  <a:srgbClr val="CC0000"/>
                </a:solidFill>
                <a:latin typeface="黑体" pitchFamily="49" charset="-122"/>
                <a:ea typeface="黑体" pitchFamily="49" charset="-122"/>
              </a:rPr>
              <a:t>可靠保障</a:t>
            </a:r>
            <a:endParaRPr lang="zh-CN" altLang="zh-CN" sz="2400" b="1" dirty="0">
              <a:latin typeface="黑体" pitchFamily="49" charset="-122"/>
              <a:ea typeface="黑体" pitchFamily="49"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1185036563"/>
              </p:ext>
            </p:extLst>
          </p:nvPr>
        </p:nvGraphicFramePr>
        <p:xfrm>
          <a:off x="179513" y="3147814"/>
          <a:ext cx="4176465" cy="1280160"/>
        </p:xfrm>
        <a:graphic>
          <a:graphicData uri="http://schemas.openxmlformats.org/drawingml/2006/table">
            <a:tbl>
              <a:tblPr/>
              <a:tblGrid>
                <a:gridCol w="681608"/>
                <a:gridCol w="1594113"/>
                <a:gridCol w="1900744"/>
              </a:tblGrid>
              <a:tr h="18288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1" i="0" u="none" strike="noStrike" cap="none" normalizeH="0" baseline="0" dirty="0" smtClean="0">
                          <a:ln>
                            <a:noFill/>
                          </a:ln>
                          <a:solidFill>
                            <a:srgbClr val="000000"/>
                          </a:solidFill>
                          <a:effectLst/>
                          <a:latin typeface="Arial" pitchFamily="34" charset="0"/>
                          <a:ea typeface="宋体" pitchFamily="2" charset="-122"/>
                        </a:rPr>
                        <a:t>安装</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1" i="0" u="none" strike="noStrike" cap="none" normalizeH="0" baseline="0" dirty="0" smtClean="0">
                          <a:ln>
                            <a:noFill/>
                          </a:ln>
                          <a:solidFill>
                            <a:srgbClr val="000000"/>
                          </a:solidFill>
                          <a:effectLst/>
                          <a:latin typeface="Arial" pitchFamily="34" charset="0"/>
                          <a:ea typeface="华文细黑" pitchFamily="2" charset="-122"/>
                        </a:rPr>
                        <a:t>雷达配置</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1" i="0" u="none" strike="noStrike" cap="none" normalizeH="0" baseline="0" dirty="0" smtClean="0">
                          <a:ln>
                            <a:noFill/>
                          </a:ln>
                          <a:solidFill>
                            <a:srgbClr val="000000"/>
                          </a:solidFill>
                          <a:effectLst/>
                          <a:latin typeface="Arial" pitchFamily="34" charset="0"/>
                          <a:ea typeface="华文细黑" pitchFamily="2" charset="-122"/>
                        </a:rPr>
                        <a:t>功能</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54864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前向</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长距雷达</a:t>
                      </a:r>
                      <a:r>
                        <a:rPr kumimoji="0" 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X1</a:t>
                      </a: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、中短距雷达</a:t>
                      </a:r>
                      <a:r>
                        <a:rPr kumimoji="0" 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X2</a:t>
                      </a:r>
                      <a:endParaRPr kumimoji="0" lang="zh-CN" altLang="zh-CN" sz="1200" b="0" i="0" u="none" strike="noStrike" cap="none" normalizeH="0" baseline="0" dirty="0" smtClean="0">
                        <a:ln>
                          <a:noFill/>
                        </a:ln>
                        <a:solidFill>
                          <a:schemeClr val="tx1"/>
                        </a:solidFill>
                        <a:effectLst/>
                        <a:latin typeface="Arial" pitchFamily="34" charset="0"/>
                        <a:ea typeface="楷体_GB2312"/>
                        <a:cs typeface="楷体_GB231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自适应巡航、前向碰撞预警、</a:t>
                      </a:r>
                      <a:r>
                        <a:rPr kumimoji="0" lang="zh-CN" alt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感知避障、</a:t>
                      </a: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自动紧急制动</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64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后向</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中短距雷达</a:t>
                      </a:r>
                      <a:r>
                        <a:rPr kumimoji="0" lang="en-US"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X1</a:t>
                      </a:r>
                      <a:endParaRPr kumimoji="0" lang="zh-CN" altLang="zh-CN" sz="1200" b="0" i="0" u="none" strike="noStrike" cap="none" normalizeH="0" baseline="0" dirty="0" smtClean="0">
                        <a:ln>
                          <a:noFill/>
                        </a:ln>
                        <a:solidFill>
                          <a:schemeClr val="tx1"/>
                        </a:solidFill>
                        <a:effectLst/>
                        <a:latin typeface="Arial" pitchFamily="34" charset="0"/>
                        <a:ea typeface="楷体_GB2312"/>
                        <a:cs typeface="楷体_GB231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rgbClr val="000000"/>
                          </a:solidFill>
                          <a:effectLst/>
                          <a:latin typeface="Arial" pitchFamily="34" charset="0"/>
                          <a:ea typeface="宋体" pitchFamily="2" charset="-122"/>
                          <a:cs typeface="Arial" pitchFamily="34" charset="0"/>
                        </a:rPr>
                        <a:t>盲点检测、变道辅助、后方碰撞预警、倒车碰撞预警</a:t>
                      </a:r>
                      <a:endParaRPr kumimoji="0" lang="zh-CN" sz="1200" b="0" i="0" u="none" strike="noStrike" cap="none" normalizeH="0" baseline="0" dirty="0" smtClean="0">
                        <a:ln>
                          <a:noFill/>
                        </a:ln>
                        <a:solidFill>
                          <a:schemeClr val="tx1"/>
                        </a:solidFill>
                        <a:effectLst/>
                        <a:latin typeface="Arial" pitchFamily="34" charset="0"/>
                        <a:ea typeface="宋体" pitchFamily="2" charset="-122"/>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5" name="图片 10"/>
          <p:cNvPicPr>
            <a:picLocks noChangeAspect="1" noChangeArrowheads="1"/>
          </p:cNvPicPr>
          <p:nvPr/>
        </p:nvPicPr>
        <p:blipFill>
          <a:blip r:embed="rId2" cstate="print"/>
          <a:srcRect/>
          <a:stretch>
            <a:fillRect/>
          </a:stretch>
        </p:blipFill>
        <p:spPr bwMode="auto">
          <a:xfrm>
            <a:off x="4572000" y="3147814"/>
            <a:ext cx="4350746" cy="1594991"/>
          </a:xfrm>
          <a:prstGeom prst="rect">
            <a:avLst/>
          </a:prstGeom>
          <a:noFill/>
          <a:ln w="9525">
            <a:noFill/>
            <a:miter lim="800000"/>
            <a:headEnd/>
            <a:tailEnd/>
          </a:ln>
        </p:spPr>
      </p:pic>
      <p:sp>
        <p:nvSpPr>
          <p:cNvPr id="2052" name="AutoShape 4" descr="https://wx2.qq.com/cgi-bin/mmwebwx-bin/webwxgetmsgimg?&amp;MsgID=305127412471456947&amp;skey=%40crypt_bd7718e_7d06ea10c77207035d1398f9e941793f"/>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2053" name="Picture 5" descr="C:\Users\Administrator\Downloads\1821135296.jpg"/>
          <p:cNvPicPr>
            <a:picLocks noChangeAspect="1" noChangeArrowheads="1"/>
          </p:cNvPicPr>
          <p:nvPr/>
        </p:nvPicPr>
        <p:blipFill>
          <a:blip r:embed="rId3" cstate="print"/>
          <a:srcRect/>
          <a:stretch>
            <a:fillRect/>
          </a:stretch>
        </p:blipFill>
        <p:spPr bwMode="auto">
          <a:xfrm>
            <a:off x="7380312" y="2679762"/>
            <a:ext cx="1440160" cy="707920"/>
          </a:xfrm>
          <a:prstGeom prst="rect">
            <a:avLst/>
          </a:prstGeom>
          <a:noFill/>
        </p:spPr>
      </p:pic>
    </p:spTree>
    <p:extLst>
      <p:ext uri="{BB962C8B-B14F-4D97-AF65-F5344CB8AC3E}">
        <p14:creationId xmlns:p14="http://schemas.microsoft.com/office/powerpoint/2010/main" val="1029625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25996" y="381893"/>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spcAft>
                <a:spcPts val="600"/>
              </a:spcAft>
            </a:pPr>
            <a:r>
              <a:rPr lang="zh-CN" altLang="en-US" sz="2400" b="1" dirty="0">
                <a:latin typeface="黑体" pitchFamily="49" charset="-122"/>
                <a:ea typeface="黑体" pitchFamily="49" charset="-122"/>
              </a:rPr>
              <a:t>相控雷达隧道车辆检测</a:t>
            </a:r>
            <a:endParaRPr lang="zh-CN" altLang="zh-CN" sz="2400" b="1" dirty="0">
              <a:latin typeface="黑体" pitchFamily="49" charset="-122"/>
              <a:ea typeface="黑体" pitchFamily="49" charset="-122"/>
            </a:endParaRPr>
          </a:p>
        </p:txBody>
      </p:sp>
      <p:pic>
        <p:nvPicPr>
          <p:cNvPr id="4" name="相控雷达隧道车辆检测.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4"/>
          <a:srcRect l="2519" t="11174" r="2242" b="13123"/>
          <a:stretch/>
        </p:blipFill>
        <p:spPr>
          <a:xfrm>
            <a:off x="532799" y="1203598"/>
            <a:ext cx="8143657" cy="3384376"/>
          </a:xfrm>
          <a:prstGeom prst="rect">
            <a:avLst/>
          </a:prstGeom>
        </p:spPr>
      </p:pic>
    </p:spTree>
    <p:extLst>
      <p:ext uri="{BB962C8B-B14F-4D97-AF65-F5344CB8AC3E}">
        <p14:creationId xmlns:p14="http://schemas.microsoft.com/office/powerpoint/2010/main" val="4256850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Rot="1" noChangeArrowheads="1"/>
          </p:cNvSpPr>
          <p:nvPr>
            <p:ph type="title"/>
          </p:nvPr>
        </p:nvSpPr>
        <p:spPr>
          <a:xfrm>
            <a:off x="0" y="411510"/>
            <a:ext cx="9144000" cy="864096"/>
          </a:xfrm>
        </p:spPr>
        <p:txBody>
          <a:bodyPr>
            <a:noAutofit/>
          </a:bodyPr>
          <a:lstStyle/>
          <a:p>
            <a:r>
              <a:rPr lang="zh-CN" altLang="en-US" sz="2600" b="1" dirty="0">
                <a:solidFill>
                  <a:srgbClr val="CC0000"/>
                </a:solidFill>
                <a:latin typeface="黑体" pitchFamily="49" charset="-122"/>
                <a:ea typeface="黑体" pitchFamily="49" charset="-122"/>
                <a:cs typeface="+mn-cs"/>
              </a:rPr>
              <a:t>无人驾</a:t>
            </a:r>
            <a:r>
              <a:rPr lang="zh-CN" altLang="en-US" sz="2600" b="1" dirty="0" smtClean="0">
                <a:solidFill>
                  <a:srgbClr val="CC0000"/>
                </a:solidFill>
                <a:latin typeface="黑体" pitchFamily="49" charset="-122"/>
                <a:ea typeface="黑体" pitchFamily="49" charset="-122"/>
                <a:cs typeface="+mn-cs"/>
              </a:rPr>
              <a:t>驶采用相控阵雷达的优势</a:t>
            </a:r>
            <a:endParaRPr lang="zh-CN" altLang="en-US" sz="2600" b="1" dirty="0">
              <a:solidFill>
                <a:srgbClr val="CC0000"/>
              </a:solidFill>
              <a:latin typeface="黑体" pitchFamily="49" charset="-122"/>
              <a:ea typeface="黑体" pitchFamily="49" charset="-122"/>
              <a:cs typeface="+mn-cs"/>
            </a:endParaRPr>
          </a:p>
        </p:txBody>
      </p:sp>
      <p:sp>
        <p:nvSpPr>
          <p:cNvPr id="30725" name="Rectangle 5"/>
          <p:cNvSpPr>
            <a:spLocks noGrp="1" noRot="1" noChangeArrowheads="1"/>
          </p:cNvSpPr>
          <p:nvPr>
            <p:ph type="body" sz="half" idx="1"/>
          </p:nvPr>
        </p:nvSpPr>
        <p:spPr>
          <a:xfrm>
            <a:off x="-36512" y="1383618"/>
            <a:ext cx="8928992" cy="3492388"/>
          </a:xfrm>
        </p:spPr>
        <p:txBody>
          <a:bodyPr>
            <a:noAutofit/>
          </a:bodyPr>
          <a:lstStyle/>
          <a:p>
            <a:pPr algn="just">
              <a:lnSpc>
                <a:spcPct val="150000"/>
              </a:lnSpc>
              <a:buNone/>
            </a:pPr>
            <a:r>
              <a:rPr lang="zh-CN" altLang="en-US" sz="1800" dirty="0" smtClean="0">
                <a:latin typeface="黑体" pitchFamily="49" charset="-122"/>
                <a:ea typeface="黑体" pitchFamily="49" charset="-122"/>
              </a:rPr>
              <a:t>       从完整的交通安全大局着想，需要配置可以分辨人、车等高分辨率的相控阵雷达，其安全性和社会效益将远远大于其成本的增加。举例如下：</a:t>
            </a:r>
            <a:endParaRPr lang="en-US" altLang="zh-CN" sz="1800" dirty="0" smtClean="0">
              <a:latin typeface="黑体" pitchFamily="49" charset="-122"/>
              <a:ea typeface="黑体" pitchFamily="49" charset="-122"/>
            </a:endParaRPr>
          </a:p>
          <a:p>
            <a:pPr algn="just">
              <a:lnSpc>
                <a:spcPct val="150000"/>
              </a:lnSpc>
              <a:buNone/>
            </a:pPr>
            <a:r>
              <a:rPr lang="zh-CN" altLang="en-US" sz="1800" dirty="0" smtClean="0">
                <a:latin typeface="黑体" pitchFamily="49" charset="-122"/>
                <a:ea typeface="黑体" pitchFamily="49" charset="-122"/>
              </a:rPr>
              <a:t>       有人驾驶有劣势也有优</a:t>
            </a:r>
            <a:r>
              <a:rPr lang="zh-CN" altLang="en-US" sz="1800" dirty="0">
                <a:latin typeface="黑体" pitchFamily="49" charset="-122"/>
                <a:ea typeface="黑体" pitchFamily="49" charset="-122"/>
              </a:rPr>
              <a:t>势，那就是人类的判断能力。无人驾驶技术永远是将保护车辆和车内人员作为第一要务。而一个驾驶员则可能宁愿牺牲自己的车来保护他人。例如，您驾驶时前方有辆车突然打滑，而您已经来不及停车。此时，在您的左边有一辆大卡车，右边则是一群等着过马路的孩子。大多数司机会选择撞向大卡车，以避免撞到行人。而无人驾驶车</a:t>
            </a:r>
            <a:r>
              <a:rPr lang="zh-CN" altLang="en-US" sz="1800" dirty="0" smtClean="0">
                <a:latin typeface="黑体" pitchFamily="49" charset="-122"/>
                <a:ea typeface="黑体" pitchFamily="49" charset="-122"/>
              </a:rPr>
              <a:t>辆若无</a:t>
            </a:r>
            <a:r>
              <a:rPr lang="zh-CN" altLang="en-US" sz="1800" dirty="0">
                <a:latin typeface="黑体" pitchFamily="49" charset="-122"/>
                <a:ea typeface="黑体" pitchFamily="49" charset="-122"/>
              </a:rPr>
              <a:t>法识别孩子</a:t>
            </a:r>
            <a:r>
              <a:rPr lang="zh-CN" altLang="en-US" sz="1800" dirty="0" smtClean="0">
                <a:latin typeface="黑体" pitchFamily="49" charset="-122"/>
                <a:ea typeface="黑体" pitchFamily="49" charset="-122"/>
              </a:rPr>
              <a:t>们，它</a:t>
            </a:r>
            <a:r>
              <a:rPr lang="zh-CN" altLang="en-US" sz="1800" dirty="0">
                <a:latin typeface="黑体" pitchFamily="49" charset="-122"/>
                <a:ea typeface="黑体" pitchFamily="49" charset="-122"/>
              </a:rPr>
              <a:t>只会简单地看到这条道路阻力较少</a:t>
            </a:r>
            <a:r>
              <a:rPr lang="zh-CN" altLang="en-US" sz="1800" dirty="0" smtClean="0">
                <a:latin typeface="黑体" pitchFamily="49" charset="-122"/>
                <a:ea typeface="黑体" pitchFamily="49" charset="-122"/>
              </a:rPr>
              <a:t>，而将</a:t>
            </a:r>
            <a:r>
              <a:rPr lang="zh-CN" altLang="en-US" sz="1800" dirty="0">
                <a:latin typeface="黑体" pitchFamily="49" charset="-122"/>
                <a:ea typeface="黑体" pitchFamily="49" charset="-122"/>
              </a:rPr>
              <a:t>车</a:t>
            </a:r>
            <a:r>
              <a:rPr lang="zh-CN" altLang="en-US" sz="1800" dirty="0" smtClean="0">
                <a:latin typeface="黑体" pitchFamily="49" charset="-122"/>
                <a:ea typeface="黑体" pitchFamily="49" charset="-122"/>
              </a:rPr>
              <a:t>转向冲</a:t>
            </a:r>
            <a:r>
              <a:rPr lang="zh-CN" altLang="en-US" sz="1800" dirty="0">
                <a:latin typeface="黑体" pitchFamily="49" charset="-122"/>
                <a:ea typeface="黑体" pitchFamily="49" charset="-122"/>
              </a:rPr>
              <a:t>向这边</a:t>
            </a:r>
            <a:r>
              <a:rPr lang="zh-CN" altLang="en-US" sz="1800" dirty="0" smtClean="0">
                <a:latin typeface="黑体" pitchFamily="49" charset="-122"/>
                <a:ea typeface="黑体" pitchFamily="49" charset="-122"/>
              </a:rPr>
              <a:t>。</a:t>
            </a:r>
            <a:endParaRPr lang="zh-CN" altLang="en-US" sz="1800" dirty="0">
              <a:latin typeface="黑体" pitchFamily="49" charset="-122"/>
              <a:ea typeface="黑体" pitchFamily="49" charset="-122"/>
            </a:endParaRPr>
          </a:p>
        </p:txBody>
      </p:sp>
    </p:spTree>
    <p:extLst>
      <p:ext uri="{BB962C8B-B14F-4D97-AF65-F5344CB8AC3E}">
        <p14:creationId xmlns:p14="http://schemas.microsoft.com/office/powerpoint/2010/main" val="94294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91680" y="1419622"/>
            <a:ext cx="5040560" cy="3323987"/>
          </a:xfrm>
          <a:prstGeom prst="rect">
            <a:avLst/>
          </a:prstGeom>
          <a:noFill/>
        </p:spPr>
        <p:txBody>
          <a:bodyPr wrap="square" rtlCol="0">
            <a:spAutoFit/>
          </a:bodyPr>
          <a:lstStyle/>
          <a:p>
            <a:pPr>
              <a:lnSpc>
                <a:spcPct val="150000"/>
              </a:lnSpc>
            </a:pPr>
            <a:r>
              <a:rPr lang="en-US" altLang="zh-CN" sz="2800" dirty="0">
                <a:latin typeface="Times New Roman" pitchFamily="18" charset="0"/>
                <a:ea typeface="楷体" pitchFamily="49" charset="-122"/>
                <a:cs typeface="Times New Roman" pitchFamily="18" charset="0"/>
              </a:rPr>
              <a:t>9. </a:t>
            </a:r>
            <a:r>
              <a:rPr lang="zh-CN" altLang="en-US" sz="2800" dirty="0">
                <a:latin typeface="Times New Roman" pitchFamily="18" charset="0"/>
                <a:ea typeface="楷体" pitchFamily="49" charset="-122"/>
                <a:cs typeface="Times New Roman" pitchFamily="18" charset="0"/>
              </a:rPr>
              <a:t>无人机航飞</a:t>
            </a:r>
            <a:endParaRPr lang="en-US" altLang="zh-CN" sz="2800" dirty="0">
              <a:latin typeface="Times New Roman" pitchFamily="18" charset="0"/>
              <a:ea typeface="楷体" pitchFamily="49" charset="-122"/>
              <a:cs typeface="Times New Roman" pitchFamily="18" charset="0"/>
            </a:endParaRPr>
          </a:p>
          <a:p>
            <a:pPr>
              <a:lnSpc>
                <a:spcPct val="150000"/>
              </a:lnSpc>
            </a:pPr>
            <a:r>
              <a:rPr lang="en-US" altLang="zh-CN" sz="2800" dirty="0">
                <a:latin typeface="Times New Roman" pitchFamily="18" charset="0"/>
                <a:ea typeface="楷体" pitchFamily="49" charset="-122"/>
                <a:cs typeface="Times New Roman" pitchFamily="18" charset="0"/>
              </a:rPr>
              <a:t>10. </a:t>
            </a:r>
            <a:r>
              <a:rPr lang="zh-CN" altLang="en-US" sz="2800" dirty="0">
                <a:latin typeface="Times New Roman" pitchFamily="18" charset="0"/>
                <a:ea typeface="楷体" pitchFamily="49" charset="-122"/>
                <a:cs typeface="Times New Roman" pitchFamily="18" charset="0"/>
              </a:rPr>
              <a:t>微小型</a:t>
            </a:r>
            <a:r>
              <a:rPr lang="en-US" altLang="zh-CN" sz="2800" dirty="0">
                <a:latin typeface="Times New Roman" pitchFamily="18" charset="0"/>
                <a:ea typeface="楷体" pitchFamily="49" charset="-122"/>
                <a:cs typeface="Times New Roman" pitchFamily="18" charset="0"/>
              </a:rPr>
              <a:t>SAR</a:t>
            </a:r>
          </a:p>
          <a:p>
            <a:pPr>
              <a:lnSpc>
                <a:spcPct val="150000"/>
              </a:lnSpc>
            </a:pPr>
            <a:r>
              <a:rPr lang="en-US" altLang="zh-CN" sz="2800" dirty="0">
                <a:latin typeface="Times New Roman" pitchFamily="18" charset="0"/>
                <a:ea typeface="楷体" pitchFamily="49" charset="-122"/>
                <a:cs typeface="Times New Roman" pitchFamily="18" charset="0"/>
              </a:rPr>
              <a:t>11. </a:t>
            </a:r>
            <a:r>
              <a:rPr lang="zh-CN" altLang="en-US" sz="2800" dirty="0">
                <a:latin typeface="Times New Roman" pitchFamily="18" charset="0"/>
                <a:ea typeface="楷体" pitchFamily="49" charset="-122"/>
                <a:cs typeface="Times New Roman" pitchFamily="18" charset="0"/>
              </a:rPr>
              <a:t>阵列天线三维</a:t>
            </a:r>
            <a:r>
              <a:rPr lang="en-US" altLang="zh-CN" sz="2800" dirty="0">
                <a:latin typeface="Times New Roman" pitchFamily="18" charset="0"/>
                <a:ea typeface="楷体" pitchFamily="49" charset="-122"/>
                <a:cs typeface="Times New Roman" pitchFamily="18" charset="0"/>
              </a:rPr>
              <a:t>SAR</a:t>
            </a:r>
          </a:p>
          <a:p>
            <a:pPr>
              <a:lnSpc>
                <a:spcPct val="150000"/>
              </a:lnSpc>
            </a:pPr>
            <a:r>
              <a:rPr lang="en-US" altLang="zh-CN" sz="2800" dirty="0">
                <a:latin typeface="Times New Roman" pitchFamily="18" charset="0"/>
                <a:ea typeface="楷体" pitchFamily="49" charset="-122"/>
                <a:cs typeface="Times New Roman" pitchFamily="18" charset="0"/>
              </a:rPr>
              <a:t>12. </a:t>
            </a:r>
            <a:r>
              <a:rPr lang="zh-CN" altLang="en-US" sz="2800" dirty="0">
                <a:latin typeface="Times New Roman" pitchFamily="18" charset="0"/>
                <a:ea typeface="楷体" pitchFamily="49" charset="-122"/>
                <a:cs typeface="Times New Roman" pitchFamily="18" charset="0"/>
              </a:rPr>
              <a:t>机载激光雷达系统</a:t>
            </a:r>
            <a:r>
              <a:rPr lang="en-US" altLang="zh-CN" sz="2800" dirty="0">
                <a:latin typeface="Times New Roman" pitchFamily="18" charset="0"/>
                <a:ea typeface="楷体" pitchFamily="49" charset="-122"/>
                <a:cs typeface="Times New Roman" pitchFamily="18" charset="0"/>
              </a:rPr>
              <a:t>LC-3500</a:t>
            </a:r>
          </a:p>
          <a:p>
            <a:pPr>
              <a:lnSpc>
                <a:spcPct val="150000"/>
              </a:lnSpc>
            </a:pPr>
            <a:r>
              <a:rPr lang="en-US" altLang="zh-CN" sz="2800" dirty="0">
                <a:latin typeface="Times New Roman" pitchFamily="18" charset="0"/>
                <a:ea typeface="楷体" pitchFamily="49" charset="-122"/>
                <a:cs typeface="Times New Roman" pitchFamily="18" charset="0"/>
              </a:rPr>
              <a:t>13. </a:t>
            </a:r>
            <a:r>
              <a:rPr lang="zh-CN" altLang="en-US" sz="2800" dirty="0">
                <a:latin typeface="Times New Roman" pitchFamily="18" charset="0"/>
                <a:ea typeface="楷体" pitchFamily="49" charset="-122"/>
                <a:cs typeface="Times New Roman" pitchFamily="18" charset="0"/>
              </a:rPr>
              <a:t>数码</a:t>
            </a:r>
            <a:r>
              <a:rPr lang="zh-CN" altLang="en-US" sz="2800" dirty="0" smtClean="0">
                <a:latin typeface="Times New Roman" pitchFamily="18" charset="0"/>
                <a:ea typeface="楷体" pitchFamily="49" charset="-122"/>
                <a:cs typeface="Times New Roman" pitchFamily="18" charset="0"/>
              </a:rPr>
              <a:t>相机</a:t>
            </a:r>
            <a:endParaRPr lang="en-US" altLang="zh-CN" sz="2800" dirty="0">
              <a:latin typeface="Times New Roman" pitchFamily="18" charset="0"/>
              <a:ea typeface="楷体" pitchFamily="49" charset="-122"/>
              <a:cs typeface="Times New Roman" pitchFamily="18" charset="0"/>
            </a:endParaRPr>
          </a:p>
        </p:txBody>
      </p:sp>
      <p:sp>
        <p:nvSpPr>
          <p:cNvPr id="3" name="TextBox 2"/>
          <p:cNvSpPr txBox="1"/>
          <p:nvPr/>
        </p:nvSpPr>
        <p:spPr>
          <a:xfrm>
            <a:off x="9893" y="339502"/>
            <a:ext cx="8496944" cy="923330"/>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（五）航空</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99503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275606"/>
            <a:ext cx="8496944" cy="923330"/>
          </a:xfrm>
          <a:prstGeom prst="rect">
            <a:avLst/>
          </a:prstGeom>
          <a:noFill/>
        </p:spPr>
        <p:txBody>
          <a:bodyPr wrap="square" rtlCol="0">
            <a:spAutoFit/>
          </a:bodyPr>
          <a:lstStyle/>
          <a:p>
            <a:pPr algn="ctr">
              <a:lnSpc>
                <a:spcPct val="150000"/>
              </a:lnSpc>
            </a:pPr>
            <a:r>
              <a:rPr lang="en-US" altLang="zh-CN" sz="3600" dirty="0">
                <a:latin typeface="Times New Roman" pitchFamily="18" charset="0"/>
                <a:ea typeface="楷体" pitchFamily="49" charset="-122"/>
                <a:cs typeface="Times New Roman" pitchFamily="18" charset="0"/>
              </a:rPr>
              <a:t>9</a:t>
            </a:r>
            <a:r>
              <a:rPr lang="en-US" altLang="zh-CN" sz="3600" dirty="0" smtClean="0">
                <a:latin typeface="Times New Roman" pitchFamily="18" charset="0"/>
                <a:ea typeface="楷体" pitchFamily="49" charset="-122"/>
                <a:cs typeface="Times New Roman" pitchFamily="18" charset="0"/>
              </a:rPr>
              <a:t>. </a:t>
            </a:r>
            <a:r>
              <a:rPr lang="zh-CN" altLang="en-US" sz="3600" dirty="0" smtClean="0">
                <a:latin typeface="Times New Roman" pitchFamily="18" charset="0"/>
                <a:ea typeface="楷体" pitchFamily="49" charset="-122"/>
                <a:cs typeface="Times New Roman" pitchFamily="18" charset="0"/>
              </a:rPr>
              <a:t>高档无人机航飞</a:t>
            </a:r>
            <a:r>
              <a:rPr lang="en-US" altLang="zh-CN" sz="3600" dirty="0" smtClean="0">
                <a:latin typeface="Times New Roman" pitchFamily="18" charset="0"/>
                <a:ea typeface="楷体" pitchFamily="49" charset="-122"/>
                <a:cs typeface="Times New Roman" pitchFamily="18" charset="0"/>
              </a:rPr>
              <a:t>  </a:t>
            </a:r>
            <a:endParaRPr lang="en-US" altLang="zh-CN" sz="36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33367"/>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北京四维远见信息技术有限公司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://www.jx4.com/  </a:t>
            </a:r>
            <a:endParaRPr lang="en-US" altLang="zh-CN" sz="2400" dirty="0">
              <a:latin typeface="Times New Roman" pitchFamily="18" charset="0"/>
              <a:ea typeface="楷体" pitchFamily="49" charset="-122"/>
              <a:cs typeface="Times New Roman" pitchFamily="18" charset="0"/>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5880" t="6346" r="6146" b="6478"/>
          <a:stretch/>
        </p:blipFill>
        <p:spPr>
          <a:xfrm>
            <a:off x="7551847" y="3545599"/>
            <a:ext cx="1580119" cy="1565798"/>
          </a:xfrm>
          <a:prstGeom prst="rect">
            <a:avLst/>
          </a:prstGeom>
        </p:spPr>
      </p:pic>
    </p:spTree>
    <p:extLst>
      <p:ext uri="{BB962C8B-B14F-4D97-AF65-F5344CB8AC3E}">
        <p14:creationId xmlns:p14="http://schemas.microsoft.com/office/powerpoint/2010/main" val="3664712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71736" y="4659982"/>
            <a:ext cx="3786214" cy="430887"/>
          </a:xfrm>
          <a:prstGeom prst="rect">
            <a:avLst/>
          </a:prstGeom>
          <a:noFill/>
        </p:spPr>
        <p:txBody>
          <a:bodyPr wrap="square" rtlCol="0">
            <a:spAutoFit/>
          </a:bodyPr>
          <a:lstStyle/>
          <a:p>
            <a:pPr algn="ctr"/>
            <a:r>
              <a:rPr lang="zh-CN" altLang="en-US" sz="2200" dirty="0" smtClean="0">
                <a:latin typeface="Times New Roman" pitchFamily="18" charset="0"/>
                <a:ea typeface="楷体" pitchFamily="49" charset="-122"/>
                <a:cs typeface="Times New Roman" pitchFamily="18" charset="0"/>
              </a:rPr>
              <a:t>高质量航片</a:t>
            </a:r>
            <a:endParaRPr lang="en-US" altLang="zh-CN" sz="2200" dirty="0" smtClean="0">
              <a:latin typeface="Times New Roman" pitchFamily="18" charset="0"/>
              <a:ea typeface="楷体" pitchFamily="49" charset="-122"/>
              <a:cs typeface="Times New Roman" pitchFamily="18" charset="0"/>
            </a:endParaRPr>
          </a:p>
        </p:txBody>
      </p:sp>
      <p:pic>
        <p:nvPicPr>
          <p:cNvPr id="23554" name="图片 10" descr="hp"/>
          <p:cNvPicPr>
            <a:picLocks noChangeAspect="1" noChangeArrowheads="1"/>
          </p:cNvPicPr>
          <p:nvPr/>
        </p:nvPicPr>
        <p:blipFill>
          <a:blip r:embed="rId2" cstate="print"/>
          <a:srcRect/>
          <a:stretch>
            <a:fillRect/>
          </a:stretch>
        </p:blipFill>
        <p:spPr bwMode="auto">
          <a:xfrm>
            <a:off x="857224" y="710711"/>
            <a:ext cx="7358114" cy="3949271"/>
          </a:xfrm>
          <a:prstGeom prst="rect">
            <a:avLst/>
          </a:prstGeom>
          <a:noFill/>
          <a:ln w="9525">
            <a:noFill/>
            <a:miter lim="800000"/>
            <a:headEnd/>
            <a:tailEnd/>
          </a:ln>
        </p:spPr>
      </p:pic>
      <p:sp>
        <p:nvSpPr>
          <p:cNvPr id="2" name="TextBox 1"/>
          <p:cNvSpPr txBox="1"/>
          <p:nvPr/>
        </p:nvSpPr>
        <p:spPr>
          <a:xfrm>
            <a:off x="2843808" y="123478"/>
            <a:ext cx="3312368" cy="492443"/>
          </a:xfrm>
          <a:prstGeom prst="rect">
            <a:avLst/>
          </a:prstGeom>
          <a:noFill/>
        </p:spPr>
        <p:txBody>
          <a:bodyPr wrap="square" rtlCol="0">
            <a:spAutoFit/>
          </a:bodyPr>
          <a:lstStyle/>
          <a:p>
            <a:pPr algn="ctr"/>
            <a:r>
              <a:rPr lang="en-US" altLang="zh-CN" sz="2600" dirty="0" smtClean="0">
                <a:latin typeface="Times New Roman" pitchFamily="18" charset="0"/>
                <a:ea typeface="楷体" pitchFamily="49" charset="-122"/>
                <a:cs typeface="Times New Roman" pitchFamily="18" charset="0"/>
              </a:rPr>
              <a:t>1</a:t>
            </a:r>
            <a:r>
              <a:rPr lang="zh-CN" altLang="en-US" sz="2600" dirty="0" smtClean="0">
                <a:latin typeface="Times New Roman" pitchFamily="18" charset="0"/>
                <a:ea typeface="楷体" pitchFamily="49" charset="-122"/>
                <a:cs typeface="Times New Roman" pitchFamily="18" charset="0"/>
              </a:rPr>
              <a:t>）高档</a:t>
            </a:r>
            <a:r>
              <a:rPr lang="zh-CN" altLang="en-US" sz="2600" dirty="0">
                <a:latin typeface="Times New Roman" pitchFamily="18" charset="0"/>
                <a:ea typeface="楷体" pitchFamily="49" charset="-122"/>
                <a:cs typeface="Times New Roman" pitchFamily="18" charset="0"/>
              </a:rPr>
              <a:t>固定翼</a:t>
            </a:r>
            <a:endParaRPr lang="zh-CN" altLang="en-US" sz="2600" dirty="0"/>
          </a:p>
        </p:txBody>
      </p:sp>
    </p:spTree>
    <p:extLst>
      <p:ext uri="{BB962C8B-B14F-4D97-AF65-F5344CB8AC3E}">
        <p14:creationId xmlns:p14="http://schemas.microsoft.com/office/powerpoint/2010/main" val="219499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4" y="214296"/>
            <a:ext cx="9145016" cy="492443"/>
          </a:xfrm>
          <a:prstGeom prst="rect">
            <a:avLst/>
          </a:prstGeom>
          <a:noFill/>
        </p:spPr>
        <p:txBody>
          <a:bodyPr wrap="square" rtlCol="0">
            <a:spAutoFit/>
          </a:bodyPr>
          <a:lstStyle/>
          <a:p>
            <a:pPr algn="ctr"/>
            <a:r>
              <a:rPr lang="zh-CN" altLang="en-US" sz="2600" dirty="0" smtClean="0">
                <a:latin typeface="Times New Roman" pitchFamily="18" charset="0"/>
                <a:ea typeface="楷体" pitchFamily="49" charset="-122"/>
                <a:cs typeface="Times New Roman" pitchFamily="18" charset="0"/>
              </a:rPr>
              <a:t>高档固定翼无人航摄与传统无人航摄对比的一览表</a:t>
            </a:r>
          </a:p>
        </p:txBody>
      </p:sp>
      <p:graphicFrame>
        <p:nvGraphicFramePr>
          <p:cNvPr id="5" name="表格 4"/>
          <p:cNvGraphicFramePr>
            <a:graphicFrameLocks noGrp="1"/>
          </p:cNvGraphicFramePr>
          <p:nvPr>
            <p:extLst>
              <p:ext uri="{D42A27DB-BD31-4B8C-83A1-F6EECF244321}">
                <p14:modId xmlns:p14="http://schemas.microsoft.com/office/powerpoint/2010/main" val="4155859033"/>
              </p:ext>
            </p:extLst>
          </p:nvPr>
        </p:nvGraphicFramePr>
        <p:xfrm>
          <a:off x="528534" y="857238"/>
          <a:ext cx="8147922" cy="4039205"/>
        </p:xfrm>
        <a:graphic>
          <a:graphicData uri="http://schemas.openxmlformats.org/drawingml/2006/table">
            <a:tbl>
              <a:tblPr firstRow="1" bandRow="1">
                <a:tableStyleId>{5940675A-B579-460E-94D1-54222C63F5DA}</a:tableStyleId>
              </a:tblPr>
              <a:tblGrid>
                <a:gridCol w="1393360"/>
                <a:gridCol w="2211006"/>
                <a:gridCol w="2607634"/>
                <a:gridCol w="1935922"/>
              </a:tblGrid>
              <a:tr h="457200">
                <a:tc>
                  <a:txBody>
                    <a:bodyPr/>
                    <a:lstStyle/>
                    <a:p>
                      <a:pPr algn="ctr">
                        <a:spcAft>
                          <a:spcPts val="0"/>
                        </a:spcAft>
                      </a:pPr>
                      <a:endParaRPr lang="zh-CN" sz="1500" kern="100" dirty="0">
                        <a:latin typeface="Times New Roman" pitchFamily="18" charset="0"/>
                        <a:ea typeface="楷体" pitchFamily="49" charset="-122"/>
                        <a:cs typeface="Times New Roman" pitchFamily="18" charset="0"/>
                      </a:endParaRPr>
                    </a:p>
                  </a:txBody>
                  <a:tcPr marL="68580" marR="68580" marT="0" marB="0" anchor="ctr"/>
                </a:tc>
                <a:tc>
                  <a:txBody>
                    <a:bodyPr/>
                    <a:lstStyle/>
                    <a:p>
                      <a:pPr algn="ctr">
                        <a:spcAft>
                          <a:spcPts val="0"/>
                        </a:spcAft>
                      </a:pPr>
                      <a:r>
                        <a:rPr kumimoji="0" lang="zh-CN" sz="1500" b="1" kern="100" dirty="0">
                          <a:solidFill>
                            <a:schemeClr val="tx1"/>
                          </a:solidFill>
                          <a:latin typeface="Times New Roman" pitchFamily="18" charset="0"/>
                          <a:ea typeface="楷体" pitchFamily="49" charset="-122"/>
                          <a:cs typeface="Times New Roman" pitchFamily="18" charset="0"/>
                        </a:rPr>
                        <a:t>传统无人机航摄系统</a:t>
                      </a:r>
                    </a:p>
                  </a:txBody>
                  <a:tcPr marL="68580" marR="68580" marT="0" marB="0" anchor="ctr"/>
                </a:tc>
                <a:tc>
                  <a:txBody>
                    <a:bodyPr/>
                    <a:lstStyle/>
                    <a:p>
                      <a:pPr algn="ctr">
                        <a:spcAft>
                          <a:spcPts val="0"/>
                        </a:spcAft>
                      </a:pPr>
                      <a:r>
                        <a:rPr kumimoji="0" lang="zh-CN" altLang="en-US" sz="1500" b="1" kern="100" dirty="0" smtClean="0">
                          <a:solidFill>
                            <a:schemeClr val="tx1"/>
                          </a:solidFill>
                          <a:latin typeface="Times New Roman" pitchFamily="18" charset="0"/>
                          <a:ea typeface="楷体" pitchFamily="49" charset="-122"/>
                          <a:cs typeface="Times New Roman" pitchFamily="18" charset="0"/>
                        </a:rPr>
                        <a:t>高档固定翼</a:t>
                      </a:r>
                      <a:r>
                        <a:rPr kumimoji="0" lang="zh-CN" sz="1500" b="1" kern="100" dirty="0" smtClean="0">
                          <a:solidFill>
                            <a:schemeClr val="tx1"/>
                          </a:solidFill>
                          <a:latin typeface="Times New Roman" pitchFamily="18" charset="0"/>
                          <a:ea typeface="楷体" pitchFamily="49" charset="-122"/>
                          <a:cs typeface="Times New Roman" pitchFamily="18" charset="0"/>
                        </a:rPr>
                        <a:t>无人机</a:t>
                      </a:r>
                      <a:r>
                        <a:rPr kumimoji="0" lang="zh-CN" sz="1500" b="1" kern="100" dirty="0">
                          <a:solidFill>
                            <a:schemeClr val="tx1"/>
                          </a:solidFill>
                          <a:latin typeface="Times New Roman" pitchFamily="18" charset="0"/>
                          <a:ea typeface="楷体" pitchFamily="49" charset="-122"/>
                          <a:cs typeface="Times New Roman" pitchFamily="18" charset="0"/>
                        </a:rPr>
                        <a:t>航摄系统</a:t>
                      </a:r>
                    </a:p>
                  </a:txBody>
                  <a:tcPr marL="68580" marR="68580" marT="0" marB="0" anchor="ctr"/>
                </a:tc>
                <a:tc>
                  <a:txBody>
                    <a:bodyPr/>
                    <a:lstStyle/>
                    <a:p>
                      <a:pPr algn="ctr">
                        <a:spcAft>
                          <a:spcPts val="0"/>
                        </a:spcAft>
                      </a:pPr>
                      <a:r>
                        <a:rPr kumimoji="0" lang="zh-CN" sz="1500" b="1" kern="100" dirty="0">
                          <a:solidFill>
                            <a:schemeClr val="tx1"/>
                          </a:solidFill>
                          <a:latin typeface="Times New Roman" pitchFamily="18" charset="0"/>
                          <a:ea typeface="楷体" pitchFamily="49" charset="-122"/>
                          <a:cs typeface="Times New Roman" pitchFamily="18" charset="0"/>
                        </a:rPr>
                        <a:t>优势</a:t>
                      </a:r>
                    </a:p>
                  </a:txBody>
                  <a:tcPr marL="68580" marR="68580" marT="0" marB="0" anchor="ctr"/>
                </a:tc>
              </a:tr>
              <a:tr h="350641">
                <a:tc>
                  <a:txBody>
                    <a:bodyPr/>
                    <a:lstStyle/>
                    <a:p>
                      <a:pPr algn="ctr">
                        <a:spcAft>
                          <a:spcPts val="0"/>
                        </a:spcAft>
                      </a:pPr>
                      <a:r>
                        <a:rPr lang="zh-CN" sz="1500" kern="100" dirty="0">
                          <a:latin typeface="Times New Roman" pitchFamily="18" charset="0"/>
                          <a:ea typeface="楷体" pitchFamily="49" charset="-122"/>
                          <a:cs typeface="Times New Roman" pitchFamily="18" charset="0"/>
                        </a:rPr>
                        <a:t>搭载相机</a:t>
                      </a:r>
                    </a:p>
                  </a:txBody>
                  <a:tcPr marL="68580" marR="68580" marT="0" marB="0" anchor="ctr"/>
                </a:tc>
                <a:tc>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佳能</a:t>
                      </a:r>
                      <a:r>
                        <a:rPr kumimoji="0" lang="en-US" sz="1500" kern="100" dirty="0">
                          <a:solidFill>
                            <a:schemeClr val="tx1"/>
                          </a:solidFill>
                          <a:latin typeface="Times New Roman" pitchFamily="18" charset="0"/>
                          <a:ea typeface="楷体" pitchFamily="49" charset="-122"/>
                          <a:cs typeface="Times New Roman" pitchFamily="18" charset="0"/>
                        </a:rPr>
                        <a:t>135 </a:t>
                      </a:r>
                      <a:endParaRPr kumimoji="0" lang="zh-CN" sz="1500" kern="100" dirty="0">
                        <a:solidFill>
                          <a:schemeClr val="tx1"/>
                        </a:solidFill>
                        <a:latin typeface="Times New Roman" pitchFamily="18" charset="0"/>
                        <a:ea typeface="楷体" pitchFamily="49" charset="-122"/>
                        <a:cs typeface="Times New Roman" pitchFamily="18" charset="0"/>
                      </a:endParaRPr>
                    </a:p>
                  </a:txBody>
                  <a:tcPr marL="68580" marR="68580" marT="0" marB="0" anchor="ctr"/>
                </a:tc>
                <a:tc>
                  <a:txBody>
                    <a:bodyPr/>
                    <a:lstStyle/>
                    <a:p>
                      <a:pPr algn="ctr">
                        <a:spcAft>
                          <a:spcPts val="0"/>
                        </a:spcAft>
                      </a:pPr>
                      <a:r>
                        <a:rPr kumimoji="0" lang="zh-CN" sz="1500" kern="100" dirty="0">
                          <a:solidFill>
                            <a:srgbClr val="FF0000"/>
                          </a:solidFill>
                          <a:latin typeface="Times New Roman" pitchFamily="18" charset="0"/>
                          <a:ea typeface="楷体" pitchFamily="49" charset="-122"/>
                          <a:cs typeface="Times New Roman" pitchFamily="18" charset="0"/>
                        </a:rPr>
                        <a:t>哈苏</a:t>
                      </a:r>
                      <a:r>
                        <a:rPr kumimoji="0" lang="en-US" sz="1500" kern="100" dirty="0">
                          <a:solidFill>
                            <a:srgbClr val="FF0000"/>
                          </a:solidFill>
                          <a:latin typeface="Times New Roman" pitchFamily="18" charset="0"/>
                          <a:ea typeface="楷体" pitchFamily="49" charset="-122"/>
                          <a:cs typeface="Times New Roman" pitchFamily="18" charset="0"/>
                        </a:rPr>
                        <a:t>120</a:t>
                      </a:r>
                      <a:endParaRPr kumimoji="0" lang="zh-CN" sz="1500" kern="100" dirty="0">
                        <a:solidFill>
                          <a:srgbClr val="FF0000"/>
                        </a:solidFill>
                        <a:latin typeface="Times New Roman" pitchFamily="18" charset="0"/>
                        <a:ea typeface="楷体" pitchFamily="49" charset="-122"/>
                        <a:cs typeface="Times New Roman" pitchFamily="18" charset="0"/>
                      </a:endParaRPr>
                    </a:p>
                  </a:txBody>
                  <a:tcPr marL="68580" marR="68580" marT="0" marB="0" anchor="ctr"/>
                </a:tc>
                <a:tc rowSpan="2">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幅面大，成图效率高</a:t>
                      </a:r>
                    </a:p>
                  </a:txBody>
                  <a:tcPr marL="68580" marR="68580" marT="0" marB="0" anchor="ctr"/>
                </a:tc>
              </a:tr>
              <a:tr h="350641">
                <a:tc>
                  <a:txBody>
                    <a:bodyPr/>
                    <a:lstStyle/>
                    <a:p>
                      <a:pPr algn="ctr">
                        <a:spcAft>
                          <a:spcPts val="0"/>
                        </a:spcAft>
                      </a:pPr>
                      <a:r>
                        <a:rPr lang="zh-CN" sz="1500" kern="100">
                          <a:latin typeface="Times New Roman" pitchFamily="18" charset="0"/>
                          <a:ea typeface="楷体" pitchFamily="49" charset="-122"/>
                          <a:cs typeface="Times New Roman" pitchFamily="18" charset="0"/>
                        </a:rPr>
                        <a:t>影像幅面</a:t>
                      </a:r>
                    </a:p>
                  </a:txBody>
                  <a:tcPr marL="68580" marR="68580" marT="0" marB="0" anchor="ctr"/>
                </a:tc>
                <a:tc>
                  <a:txBody>
                    <a:bodyPr/>
                    <a:lstStyle/>
                    <a:p>
                      <a:pPr algn="ctr">
                        <a:spcAft>
                          <a:spcPts val="0"/>
                        </a:spcAft>
                      </a:pPr>
                      <a:r>
                        <a:rPr kumimoji="0" lang="en-US" sz="1500" kern="100" dirty="0">
                          <a:solidFill>
                            <a:schemeClr val="tx1"/>
                          </a:solidFill>
                          <a:latin typeface="Times New Roman" pitchFamily="18" charset="0"/>
                          <a:ea typeface="楷体" pitchFamily="49" charset="-122"/>
                          <a:cs typeface="Times New Roman" pitchFamily="18" charset="0"/>
                        </a:rPr>
                        <a:t>3000</a:t>
                      </a:r>
                      <a:r>
                        <a:rPr kumimoji="0" lang="zh-CN" sz="1500" kern="100" dirty="0">
                          <a:solidFill>
                            <a:schemeClr val="tx1"/>
                          </a:solidFill>
                          <a:latin typeface="Times New Roman" pitchFamily="18" charset="0"/>
                          <a:ea typeface="楷体" pitchFamily="49" charset="-122"/>
                          <a:cs typeface="Times New Roman" pitchFamily="18" charset="0"/>
                        </a:rPr>
                        <a:t>万像素</a:t>
                      </a:r>
                    </a:p>
                  </a:txBody>
                  <a:tcPr marL="68580" marR="68580" marT="0" marB="0" anchor="ctr"/>
                </a:tc>
                <a:tc>
                  <a:txBody>
                    <a:bodyPr/>
                    <a:lstStyle/>
                    <a:p>
                      <a:pPr algn="ctr">
                        <a:spcAft>
                          <a:spcPts val="0"/>
                        </a:spcAft>
                      </a:pPr>
                      <a:r>
                        <a:rPr kumimoji="0" lang="en-US" sz="1500" kern="100" dirty="0">
                          <a:solidFill>
                            <a:srgbClr val="FF0000"/>
                          </a:solidFill>
                          <a:latin typeface="Times New Roman" pitchFamily="18" charset="0"/>
                          <a:ea typeface="楷体" pitchFamily="49" charset="-122"/>
                          <a:cs typeface="Times New Roman" pitchFamily="18" charset="0"/>
                        </a:rPr>
                        <a:t>5000</a:t>
                      </a:r>
                      <a:r>
                        <a:rPr kumimoji="0" lang="zh-CN" sz="1500" kern="100" dirty="0">
                          <a:solidFill>
                            <a:srgbClr val="FF0000"/>
                          </a:solidFill>
                          <a:latin typeface="Times New Roman" pitchFamily="18" charset="0"/>
                          <a:ea typeface="楷体" pitchFamily="49" charset="-122"/>
                          <a:cs typeface="Times New Roman" pitchFamily="18" charset="0"/>
                        </a:rPr>
                        <a:t>万像素</a:t>
                      </a:r>
                    </a:p>
                  </a:txBody>
                  <a:tcPr marL="68580" marR="68580" marT="0" marB="0" anchor="ctr"/>
                </a:tc>
                <a:tc vMerge="1">
                  <a:txBody>
                    <a:bodyPr/>
                    <a:lstStyle/>
                    <a:p>
                      <a:endParaRPr lang="zh-CN" altLang="en-US"/>
                    </a:p>
                  </a:txBody>
                  <a:tcPr/>
                </a:tc>
              </a:tr>
              <a:tr h="350641">
                <a:tc>
                  <a:txBody>
                    <a:bodyPr/>
                    <a:lstStyle/>
                    <a:p>
                      <a:pPr algn="ctr">
                        <a:spcAft>
                          <a:spcPts val="0"/>
                        </a:spcAft>
                      </a:pPr>
                      <a:r>
                        <a:rPr lang="zh-CN" sz="1500" kern="100">
                          <a:latin typeface="Times New Roman" pitchFamily="18" charset="0"/>
                          <a:ea typeface="楷体" pitchFamily="49" charset="-122"/>
                          <a:cs typeface="Times New Roman" pitchFamily="18" charset="0"/>
                        </a:rPr>
                        <a:t>像元大小</a:t>
                      </a:r>
                    </a:p>
                  </a:txBody>
                  <a:tcPr marL="68580" marR="68580" marT="0" marB="0" anchor="ctr"/>
                </a:tc>
                <a:tc>
                  <a:txBody>
                    <a:bodyPr/>
                    <a:lstStyle/>
                    <a:p>
                      <a:pPr algn="ctr">
                        <a:spcAft>
                          <a:spcPts val="0"/>
                        </a:spcAft>
                      </a:pPr>
                      <a:r>
                        <a:rPr kumimoji="0" lang="en-US" sz="1500" kern="100" dirty="0">
                          <a:solidFill>
                            <a:schemeClr val="tx1"/>
                          </a:solidFill>
                          <a:latin typeface="Times New Roman" pitchFamily="18" charset="0"/>
                          <a:ea typeface="楷体" pitchFamily="49" charset="-122"/>
                          <a:cs typeface="Times New Roman" pitchFamily="18" charset="0"/>
                        </a:rPr>
                        <a:t>5.2</a:t>
                      </a:r>
                      <a:r>
                        <a:rPr kumimoji="0" lang="zh-CN" sz="1500" kern="100" dirty="0">
                          <a:solidFill>
                            <a:schemeClr val="tx1"/>
                          </a:solidFill>
                          <a:latin typeface="Times New Roman" pitchFamily="18" charset="0"/>
                          <a:ea typeface="楷体" pitchFamily="49" charset="-122"/>
                          <a:cs typeface="Times New Roman" pitchFamily="18" charset="0"/>
                        </a:rPr>
                        <a:t>μ</a:t>
                      </a:r>
                      <a:r>
                        <a:rPr kumimoji="0" lang="en-US" sz="1500" kern="100" dirty="0">
                          <a:solidFill>
                            <a:schemeClr val="tx1"/>
                          </a:solidFill>
                          <a:latin typeface="Times New Roman" pitchFamily="18" charset="0"/>
                          <a:ea typeface="楷体" pitchFamily="49" charset="-122"/>
                          <a:cs typeface="Times New Roman" pitchFamily="18" charset="0"/>
                        </a:rPr>
                        <a:t>m</a:t>
                      </a:r>
                      <a:endParaRPr kumimoji="0" lang="zh-CN" sz="1500" kern="100" dirty="0">
                        <a:solidFill>
                          <a:schemeClr val="tx1"/>
                        </a:solidFill>
                        <a:latin typeface="Times New Roman" pitchFamily="18" charset="0"/>
                        <a:ea typeface="楷体" pitchFamily="49" charset="-122"/>
                        <a:cs typeface="Times New Roman" pitchFamily="18" charset="0"/>
                      </a:endParaRPr>
                    </a:p>
                  </a:txBody>
                  <a:tcPr marL="68580" marR="68580" marT="0" marB="0" anchor="ctr"/>
                </a:tc>
                <a:tc>
                  <a:txBody>
                    <a:bodyPr/>
                    <a:lstStyle/>
                    <a:p>
                      <a:pPr algn="ctr">
                        <a:spcAft>
                          <a:spcPts val="0"/>
                        </a:spcAft>
                      </a:pPr>
                      <a:r>
                        <a:rPr kumimoji="0" lang="en-US" sz="1500" kern="100" dirty="0">
                          <a:solidFill>
                            <a:srgbClr val="FF0000"/>
                          </a:solidFill>
                          <a:latin typeface="Times New Roman" pitchFamily="18" charset="0"/>
                          <a:ea typeface="楷体" pitchFamily="49" charset="-122"/>
                          <a:cs typeface="Times New Roman" pitchFamily="18" charset="0"/>
                        </a:rPr>
                        <a:t>6</a:t>
                      </a:r>
                      <a:r>
                        <a:rPr kumimoji="0" lang="zh-CN" sz="1500" kern="100" dirty="0">
                          <a:solidFill>
                            <a:srgbClr val="FF0000"/>
                          </a:solidFill>
                          <a:latin typeface="Times New Roman" pitchFamily="18" charset="0"/>
                          <a:ea typeface="楷体" pitchFamily="49" charset="-122"/>
                          <a:cs typeface="Times New Roman" pitchFamily="18" charset="0"/>
                        </a:rPr>
                        <a:t>μ</a:t>
                      </a:r>
                      <a:r>
                        <a:rPr kumimoji="0" lang="en-US" sz="1500" kern="100" dirty="0">
                          <a:solidFill>
                            <a:srgbClr val="FF0000"/>
                          </a:solidFill>
                          <a:latin typeface="Times New Roman" pitchFamily="18" charset="0"/>
                          <a:ea typeface="楷体" pitchFamily="49" charset="-122"/>
                          <a:cs typeface="Times New Roman" pitchFamily="18" charset="0"/>
                        </a:rPr>
                        <a:t>m</a:t>
                      </a:r>
                      <a:endParaRPr kumimoji="0" lang="zh-CN" sz="1500" kern="100" dirty="0">
                        <a:solidFill>
                          <a:srgbClr val="FF0000"/>
                        </a:solidFill>
                        <a:latin typeface="Times New Roman" pitchFamily="18" charset="0"/>
                        <a:ea typeface="楷体" pitchFamily="49" charset="-122"/>
                        <a:cs typeface="Times New Roman" pitchFamily="18" charset="0"/>
                      </a:endParaRPr>
                    </a:p>
                  </a:txBody>
                  <a:tcPr marL="68580" marR="68580" marT="0" marB="0" anchor="ctr"/>
                </a:tc>
                <a:tc rowSpan="2">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影像质量好</a:t>
                      </a:r>
                    </a:p>
                  </a:txBody>
                  <a:tcPr marL="68580" marR="68580" marT="0" marB="0" anchor="ctr"/>
                </a:tc>
              </a:tr>
              <a:tr h="350641">
                <a:tc>
                  <a:txBody>
                    <a:bodyPr/>
                    <a:lstStyle/>
                    <a:p>
                      <a:pPr algn="ctr">
                        <a:spcAft>
                          <a:spcPts val="0"/>
                        </a:spcAft>
                      </a:pPr>
                      <a:r>
                        <a:rPr lang="zh-CN" sz="1500" kern="100">
                          <a:latin typeface="Times New Roman" pitchFamily="18" charset="0"/>
                          <a:ea typeface="楷体" pitchFamily="49" charset="-122"/>
                          <a:cs typeface="Times New Roman" pitchFamily="18" charset="0"/>
                        </a:rPr>
                        <a:t>感光元件</a:t>
                      </a:r>
                    </a:p>
                  </a:txBody>
                  <a:tcPr marL="68580" marR="68580" marT="0" marB="0" anchor="ctr"/>
                </a:tc>
                <a:tc>
                  <a:txBody>
                    <a:bodyPr/>
                    <a:lstStyle/>
                    <a:p>
                      <a:pPr algn="ctr">
                        <a:spcAft>
                          <a:spcPts val="0"/>
                        </a:spcAft>
                      </a:pPr>
                      <a:r>
                        <a:rPr kumimoji="0" lang="en-US" sz="1500" kern="100" dirty="0">
                          <a:solidFill>
                            <a:schemeClr val="tx1"/>
                          </a:solidFill>
                          <a:latin typeface="Times New Roman" pitchFamily="18" charset="0"/>
                          <a:ea typeface="楷体" pitchFamily="49" charset="-122"/>
                          <a:cs typeface="Times New Roman" pitchFamily="18" charset="0"/>
                        </a:rPr>
                        <a:t>CMOS</a:t>
                      </a:r>
                      <a:endParaRPr kumimoji="0" lang="zh-CN" sz="1500" kern="100" dirty="0">
                        <a:solidFill>
                          <a:schemeClr val="tx1"/>
                        </a:solidFill>
                        <a:latin typeface="Times New Roman" pitchFamily="18" charset="0"/>
                        <a:ea typeface="楷体" pitchFamily="49" charset="-122"/>
                        <a:cs typeface="Times New Roman" pitchFamily="18" charset="0"/>
                      </a:endParaRPr>
                    </a:p>
                  </a:txBody>
                  <a:tcPr marL="68580" marR="68580" marT="0" marB="0" anchor="ctr"/>
                </a:tc>
                <a:tc>
                  <a:txBody>
                    <a:bodyPr/>
                    <a:lstStyle/>
                    <a:p>
                      <a:pPr algn="ctr">
                        <a:spcAft>
                          <a:spcPts val="0"/>
                        </a:spcAft>
                      </a:pPr>
                      <a:r>
                        <a:rPr kumimoji="0" lang="en-US" sz="1500" kern="100" dirty="0">
                          <a:solidFill>
                            <a:srgbClr val="FF0000"/>
                          </a:solidFill>
                          <a:latin typeface="Times New Roman" pitchFamily="18" charset="0"/>
                          <a:ea typeface="楷体" pitchFamily="49" charset="-122"/>
                          <a:cs typeface="Times New Roman" pitchFamily="18" charset="0"/>
                        </a:rPr>
                        <a:t>CCD</a:t>
                      </a:r>
                      <a:endParaRPr kumimoji="0" lang="zh-CN" sz="1500" kern="100" dirty="0">
                        <a:solidFill>
                          <a:srgbClr val="FF0000"/>
                        </a:solidFill>
                        <a:latin typeface="Times New Roman" pitchFamily="18" charset="0"/>
                        <a:ea typeface="楷体" pitchFamily="49" charset="-122"/>
                        <a:cs typeface="Times New Roman" pitchFamily="18" charset="0"/>
                      </a:endParaRPr>
                    </a:p>
                  </a:txBody>
                  <a:tcPr marL="68580" marR="68580" marT="0" marB="0" anchor="ctr"/>
                </a:tc>
                <a:tc vMerge="1">
                  <a:txBody>
                    <a:bodyPr/>
                    <a:lstStyle/>
                    <a:p>
                      <a:endParaRPr lang="zh-CN" altLang="en-US"/>
                    </a:p>
                  </a:txBody>
                  <a:tcPr/>
                </a:tc>
              </a:tr>
              <a:tr h="457200">
                <a:tc>
                  <a:txBody>
                    <a:bodyPr/>
                    <a:lstStyle/>
                    <a:p>
                      <a:pPr algn="ctr">
                        <a:spcAft>
                          <a:spcPts val="0"/>
                        </a:spcAft>
                      </a:pPr>
                      <a:r>
                        <a:rPr lang="zh-CN" sz="1500" kern="100">
                          <a:latin typeface="Times New Roman" pitchFamily="18" charset="0"/>
                          <a:ea typeface="楷体" pitchFamily="49" charset="-122"/>
                          <a:cs typeface="Times New Roman" pitchFamily="18" charset="0"/>
                        </a:rPr>
                        <a:t>相机加固</a:t>
                      </a:r>
                    </a:p>
                  </a:txBody>
                  <a:tcPr marL="68580" marR="68580" marT="0" marB="0" anchor="ctr"/>
                </a:tc>
                <a:tc>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不加固</a:t>
                      </a:r>
                    </a:p>
                  </a:txBody>
                  <a:tcPr marL="68580" marR="68580" marT="0" marB="0" anchor="ctr"/>
                </a:tc>
                <a:tc>
                  <a:txBody>
                    <a:bodyPr/>
                    <a:lstStyle/>
                    <a:p>
                      <a:pPr algn="ctr">
                        <a:spcAft>
                          <a:spcPts val="0"/>
                        </a:spcAft>
                      </a:pPr>
                      <a:r>
                        <a:rPr kumimoji="0" lang="zh-CN" sz="1500" kern="100" dirty="0">
                          <a:solidFill>
                            <a:srgbClr val="FF0000"/>
                          </a:solidFill>
                          <a:latin typeface="Times New Roman" pitchFamily="18" charset="0"/>
                          <a:ea typeface="楷体" pitchFamily="49" charset="-122"/>
                          <a:cs typeface="Times New Roman" pitchFamily="18" charset="0"/>
                        </a:rPr>
                        <a:t>专业加固和反复振动试验</a:t>
                      </a:r>
                    </a:p>
                  </a:txBody>
                  <a:tcPr marL="68580" marR="68580" marT="0" marB="0" anchor="ctr"/>
                </a:tc>
                <a:tc>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稳定性好</a:t>
                      </a:r>
                    </a:p>
                  </a:txBody>
                  <a:tcPr marL="68580" marR="68580" marT="0" marB="0" anchor="ctr"/>
                </a:tc>
              </a:tr>
              <a:tr h="457200">
                <a:tc>
                  <a:txBody>
                    <a:bodyPr/>
                    <a:lstStyle/>
                    <a:p>
                      <a:pPr algn="ctr">
                        <a:spcAft>
                          <a:spcPts val="0"/>
                        </a:spcAft>
                      </a:pPr>
                      <a:r>
                        <a:rPr lang="zh-CN" sz="1500" kern="100">
                          <a:latin typeface="Times New Roman" pitchFamily="18" charset="0"/>
                          <a:ea typeface="楷体" pitchFamily="49" charset="-122"/>
                          <a:cs typeface="Times New Roman" pitchFamily="18" charset="0"/>
                        </a:rPr>
                        <a:t>畸变差改正</a:t>
                      </a:r>
                    </a:p>
                  </a:txBody>
                  <a:tcPr marL="68580" marR="68580" marT="0" marB="0" anchor="ctr"/>
                </a:tc>
                <a:tc>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改正至</a:t>
                      </a:r>
                      <a:r>
                        <a:rPr kumimoji="0" lang="en-US" sz="1500" kern="100" dirty="0">
                          <a:solidFill>
                            <a:schemeClr val="tx1"/>
                          </a:solidFill>
                          <a:latin typeface="Times New Roman" pitchFamily="18" charset="0"/>
                          <a:ea typeface="楷体" pitchFamily="49" charset="-122"/>
                          <a:cs typeface="Times New Roman" pitchFamily="18" charset="0"/>
                        </a:rPr>
                        <a:t>2</a:t>
                      </a:r>
                      <a:r>
                        <a:rPr kumimoji="0" lang="zh-CN" sz="1500" kern="100" dirty="0">
                          <a:solidFill>
                            <a:schemeClr val="tx1"/>
                          </a:solidFill>
                          <a:latin typeface="Times New Roman" pitchFamily="18" charset="0"/>
                          <a:ea typeface="楷体" pitchFamily="49" charset="-122"/>
                          <a:cs typeface="Times New Roman" pitchFamily="18" charset="0"/>
                        </a:rPr>
                        <a:t>μ</a:t>
                      </a:r>
                      <a:r>
                        <a:rPr kumimoji="0" lang="en-US" sz="1500" kern="100" dirty="0">
                          <a:solidFill>
                            <a:schemeClr val="tx1"/>
                          </a:solidFill>
                          <a:latin typeface="Times New Roman" pitchFamily="18" charset="0"/>
                          <a:ea typeface="楷体" pitchFamily="49" charset="-122"/>
                          <a:cs typeface="Times New Roman" pitchFamily="18" charset="0"/>
                        </a:rPr>
                        <a:t>m</a:t>
                      </a:r>
                      <a:r>
                        <a:rPr kumimoji="0" lang="zh-CN" sz="1500" kern="100" dirty="0">
                          <a:solidFill>
                            <a:schemeClr val="tx1"/>
                          </a:solidFill>
                          <a:latin typeface="Times New Roman" pitchFamily="18" charset="0"/>
                          <a:ea typeface="楷体" pitchFamily="49" charset="-122"/>
                          <a:cs typeface="Times New Roman" pitchFamily="18" charset="0"/>
                        </a:rPr>
                        <a:t>或不改正</a:t>
                      </a:r>
                    </a:p>
                  </a:txBody>
                  <a:tcPr marL="68580" marR="68580" marT="0" marB="0" anchor="ctr"/>
                </a:tc>
                <a:tc>
                  <a:txBody>
                    <a:bodyPr/>
                    <a:lstStyle/>
                    <a:p>
                      <a:pPr algn="ctr">
                        <a:spcAft>
                          <a:spcPts val="0"/>
                        </a:spcAft>
                      </a:pPr>
                      <a:r>
                        <a:rPr kumimoji="0" lang="zh-CN" sz="1500" kern="100" dirty="0">
                          <a:solidFill>
                            <a:srgbClr val="FF0000"/>
                          </a:solidFill>
                          <a:latin typeface="Times New Roman" pitchFamily="18" charset="0"/>
                          <a:ea typeface="楷体" pitchFamily="49" charset="-122"/>
                          <a:cs typeface="Times New Roman" pitchFamily="18" charset="0"/>
                        </a:rPr>
                        <a:t>反复改正至</a:t>
                      </a:r>
                      <a:r>
                        <a:rPr kumimoji="0" lang="en-US" sz="1500" kern="100" dirty="0">
                          <a:solidFill>
                            <a:srgbClr val="FF0000"/>
                          </a:solidFill>
                          <a:latin typeface="Times New Roman" pitchFamily="18" charset="0"/>
                          <a:ea typeface="楷体" pitchFamily="49" charset="-122"/>
                          <a:cs typeface="Times New Roman" pitchFamily="18" charset="0"/>
                        </a:rPr>
                        <a:t>1</a:t>
                      </a:r>
                      <a:r>
                        <a:rPr kumimoji="0" lang="zh-CN" sz="1500" kern="100" dirty="0">
                          <a:solidFill>
                            <a:srgbClr val="FF0000"/>
                          </a:solidFill>
                          <a:latin typeface="Times New Roman" pitchFamily="18" charset="0"/>
                          <a:ea typeface="楷体" pitchFamily="49" charset="-122"/>
                          <a:cs typeface="Times New Roman" pitchFamily="18" charset="0"/>
                        </a:rPr>
                        <a:t>μ</a:t>
                      </a:r>
                      <a:r>
                        <a:rPr kumimoji="0" lang="en-US" sz="1500" kern="100" dirty="0">
                          <a:solidFill>
                            <a:srgbClr val="FF0000"/>
                          </a:solidFill>
                          <a:latin typeface="Times New Roman" pitchFamily="18" charset="0"/>
                          <a:ea typeface="楷体" pitchFamily="49" charset="-122"/>
                          <a:cs typeface="Times New Roman" pitchFamily="18" charset="0"/>
                        </a:rPr>
                        <a:t>m</a:t>
                      </a:r>
                      <a:endParaRPr kumimoji="0" lang="zh-CN" sz="1500" kern="100" dirty="0">
                        <a:solidFill>
                          <a:srgbClr val="FF0000"/>
                        </a:solidFill>
                        <a:latin typeface="Times New Roman" pitchFamily="18" charset="0"/>
                        <a:ea typeface="楷体" pitchFamily="49" charset="-122"/>
                        <a:cs typeface="Times New Roman" pitchFamily="18" charset="0"/>
                      </a:endParaRPr>
                    </a:p>
                  </a:txBody>
                  <a:tcPr marL="68580" marR="68580" marT="0" marB="0" anchor="ctr"/>
                </a:tc>
                <a:tc rowSpan="2">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精度高</a:t>
                      </a:r>
                    </a:p>
                  </a:txBody>
                  <a:tcPr marL="68580" marR="68580" marT="0" marB="0" anchor="ctr"/>
                </a:tc>
              </a:tr>
              <a:tr h="350641">
                <a:tc>
                  <a:txBody>
                    <a:bodyPr/>
                    <a:lstStyle/>
                    <a:p>
                      <a:pPr algn="ctr">
                        <a:spcAft>
                          <a:spcPts val="0"/>
                        </a:spcAft>
                      </a:pPr>
                      <a:r>
                        <a:rPr lang="zh-CN" sz="1500" kern="100">
                          <a:latin typeface="Times New Roman" pitchFamily="18" charset="0"/>
                          <a:ea typeface="楷体" pitchFamily="49" charset="-122"/>
                          <a:cs typeface="Times New Roman" pitchFamily="18" charset="0"/>
                        </a:rPr>
                        <a:t>快门方式</a:t>
                      </a:r>
                    </a:p>
                  </a:txBody>
                  <a:tcPr marL="68580" marR="68580" marT="0" marB="0" anchor="ctr"/>
                </a:tc>
                <a:tc>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幕帘快门</a:t>
                      </a:r>
                    </a:p>
                  </a:txBody>
                  <a:tcPr marL="68580" marR="68580" marT="0" marB="0" anchor="ctr"/>
                </a:tc>
                <a:tc>
                  <a:txBody>
                    <a:bodyPr/>
                    <a:lstStyle/>
                    <a:p>
                      <a:pPr algn="ctr">
                        <a:spcAft>
                          <a:spcPts val="0"/>
                        </a:spcAft>
                      </a:pPr>
                      <a:r>
                        <a:rPr kumimoji="0" lang="zh-CN" sz="1500" kern="100" dirty="0">
                          <a:solidFill>
                            <a:srgbClr val="FF0000"/>
                          </a:solidFill>
                          <a:latin typeface="Times New Roman" pitchFamily="18" charset="0"/>
                          <a:ea typeface="楷体" pitchFamily="49" charset="-122"/>
                          <a:cs typeface="Times New Roman" pitchFamily="18" charset="0"/>
                        </a:rPr>
                        <a:t>中心快门</a:t>
                      </a:r>
                    </a:p>
                  </a:txBody>
                  <a:tcPr marL="68580" marR="68580" marT="0" marB="0" anchor="ctr"/>
                </a:tc>
                <a:tc vMerge="1">
                  <a:txBody>
                    <a:bodyPr/>
                    <a:lstStyle/>
                    <a:p>
                      <a:endParaRPr lang="zh-CN" altLang="en-US"/>
                    </a:p>
                  </a:txBody>
                  <a:tcPr/>
                </a:tc>
              </a:tr>
              <a:tr h="457200">
                <a:tc>
                  <a:txBody>
                    <a:bodyPr/>
                    <a:lstStyle/>
                    <a:p>
                      <a:pPr algn="ctr">
                        <a:spcAft>
                          <a:spcPts val="0"/>
                        </a:spcAft>
                      </a:pPr>
                      <a:r>
                        <a:rPr lang="en-US" sz="1500" kern="100" dirty="0">
                          <a:latin typeface="Times New Roman" pitchFamily="18" charset="0"/>
                          <a:ea typeface="楷体" pitchFamily="49" charset="-122"/>
                          <a:cs typeface="Times New Roman" pitchFamily="18" charset="0"/>
                        </a:rPr>
                        <a:t>GPS</a:t>
                      </a:r>
                      <a:r>
                        <a:rPr lang="zh-CN" sz="1500" kern="100" dirty="0">
                          <a:latin typeface="Times New Roman" pitchFamily="18" charset="0"/>
                          <a:ea typeface="楷体" pitchFamily="49" charset="-122"/>
                          <a:cs typeface="Times New Roman" pitchFamily="18" charset="0"/>
                        </a:rPr>
                        <a:t>记录</a:t>
                      </a:r>
                    </a:p>
                  </a:txBody>
                  <a:tcPr marL="68580" marR="68580" marT="0" marB="0" anchor="ctr"/>
                </a:tc>
                <a:tc>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单频记录或没有记录</a:t>
                      </a:r>
                    </a:p>
                  </a:txBody>
                  <a:tcPr marL="68580" marR="68580" marT="0" marB="0" anchor="ctr"/>
                </a:tc>
                <a:tc>
                  <a:txBody>
                    <a:bodyPr/>
                    <a:lstStyle/>
                    <a:p>
                      <a:pPr algn="ctr">
                        <a:spcAft>
                          <a:spcPts val="0"/>
                        </a:spcAft>
                      </a:pPr>
                      <a:r>
                        <a:rPr kumimoji="0" lang="zh-CN" sz="1500" kern="100" dirty="0">
                          <a:solidFill>
                            <a:srgbClr val="FF0000"/>
                          </a:solidFill>
                          <a:latin typeface="Times New Roman" pitchFamily="18" charset="0"/>
                          <a:ea typeface="楷体" pitchFamily="49" charset="-122"/>
                          <a:cs typeface="Times New Roman" pitchFamily="18" charset="0"/>
                        </a:rPr>
                        <a:t>双频记录</a:t>
                      </a:r>
                    </a:p>
                  </a:txBody>
                  <a:tcPr marL="68580" marR="68580" marT="0" marB="0" anchor="ctr"/>
                </a:tc>
                <a:tc>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大大减少外业控制点</a:t>
                      </a:r>
                    </a:p>
                  </a:txBody>
                  <a:tcPr marL="68580" marR="68580" marT="0" marB="0" anchor="ctr"/>
                </a:tc>
              </a:tr>
              <a:tr h="457200">
                <a:tc>
                  <a:txBody>
                    <a:bodyPr/>
                    <a:lstStyle/>
                    <a:p>
                      <a:pPr algn="ctr">
                        <a:spcAft>
                          <a:spcPts val="0"/>
                        </a:spcAft>
                      </a:pPr>
                      <a:r>
                        <a:rPr lang="zh-CN" sz="1500" kern="100" dirty="0">
                          <a:latin typeface="Times New Roman" pitchFamily="18" charset="0"/>
                          <a:ea typeface="楷体" pitchFamily="49" charset="-122"/>
                          <a:cs typeface="Times New Roman" pitchFamily="18" charset="0"/>
                        </a:rPr>
                        <a:t>镜头选择</a:t>
                      </a:r>
                    </a:p>
                  </a:txBody>
                  <a:tcPr marL="68580" marR="68580" marT="0" marB="0" anchor="ctr"/>
                </a:tc>
                <a:tc>
                  <a:txBody>
                    <a:bodyPr/>
                    <a:lstStyle/>
                    <a:p>
                      <a:pPr algn="ctr">
                        <a:spcAft>
                          <a:spcPts val="0"/>
                        </a:spcAft>
                      </a:pPr>
                      <a:endParaRPr kumimoji="0" lang="zh-CN" sz="1500" kern="100" dirty="0">
                        <a:solidFill>
                          <a:schemeClr val="tx1"/>
                        </a:solidFill>
                        <a:latin typeface="Times New Roman" pitchFamily="18" charset="0"/>
                        <a:ea typeface="楷体" pitchFamily="49" charset="-122"/>
                        <a:cs typeface="Times New Roman" pitchFamily="18" charset="0"/>
                      </a:endParaRPr>
                    </a:p>
                  </a:txBody>
                  <a:tcPr marL="68580" marR="68580" marT="0" marB="0" anchor="ctr"/>
                </a:tc>
                <a:tc>
                  <a:txBody>
                    <a:bodyPr/>
                    <a:lstStyle/>
                    <a:p>
                      <a:pPr algn="ctr">
                        <a:spcAft>
                          <a:spcPts val="0"/>
                        </a:spcAft>
                      </a:pPr>
                      <a:r>
                        <a:rPr kumimoji="0" lang="zh-CN" sz="1500" kern="100" dirty="0">
                          <a:solidFill>
                            <a:srgbClr val="FF0000"/>
                          </a:solidFill>
                          <a:latin typeface="Times New Roman" pitchFamily="18" charset="0"/>
                          <a:ea typeface="楷体" pitchFamily="49" charset="-122"/>
                          <a:cs typeface="Times New Roman" pitchFamily="18" charset="0"/>
                        </a:rPr>
                        <a:t>有</a:t>
                      </a:r>
                      <a:r>
                        <a:rPr kumimoji="0" lang="en-US" sz="1500" kern="100" dirty="0">
                          <a:solidFill>
                            <a:srgbClr val="FF0000"/>
                          </a:solidFill>
                          <a:latin typeface="Times New Roman" pitchFamily="18" charset="0"/>
                          <a:ea typeface="楷体" pitchFamily="49" charset="-122"/>
                          <a:cs typeface="Times New Roman" pitchFamily="18" charset="0"/>
                        </a:rPr>
                        <a:t>35mm</a:t>
                      </a:r>
                      <a:r>
                        <a:rPr kumimoji="0" lang="zh-CN" sz="1500" kern="100" dirty="0">
                          <a:solidFill>
                            <a:srgbClr val="FF0000"/>
                          </a:solidFill>
                          <a:latin typeface="Times New Roman" pitchFamily="18" charset="0"/>
                          <a:ea typeface="楷体" pitchFamily="49" charset="-122"/>
                          <a:cs typeface="Times New Roman" pitchFamily="18" charset="0"/>
                        </a:rPr>
                        <a:t>、</a:t>
                      </a:r>
                      <a:r>
                        <a:rPr kumimoji="0" lang="en-US" sz="1500" kern="100" dirty="0">
                          <a:solidFill>
                            <a:srgbClr val="FF0000"/>
                          </a:solidFill>
                          <a:latin typeface="Times New Roman" pitchFamily="18" charset="0"/>
                          <a:ea typeface="楷体" pitchFamily="49" charset="-122"/>
                          <a:cs typeface="Times New Roman" pitchFamily="18" charset="0"/>
                        </a:rPr>
                        <a:t>50mm</a:t>
                      </a:r>
                      <a:r>
                        <a:rPr kumimoji="0" lang="zh-CN" sz="1500" kern="100" dirty="0">
                          <a:solidFill>
                            <a:srgbClr val="FF0000"/>
                          </a:solidFill>
                          <a:latin typeface="Times New Roman" pitchFamily="18" charset="0"/>
                          <a:ea typeface="楷体" pitchFamily="49" charset="-122"/>
                          <a:cs typeface="Times New Roman" pitchFamily="18" charset="0"/>
                        </a:rPr>
                        <a:t>、</a:t>
                      </a:r>
                      <a:r>
                        <a:rPr kumimoji="0" lang="en-US" sz="1500" kern="100" dirty="0">
                          <a:solidFill>
                            <a:srgbClr val="FF0000"/>
                          </a:solidFill>
                          <a:latin typeface="Times New Roman" pitchFamily="18" charset="0"/>
                          <a:ea typeface="楷体" pitchFamily="49" charset="-122"/>
                          <a:cs typeface="Times New Roman" pitchFamily="18" charset="0"/>
                        </a:rPr>
                        <a:t> </a:t>
                      </a:r>
                      <a:r>
                        <a:rPr kumimoji="0" lang="en-US" sz="1500" kern="100" dirty="0" smtClean="0">
                          <a:solidFill>
                            <a:srgbClr val="FF0000"/>
                          </a:solidFill>
                          <a:latin typeface="Times New Roman" pitchFamily="18" charset="0"/>
                          <a:ea typeface="楷体" pitchFamily="49" charset="-122"/>
                          <a:cs typeface="Times New Roman" pitchFamily="18" charset="0"/>
                        </a:rPr>
                        <a:t>80mm</a:t>
                      </a:r>
                    </a:p>
                    <a:p>
                      <a:pPr algn="ctr">
                        <a:spcAft>
                          <a:spcPts val="0"/>
                        </a:spcAft>
                      </a:pPr>
                      <a:r>
                        <a:rPr kumimoji="0" lang="zh-CN" sz="1500" kern="100" dirty="0" smtClean="0">
                          <a:solidFill>
                            <a:srgbClr val="FF0000"/>
                          </a:solidFill>
                          <a:latin typeface="Times New Roman" pitchFamily="18" charset="0"/>
                          <a:ea typeface="楷体" pitchFamily="49" charset="-122"/>
                          <a:cs typeface="Times New Roman" pitchFamily="18" charset="0"/>
                        </a:rPr>
                        <a:t>可供</a:t>
                      </a:r>
                      <a:r>
                        <a:rPr kumimoji="0" lang="zh-CN" sz="1500" kern="100" dirty="0">
                          <a:solidFill>
                            <a:srgbClr val="FF0000"/>
                          </a:solidFill>
                          <a:latin typeface="Times New Roman" pitchFamily="18" charset="0"/>
                          <a:ea typeface="楷体" pitchFamily="49" charset="-122"/>
                          <a:cs typeface="Times New Roman" pitchFamily="18" charset="0"/>
                        </a:rPr>
                        <a:t>选择</a:t>
                      </a:r>
                    </a:p>
                  </a:txBody>
                  <a:tcPr marL="68580" marR="68580" marT="0" marB="0" anchor="ctr"/>
                </a:tc>
                <a:tc>
                  <a:txBody>
                    <a:bodyPr/>
                    <a:lstStyle/>
                    <a:p>
                      <a:pPr algn="ctr">
                        <a:spcAft>
                          <a:spcPts val="0"/>
                        </a:spcAft>
                      </a:pPr>
                      <a:r>
                        <a:rPr kumimoji="0" lang="zh-CN" sz="1500" kern="100" dirty="0">
                          <a:solidFill>
                            <a:schemeClr val="tx1"/>
                          </a:solidFill>
                          <a:latin typeface="Times New Roman" pitchFamily="18" charset="0"/>
                          <a:ea typeface="楷体" pitchFamily="49" charset="-122"/>
                          <a:cs typeface="Times New Roman" pitchFamily="18" charset="0"/>
                        </a:rPr>
                        <a:t>不同地区选不同镜头，灵活实用</a:t>
                      </a:r>
                    </a:p>
                  </a:txBody>
                  <a:tcPr marL="68580" marR="68580" marT="0" marB="0" anchor="ctr"/>
                </a:tc>
              </a:tr>
            </a:tbl>
          </a:graphicData>
        </a:graphic>
      </p:graphicFrame>
    </p:spTree>
    <p:extLst>
      <p:ext uri="{BB962C8B-B14F-4D97-AF65-F5344CB8AC3E}">
        <p14:creationId xmlns:p14="http://schemas.microsoft.com/office/powerpoint/2010/main" val="418216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57267"/>
            <a:ext cx="9144000" cy="646331"/>
          </a:xfrm>
          <a:prstGeom prst="rect">
            <a:avLst/>
          </a:prstGeom>
          <a:noFill/>
        </p:spPr>
        <p:txBody>
          <a:bodyPr wrap="square" rtlCol="0">
            <a:spAutoFit/>
          </a:bodyPr>
          <a:lstStyle/>
          <a:p>
            <a:pPr algn="ctr">
              <a:lnSpc>
                <a:spcPct val="150000"/>
              </a:lnSpc>
            </a:pPr>
            <a:r>
              <a:rPr lang="zh-CN" altLang="en-US" sz="2400" dirty="0" smtClean="0">
                <a:latin typeface="楷体" panose="02010609060101010101" pitchFamily="49" charset="-122"/>
                <a:ea typeface="楷体" panose="02010609060101010101" pitchFamily="49" charset="-122"/>
              </a:rPr>
              <a:t>空中全景漫游</a:t>
            </a:r>
            <a:endParaRPr lang="zh-CN" altLang="en-US" sz="2400" dirty="0">
              <a:latin typeface="楷体" panose="02010609060101010101" pitchFamily="49" charset="-122"/>
              <a:ea typeface="楷体" panose="02010609060101010101" pitchFamily="49" charset="-122"/>
            </a:endParaRPr>
          </a:p>
        </p:txBody>
      </p:sp>
      <p:pic>
        <p:nvPicPr>
          <p:cNvPr id="4" name="P140__空中全景漫游.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1096231"/>
            <a:ext cx="9144000" cy="4047269"/>
          </a:xfrm>
          <a:prstGeom prst="rect">
            <a:avLst/>
          </a:prstGeom>
        </p:spPr>
      </p:pic>
      <p:sp>
        <p:nvSpPr>
          <p:cNvPr id="5" name="TextBox 4"/>
          <p:cNvSpPr txBox="1"/>
          <p:nvPr/>
        </p:nvSpPr>
        <p:spPr>
          <a:xfrm>
            <a:off x="2843808" y="176322"/>
            <a:ext cx="3312368" cy="523220"/>
          </a:xfrm>
          <a:prstGeom prst="rect">
            <a:avLst/>
          </a:prstGeom>
          <a:noFill/>
        </p:spPr>
        <p:txBody>
          <a:bodyPr wrap="square" rtlCol="0">
            <a:spAutoFit/>
          </a:bodyPr>
          <a:lstStyle/>
          <a:p>
            <a:pPr algn="ctr"/>
            <a:r>
              <a:rPr lang="en-US" altLang="zh-CN" sz="2800" dirty="0">
                <a:latin typeface="Times New Roman" pitchFamily="18" charset="0"/>
                <a:ea typeface="楷体" pitchFamily="49" charset="-122"/>
                <a:cs typeface="Times New Roman" pitchFamily="18" charset="0"/>
              </a:rPr>
              <a:t>2</a:t>
            </a:r>
            <a:r>
              <a:rPr lang="zh-CN" altLang="en-US" sz="2800" dirty="0" smtClean="0">
                <a:latin typeface="Times New Roman" pitchFamily="18" charset="0"/>
                <a:ea typeface="楷体" pitchFamily="49" charset="-122"/>
                <a:cs typeface="Times New Roman" pitchFamily="18" charset="0"/>
              </a:rPr>
              <a:t>）旋翼机</a:t>
            </a:r>
            <a:endParaRPr lang="zh-CN" altLang="en-US" sz="2800" dirty="0"/>
          </a:p>
        </p:txBody>
      </p:sp>
    </p:spTree>
    <p:extLst>
      <p:ext uri="{BB962C8B-B14F-4D97-AF65-F5344CB8AC3E}">
        <p14:creationId xmlns:p14="http://schemas.microsoft.com/office/powerpoint/2010/main" val="368356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00852"/>
            <a:ext cx="8136904" cy="598690"/>
          </a:xfrm>
          <a:prstGeom prst="rect">
            <a:avLst/>
          </a:prstGeom>
          <a:noFill/>
        </p:spPr>
        <p:txBody>
          <a:bodyPr wrap="square" rtlCol="0">
            <a:spAutoFit/>
          </a:bodyPr>
          <a:lstStyle/>
          <a:p>
            <a:pPr algn="ctr">
              <a:lnSpc>
                <a:spcPct val="150000"/>
              </a:lnSpc>
            </a:pPr>
            <a:r>
              <a:rPr lang="zh-CN" altLang="en-US" sz="2600" dirty="0" smtClean="0">
                <a:latin typeface="楷体" panose="02010609060101010101" pitchFamily="49" charset="-122"/>
                <a:ea typeface="楷体" panose="02010609060101010101" pitchFamily="49" charset="-122"/>
              </a:rPr>
              <a:t>空对地立体摄像</a:t>
            </a:r>
            <a:endParaRPr lang="zh-CN" altLang="en-US" sz="2600" dirty="0">
              <a:latin typeface="楷体" panose="02010609060101010101" pitchFamily="49" charset="-122"/>
              <a:ea typeface="楷体" panose="02010609060101010101" pitchFamily="49" charset="-122"/>
            </a:endParaRPr>
          </a:p>
        </p:txBody>
      </p:sp>
      <p:pic>
        <p:nvPicPr>
          <p:cNvPr id="4" name="P141__空中立体录像.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4"/>
          <a:srcRect l="5900" r="5113"/>
          <a:stretch/>
        </p:blipFill>
        <p:spPr>
          <a:xfrm>
            <a:off x="0" y="915566"/>
            <a:ext cx="9144000" cy="4227934"/>
          </a:xfrm>
          <a:prstGeom prst="rect">
            <a:avLst/>
          </a:prstGeom>
        </p:spPr>
      </p:pic>
    </p:spTree>
    <p:extLst>
      <p:ext uri="{BB962C8B-B14F-4D97-AF65-F5344CB8AC3E}">
        <p14:creationId xmlns:p14="http://schemas.microsoft.com/office/powerpoint/2010/main" val="306842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411510"/>
            <a:ext cx="8424936" cy="4524315"/>
          </a:xfrm>
          <a:prstGeom prst="rect">
            <a:avLst/>
          </a:prstGeom>
          <a:noFill/>
        </p:spPr>
        <p:txBody>
          <a:bodyPr wrap="square" rtlCol="0">
            <a:spAutoFit/>
          </a:bodyPr>
          <a:lstStyle/>
          <a:p>
            <a:pPr>
              <a:lnSpc>
                <a:spcPct val="150000"/>
              </a:lnSpc>
            </a:pPr>
            <a:r>
              <a:rPr lang="zh-CN" altLang="en-US" sz="2400" dirty="0" smtClean="0">
                <a:latin typeface="Times New Roman" pitchFamily="18" charset="0"/>
                <a:ea typeface="楷体" pitchFamily="49" charset="-122"/>
                <a:cs typeface="Times New Roman" pitchFamily="18" charset="0"/>
              </a:rPr>
              <a:t>       石墨烯电池一旦全面推广，旋翼机将会给行业带来巨大的变化：</a:t>
            </a:r>
            <a:endParaRPr lang="en-US" altLang="zh-CN" sz="2400" dirty="0" smtClean="0">
              <a:latin typeface="Times New Roman" pitchFamily="18" charset="0"/>
              <a:ea typeface="楷体" pitchFamily="49" charset="-122"/>
              <a:cs typeface="Times New Roman" pitchFamily="18" charset="0"/>
            </a:endParaRPr>
          </a:p>
          <a:p>
            <a:pPr>
              <a:lnSpc>
                <a:spcPct val="150000"/>
              </a:lnSpc>
            </a:pPr>
            <a:r>
              <a:rPr lang="zh-CN" altLang="en-US" sz="2400" dirty="0" smtClean="0">
                <a:latin typeface="Times New Roman" pitchFamily="18" charset="0"/>
                <a:ea typeface="楷体" pitchFamily="49" charset="-122"/>
                <a:cs typeface="Times New Roman" pitchFamily="18" charset="0"/>
              </a:rPr>
              <a:t>       ① 沿着街道飞行的</a:t>
            </a:r>
            <a:r>
              <a:rPr lang="en-US" altLang="zh-CN" sz="2400" dirty="0" smtClean="0">
                <a:latin typeface="Times New Roman" pitchFamily="18" charset="0"/>
                <a:ea typeface="楷体" pitchFamily="49" charset="-122"/>
                <a:cs typeface="Times New Roman" pitchFamily="18" charset="0"/>
              </a:rPr>
              <a:t>POS</a:t>
            </a:r>
            <a:r>
              <a:rPr lang="zh-CN" altLang="en-US" sz="2400" dirty="0" smtClean="0">
                <a:latin typeface="Times New Roman" pitchFamily="18" charset="0"/>
                <a:ea typeface="楷体" pitchFamily="49" charset="-122"/>
                <a:cs typeface="Times New Roman" pitchFamily="18" charset="0"/>
              </a:rPr>
              <a:t>小五头数据生产高密度点云可能会代替车载点云和影像；</a:t>
            </a:r>
            <a:endParaRPr lang="en-US" altLang="zh-CN" sz="2400" dirty="0" smtClean="0">
              <a:latin typeface="Times New Roman" pitchFamily="18" charset="0"/>
              <a:ea typeface="楷体" pitchFamily="49" charset="-122"/>
              <a:cs typeface="Times New Roman" pitchFamily="18" charset="0"/>
            </a:endParaRPr>
          </a:p>
          <a:p>
            <a:pPr>
              <a:lnSpc>
                <a:spcPct val="150000"/>
              </a:lnSpc>
            </a:pPr>
            <a:r>
              <a:rPr lang="zh-CN" altLang="en-US" sz="2400" dirty="0" smtClean="0">
                <a:latin typeface="Times New Roman" pitchFamily="18" charset="0"/>
                <a:ea typeface="楷体" pitchFamily="49" charset="-122"/>
                <a:cs typeface="Times New Roman" pitchFamily="18" charset="0"/>
              </a:rPr>
              <a:t>       ② 大量应用于小城镇</a:t>
            </a:r>
            <a:r>
              <a:rPr lang="en-US" altLang="zh-CN" sz="2400" dirty="0" smtClean="0">
                <a:latin typeface="Times New Roman" pitchFamily="18" charset="0"/>
                <a:ea typeface="楷体" pitchFamily="49" charset="-122"/>
                <a:cs typeface="Times New Roman" pitchFamily="18" charset="0"/>
              </a:rPr>
              <a:t>mesh</a:t>
            </a:r>
            <a:r>
              <a:rPr lang="zh-CN" altLang="en-US" sz="2400" dirty="0" smtClean="0">
                <a:latin typeface="Times New Roman" pitchFamily="18" charset="0"/>
                <a:ea typeface="楷体" pitchFamily="49" charset="-122"/>
                <a:cs typeface="Times New Roman" pitchFamily="18" charset="0"/>
              </a:rPr>
              <a:t>模型的建立；</a:t>
            </a:r>
            <a:endParaRPr lang="en-US" altLang="zh-CN" sz="2400" dirty="0" smtClean="0">
              <a:latin typeface="Times New Roman" pitchFamily="18" charset="0"/>
              <a:ea typeface="楷体" pitchFamily="49" charset="-122"/>
              <a:cs typeface="Times New Roman" pitchFamily="18" charset="0"/>
            </a:endParaRPr>
          </a:p>
          <a:p>
            <a:pPr>
              <a:lnSpc>
                <a:spcPct val="150000"/>
              </a:lnSpc>
            </a:pPr>
            <a:r>
              <a:rPr lang="zh-CN" altLang="en-US" sz="2400" dirty="0" smtClean="0">
                <a:latin typeface="Times New Roman" pitchFamily="18" charset="0"/>
                <a:ea typeface="楷体" pitchFamily="49" charset="-122"/>
                <a:cs typeface="Times New Roman" pitchFamily="18" charset="0"/>
              </a:rPr>
              <a:t>       ③ 农村地籍；</a:t>
            </a:r>
            <a:endParaRPr lang="en-US" altLang="zh-CN" sz="2400" dirty="0" smtClean="0">
              <a:latin typeface="Times New Roman" pitchFamily="18" charset="0"/>
              <a:ea typeface="楷体" pitchFamily="49" charset="-122"/>
              <a:cs typeface="Times New Roman" pitchFamily="18" charset="0"/>
            </a:endParaRPr>
          </a:p>
          <a:p>
            <a:pPr>
              <a:lnSpc>
                <a:spcPct val="150000"/>
              </a:lnSpc>
            </a:pPr>
            <a:r>
              <a:rPr lang="en-US" altLang="zh-CN" sz="2400" dirty="0">
                <a:latin typeface="Times New Roman" pitchFamily="18" charset="0"/>
                <a:ea typeface="楷体" pitchFamily="49" charset="-122"/>
                <a:cs typeface="Times New Roman" pitchFamily="18" charset="0"/>
              </a:rPr>
              <a:t> </a:t>
            </a:r>
            <a:r>
              <a:rPr lang="en-US" altLang="zh-CN" sz="2400" dirty="0" smtClean="0">
                <a:latin typeface="Times New Roman" pitchFamily="18" charset="0"/>
                <a:ea typeface="楷体" pitchFamily="49" charset="-122"/>
                <a:cs typeface="Times New Roman" pitchFamily="18" charset="0"/>
              </a:rPr>
              <a:t>      </a:t>
            </a:r>
            <a:r>
              <a:rPr lang="zh-CN" altLang="en-US" sz="2400" dirty="0" smtClean="0">
                <a:latin typeface="Times New Roman" pitchFamily="18" charset="0"/>
                <a:ea typeface="楷体" pitchFamily="49" charset="-122"/>
                <a:cs typeface="Times New Roman" pitchFamily="18" charset="0"/>
              </a:rPr>
              <a:t>④ 近海滩涂测绘</a:t>
            </a:r>
            <a:endParaRPr lang="en-US" altLang="zh-CN" sz="2400" dirty="0" smtClean="0">
              <a:latin typeface="Times New Roman" pitchFamily="18" charset="0"/>
              <a:ea typeface="楷体" pitchFamily="49" charset="-122"/>
              <a:cs typeface="Times New Roman" pitchFamily="18" charset="0"/>
            </a:endParaRPr>
          </a:p>
          <a:p>
            <a:pPr>
              <a:lnSpc>
                <a:spcPct val="150000"/>
              </a:lnSpc>
            </a:pPr>
            <a:r>
              <a:rPr lang="en-US" altLang="zh-CN" sz="2400" dirty="0">
                <a:latin typeface="Times New Roman" pitchFamily="18" charset="0"/>
                <a:ea typeface="楷体" pitchFamily="49" charset="-122"/>
                <a:cs typeface="Times New Roman" pitchFamily="18" charset="0"/>
              </a:rPr>
              <a:t> </a:t>
            </a:r>
            <a:r>
              <a:rPr lang="en-US" altLang="zh-CN" sz="2400" dirty="0" smtClean="0">
                <a:latin typeface="Times New Roman" pitchFamily="18" charset="0"/>
                <a:ea typeface="楷体" pitchFamily="49" charset="-122"/>
                <a:cs typeface="Times New Roman" pitchFamily="18" charset="0"/>
              </a:rPr>
              <a:t>        ……</a:t>
            </a:r>
          </a:p>
        </p:txBody>
      </p:sp>
    </p:spTree>
    <p:extLst>
      <p:ext uri="{BB962C8B-B14F-4D97-AF65-F5344CB8AC3E}">
        <p14:creationId xmlns:p14="http://schemas.microsoft.com/office/powerpoint/2010/main" val="3276798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467544" y="555526"/>
            <a:ext cx="8229600" cy="806055"/>
          </a:xfrm>
          <a:prstGeom prst="rect">
            <a:avLst/>
          </a:prstGeom>
        </p:spPr>
        <p:txBody>
          <a:bodyPr vert="horz" rtlCol="0" anchor="ctr">
            <a:normAutofit fontScale="97500"/>
          </a:bodyPr>
          <a:lstStyle/>
          <a:p>
            <a:pPr lvl="0" algn="ctr" fontAlgn="auto">
              <a:lnSpc>
                <a:spcPct val="150000"/>
              </a:lnSpc>
              <a:spcAft>
                <a:spcPts val="0"/>
              </a:spcAft>
            </a:pPr>
            <a:r>
              <a:rPr lang="en-US" altLang="zh-CN" sz="3200" b="1" dirty="0">
                <a:latin typeface="Times New Roman" pitchFamily="18" charset="0"/>
                <a:ea typeface="楷体" pitchFamily="49" charset="-122"/>
                <a:cs typeface="Times New Roman" pitchFamily="18" charset="0"/>
              </a:rPr>
              <a:t>6</a:t>
            </a:r>
            <a:r>
              <a:rPr lang="en-US" altLang="zh-CN" sz="3200" b="1" dirty="0" smtClean="0">
                <a:latin typeface="Times New Roman" pitchFamily="18" charset="0"/>
                <a:ea typeface="楷体" pitchFamily="49" charset="-122"/>
                <a:cs typeface="Times New Roman" pitchFamily="18" charset="0"/>
              </a:rPr>
              <a:t>.  </a:t>
            </a:r>
            <a:r>
              <a:rPr lang="zh-CN" altLang="en-US" sz="3200" b="1" dirty="0" smtClean="0">
                <a:latin typeface="Times New Roman" pitchFamily="18" charset="0"/>
                <a:ea typeface="楷体" pitchFamily="49" charset="-122"/>
                <a:cs typeface="Times New Roman" pitchFamily="18" charset="0"/>
              </a:rPr>
              <a:t>新型测绘装备要引进人工智能</a:t>
            </a:r>
            <a:r>
              <a:rPr lang="en-US" altLang="zh-CN" sz="3200" b="1" dirty="0" smtClean="0">
                <a:latin typeface="Times New Roman" pitchFamily="18" charset="0"/>
                <a:ea typeface="楷体" pitchFamily="49" charset="-122"/>
                <a:cs typeface="Times New Roman" pitchFamily="18" charset="0"/>
              </a:rPr>
              <a:t>AI</a:t>
            </a:r>
            <a:endParaRPr kumimoji="0" lang="zh-CN" altLang="en-US" sz="3200" b="1" i="0" u="none" strike="noStrike" kern="1200" cap="none" spc="0" normalizeH="0" baseline="0" noProof="0" dirty="0" smtClean="0">
              <a:ln>
                <a:noFill/>
              </a:ln>
              <a:effectLst/>
              <a:uLnTx/>
              <a:uFillTx/>
              <a:latin typeface="Times New Roman" pitchFamily="18" charset="0"/>
              <a:ea typeface="楷体" pitchFamily="49" charset="-122"/>
              <a:cs typeface="Times New Roman" pitchFamily="18" charset="0"/>
            </a:endParaRPr>
          </a:p>
        </p:txBody>
      </p:sp>
      <p:sp>
        <p:nvSpPr>
          <p:cNvPr id="5" name="TextBox 4"/>
          <p:cNvSpPr txBox="1"/>
          <p:nvPr/>
        </p:nvSpPr>
        <p:spPr>
          <a:xfrm>
            <a:off x="323528" y="1828751"/>
            <a:ext cx="8568952" cy="2399183"/>
          </a:xfrm>
          <a:prstGeom prst="rect">
            <a:avLst/>
          </a:prstGeom>
          <a:noFill/>
        </p:spPr>
        <p:txBody>
          <a:bodyPr wrap="square" rtlCol="0">
            <a:spAutoFit/>
          </a:bodyPr>
          <a:lstStyle/>
          <a:p>
            <a:pPr algn="just">
              <a:lnSpc>
                <a:spcPct val="150000"/>
              </a:lnSpc>
            </a:pPr>
            <a:r>
              <a:rPr lang="zh-CN" altLang="en-US" sz="2600" dirty="0" smtClean="0">
                <a:latin typeface="楷体" panose="02010609060101010101" pitchFamily="49" charset="-122"/>
                <a:ea typeface="楷体" panose="02010609060101010101" pitchFamily="49" charset="-122"/>
                <a:cs typeface="Times New Roman" pitchFamily="18" charset="0"/>
              </a:rPr>
              <a:t>    智慧城市专家认为智慧城市的建设有起点但是暂时看不到终点，但是测绘装备首先智慧起来是毋庸置疑的。人工智能现在是全球的大潮，我们新型的测绘装备怎么能不引入人工智能技术呢。</a:t>
            </a:r>
            <a:endParaRPr lang="en-US" altLang="zh-CN" sz="2600" dirty="0" smtClean="0">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3806854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539552" y="519522"/>
            <a:ext cx="8429652" cy="4104456"/>
          </a:xfrm>
          <a:prstGeom prst="rect">
            <a:avLst/>
          </a:prstGeom>
          <a:noFill/>
          <a:ln w="9525">
            <a:noFill/>
            <a:miter lim="800000"/>
            <a:headEnd/>
            <a:tailEnd/>
          </a:ln>
        </p:spPr>
        <p:txBody>
          <a:bodyPr/>
          <a:lstStyle/>
          <a:p>
            <a:pPr marL="457200" lvl="0" indent="-457200">
              <a:lnSpc>
                <a:spcPts val="3800"/>
              </a:lnSpc>
              <a:buFont typeface="+mj-lt"/>
              <a:buAutoNum type="arabicPeriod" startAt="6"/>
            </a:pPr>
            <a:endParaRPr lang="zh-CN" altLang="zh-CN" sz="3200" dirty="0" smtClean="0">
              <a:latin typeface="楷体" pitchFamily="49" charset="-122"/>
              <a:ea typeface="楷体" pitchFamily="49" charset="-122"/>
            </a:endParaRPr>
          </a:p>
        </p:txBody>
      </p:sp>
      <p:sp>
        <p:nvSpPr>
          <p:cNvPr id="5" name="TextBox 4"/>
          <p:cNvSpPr txBox="1"/>
          <p:nvPr/>
        </p:nvSpPr>
        <p:spPr>
          <a:xfrm>
            <a:off x="0" y="411510"/>
            <a:ext cx="9144000" cy="492443"/>
          </a:xfrm>
          <a:prstGeom prst="rect">
            <a:avLst/>
          </a:prstGeom>
          <a:noFill/>
        </p:spPr>
        <p:txBody>
          <a:bodyPr wrap="square" rtlCol="0">
            <a:spAutoFit/>
          </a:bodyPr>
          <a:lstStyle/>
          <a:p>
            <a:pPr algn="ctr"/>
            <a:r>
              <a:rPr lang="zh-CN" altLang="en-US" sz="2600" dirty="0" smtClean="0">
                <a:latin typeface="Times New Roman" pitchFamily="18" charset="0"/>
                <a:ea typeface="楷体" pitchFamily="49" charset="-122"/>
                <a:cs typeface="Times New Roman" pitchFamily="18" charset="0"/>
              </a:rPr>
              <a:t>无人机航飞相机的帘幕快门与中心快门的区别与应对</a:t>
            </a:r>
            <a:endParaRPr lang="zh-CN" altLang="en-US" sz="2600" dirty="0">
              <a:latin typeface="Times New Roman" pitchFamily="18" charset="0"/>
              <a:ea typeface="楷体" pitchFamily="49" charset="-122"/>
              <a:cs typeface="Times New Roman" pitchFamily="18" charset="0"/>
            </a:endParaRPr>
          </a:p>
        </p:txBody>
      </p:sp>
      <p:sp>
        <p:nvSpPr>
          <p:cNvPr id="7" name="TextBox 6"/>
          <p:cNvSpPr txBox="1"/>
          <p:nvPr/>
        </p:nvSpPr>
        <p:spPr>
          <a:xfrm>
            <a:off x="395536" y="1148767"/>
            <a:ext cx="8348969" cy="3727239"/>
          </a:xfrm>
          <a:prstGeom prst="rect">
            <a:avLst/>
          </a:prstGeom>
          <a:noFill/>
        </p:spPr>
        <p:txBody>
          <a:bodyPr wrap="square" rtlCol="0">
            <a:spAutoFit/>
          </a:bodyPr>
          <a:lstStyle/>
          <a:p>
            <a:pPr algn="just">
              <a:lnSpc>
                <a:spcPct val="150000"/>
              </a:lnSpc>
            </a:pPr>
            <a:r>
              <a:rPr lang="zh-CN" altLang="en-US" sz="2000" dirty="0" smtClean="0">
                <a:latin typeface="Times New Roman" pitchFamily="18" charset="0"/>
                <a:ea typeface="楷体" pitchFamily="49" charset="-122"/>
                <a:cs typeface="Times New Roman" pitchFamily="18" charset="0"/>
              </a:rPr>
              <a:t>        无人机上不太会采用带有像移补偿功能的相机，</a:t>
            </a:r>
            <a:r>
              <a:rPr lang="zh-CN" altLang="en-US" sz="2000" dirty="0" smtClean="0">
                <a:solidFill>
                  <a:srgbClr val="FF0000"/>
                </a:solidFill>
                <a:latin typeface="Times New Roman" pitchFamily="18" charset="0"/>
                <a:ea typeface="楷体" pitchFamily="49" charset="-122"/>
                <a:cs typeface="Times New Roman" pitchFamily="18" charset="0"/>
              </a:rPr>
              <a:t>中心快门</a:t>
            </a:r>
            <a:r>
              <a:rPr lang="zh-CN" altLang="en-US" sz="2000" dirty="0" smtClean="0">
                <a:latin typeface="Times New Roman" pitchFamily="18" charset="0"/>
                <a:ea typeface="楷体" pitchFamily="49" charset="-122"/>
                <a:cs typeface="Times New Roman" pitchFamily="18" charset="0"/>
              </a:rPr>
              <a:t>的相机可以通过缩短曝光时间来限制影像位移，并且光束法平差时可以按区域或航线设置附加参数，高程精度有保障。</a:t>
            </a:r>
            <a:endParaRPr lang="en-US" altLang="zh-CN" sz="2000" dirty="0" smtClean="0">
              <a:latin typeface="Times New Roman" pitchFamily="18" charset="0"/>
              <a:ea typeface="楷体" pitchFamily="49" charset="-122"/>
              <a:cs typeface="Times New Roman" pitchFamily="18" charset="0"/>
            </a:endParaRPr>
          </a:p>
          <a:p>
            <a:pPr algn="just">
              <a:lnSpc>
                <a:spcPct val="150000"/>
              </a:lnSpc>
            </a:pPr>
            <a:r>
              <a:rPr lang="en-US" altLang="zh-CN" sz="2000" dirty="0" smtClean="0">
                <a:latin typeface="Times New Roman" pitchFamily="18" charset="0"/>
                <a:ea typeface="楷体" pitchFamily="49" charset="-122"/>
                <a:cs typeface="Times New Roman" pitchFamily="18" charset="0"/>
              </a:rPr>
              <a:t>        </a:t>
            </a:r>
            <a:r>
              <a:rPr lang="zh-CN" altLang="en-US" sz="2000" dirty="0" smtClean="0">
                <a:latin typeface="Times New Roman" pitchFamily="18" charset="0"/>
                <a:ea typeface="楷体" pitchFamily="49" charset="-122"/>
                <a:cs typeface="Times New Roman" pitchFamily="18" charset="0"/>
              </a:rPr>
              <a:t>帘幕快门虽然标称的快门速度可以达到</a:t>
            </a:r>
            <a:r>
              <a:rPr lang="en-US" altLang="zh-CN" sz="2000" dirty="0" smtClean="0">
                <a:latin typeface="Times New Roman" pitchFamily="18" charset="0"/>
                <a:ea typeface="楷体" pitchFamily="49" charset="-122"/>
                <a:cs typeface="Times New Roman" pitchFamily="18" charset="0"/>
              </a:rPr>
              <a:t>1/7000</a:t>
            </a:r>
            <a:r>
              <a:rPr lang="zh-CN" altLang="en-US" sz="2000" dirty="0" smtClean="0">
                <a:latin typeface="Times New Roman" pitchFamily="18" charset="0"/>
                <a:ea typeface="楷体" pitchFamily="49" charset="-122"/>
                <a:cs typeface="Times New Roman" pitchFamily="18" charset="0"/>
              </a:rPr>
              <a:t>甚至更快，但这仅仅是把缝隙变窄而已，而缝隙的移动时间始终是</a:t>
            </a:r>
            <a:r>
              <a:rPr lang="en-US" altLang="zh-CN" sz="2000" dirty="0" smtClean="0">
                <a:latin typeface="Times New Roman" pitchFamily="18" charset="0"/>
                <a:ea typeface="楷体" pitchFamily="49" charset="-122"/>
                <a:cs typeface="Times New Roman" pitchFamily="18" charset="0"/>
              </a:rPr>
              <a:t>1/100</a:t>
            </a:r>
            <a:r>
              <a:rPr lang="zh-CN" altLang="en-US" sz="2000" dirty="0" smtClean="0">
                <a:latin typeface="Times New Roman" pitchFamily="18" charset="0"/>
                <a:ea typeface="楷体" pitchFamily="49" charset="-122"/>
                <a:cs typeface="Times New Roman" pitchFamily="18" charset="0"/>
              </a:rPr>
              <a:t>秒，这就有些像推扫相机，要求有高性能稳定平台或高频的</a:t>
            </a:r>
            <a:r>
              <a:rPr lang="en-US" altLang="zh-CN" sz="2000" dirty="0" smtClean="0">
                <a:latin typeface="Times New Roman" pitchFamily="18" charset="0"/>
                <a:ea typeface="楷体" pitchFamily="49" charset="-122"/>
                <a:cs typeface="Times New Roman" pitchFamily="18" charset="0"/>
              </a:rPr>
              <a:t>POS</a:t>
            </a:r>
            <a:r>
              <a:rPr lang="zh-CN" altLang="en-US" sz="2000" dirty="0" smtClean="0">
                <a:latin typeface="Times New Roman" pitchFamily="18" charset="0"/>
                <a:ea typeface="楷体" pitchFamily="49" charset="-122"/>
                <a:cs typeface="Times New Roman" pitchFamily="18" charset="0"/>
              </a:rPr>
              <a:t>记录，但这一点无人机无法实现，光束法平差</a:t>
            </a:r>
            <a:r>
              <a:rPr lang="zh-CN" altLang="en-US" sz="2000" dirty="0">
                <a:latin typeface="Times New Roman" pitchFamily="18" charset="0"/>
                <a:ea typeface="楷体" pitchFamily="49" charset="-122"/>
                <a:cs typeface="Times New Roman" pitchFamily="18" charset="0"/>
              </a:rPr>
              <a:t>只能</a:t>
            </a:r>
            <a:r>
              <a:rPr lang="zh-CN" altLang="en-US" sz="2000" dirty="0" smtClean="0">
                <a:latin typeface="Times New Roman" pitchFamily="18" charset="0"/>
                <a:ea typeface="楷体" pitchFamily="49" charset="-122"/>
                <a:cs typeface="Times New Roman" pitchFamily="18" charset="0"/>
              </a:rPr>
              <a:t>按每张像片设置附加参数来克服，稳定性不好，做高程往往十分困难，但如果只做平面，仍可以得到比较清晰满足要求的影像。</a:t>
            </a:r>
            <a:endParaRPr lang="zh-CN" altLang="en-US" sz="20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893709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7099"/>
            <a:ext cx="9144000" cy="492443"/>
          </a:xfrm>
          <a:prstGeom prst="rect">
            <a:avLst/>
          </a:prstGeom>
          <a:noFill/>
        </p:spPr>
        <p:txBody>
          <a:bodyPr wrap="square" rtlCol="0">
            <a:spAutoFit/>
          </a:bodyPr>
          <a:lstStyle/>
          <a:p>
            <a:pPr algn="ctr"/>
            <a:r>
              <a:rPr lang="zh-CN" altLang="en-US" sz="2600" dirty="0" smtClean="0">
                <a:latin typeface="Times New Roman" pitchFamily="18" charset="0"/>
                <a:ea typeface="楷体" pitchFamily="49" charset="-122"/>
                <a:cs typeface="Times New Roman" pitchFamily="18" charset="0"/>
              </a:rPr>
              <a:t>无人机的</a:t>
            </a:r>
            <a:r>
              <a:rPr lang="en-US" altLang="zh-CN" sz="2600" dirty="0" smtClean="0">
                <a:latin typeface="Times New Roman" pitchFamily="18" charset="0"/>
                <a:ea typeface="楷体" pitchFamily="49" charset="-122"/>
                <a:cs typeface="Times New Roman" pitchFamily="18" charset="0"/>
              </a:rPr>
              <a:t>POS</a:t>
            </a:r>
            <a:r>
              <a:rPr lang="zh-CN" altLang="en-US" sz="2600" dirty="0" smtClean="0">
                <a:latin typeface="Times New Roman" pitchFamily="18" charset="0"/>
                <a:ea typeface="楷体" pitchFamily="49" charset="-122"/>
                <a:cs typeface="Times New Roman" pitchFamily="18" charset="0"/>
              </a:rPr>
              <a:t>飞行解决方案</a:t>
            </a:r>
            <a:endParaRPr lang="zh-CN" altLang="en-US" sz="2600" dirty="0">
              <a:latin typeface="Times New Roman" pitchFamily="18" charset="0"/>
              <a:ea typeface="楷体" pitchFamily="49" charset="-122"/>
              <a:cs typeface="Times New Roman" pitchFamily="18" charset="0"/>
            </a:endParaRPr>
          </a:p>
        </p:txBody>
      </p:sp>
      <p:sp>
        <p:nvSpPr>
          <p:cNvPr id="7" name="TextBox 6"/>
          <p:cNvSpPr txBox="1"/>
          <p:nvPr/>
        </p:nvSpPr>
        <p:spPr>
          <a:xfrm>
            <a:off x="399495" y="681268"/>
            <a:ext cx="8420977" cy="4422686"/>
          </a:xfrm>
          <a:prstGeom prst="rect">
            <a:avLst/>
          </a:prstGeom>
          <a:noFill/>
        </p:spPr>
        <p:txBody>
          <a:bodyPr wrap="square" rtlCol="0">
            <a:spAutoFit/>
          </a:bodyPr>
          <a:lstStyle/>
          <a:p>
            <a:pPr algn="just">
              <a:lnSpc>
                <a:spcPct val="150000"/>
              </a:lnSpc>
            </a:pPr>
            <a:r>
              <a:rPr lang="zh-CN" altLang="en-US" sz="1900" dirty="0" smtClean="0">
                <a:latin typeface="Times New Roman" pitchFamily="18" charset="0"/>
                <a:ea typeface="楷体" pitchFamily="49" charset="-122"/>
                <a:cs typeface="Times New Roman" pitchFamily="18" charset="0"/>
              </a:rPr>
              <a:t>        无人机如果不做</a:t>
            </a:r>
            <a:r>
              <a:rPr lang="en-US" altLang="zh-CN" sz="1900" dirty="0" smtClean="0">
                <a:latin typeface="Times New Roman" pitchFamily="18" charset="0"/>
                <a:ea typeface="楷体" pitchFamily="49" charset="-122"/>
                <a:cs typeface="Times New Roman" pitchFamily="18" charset="0"/>
              </a:rPr>
              <a:t>POS</a:t>
            </a:r>
            <a:r>
              <a:rPr lang="zh-CN" altLang="en-US" sz="1900" dirty="0" smtClean="0">
                <a:latin typeface="Times New Roman" pitchFamily="18" charset="0"/>
                <a:ea typeface="楷体" pitchFamily="49" charset="-122"/>
                <a:cs typeface="Times New Roman" pitchFamily="18" charset="0"/>
              </a:rPr>
              <a:t>飞行，要求有大量的外业控制点，因为像片范围小，按四条基线两个点来布设，外业工作量极大。</a:t>
            </a:r>
            <a:endParaRPr lang="en-US" altLang="zh-CN" sz="1900" dirty="0" smtClean="0">
              <a:latin typeface="Times New Roman" pitchFamily="18" charset="0"/>
              <a:ea typeface="楷体" pitchFamily="49" charset="-122"/>
              <a:cs typeface="Times New Roman" pitchFamily="18" charset="0"/>
            </a:endParaRPr>
          </a:p>
          <a:p>
            <a:pPr algn="just">
              <a:lnSpc>
                <a:spcPct val="150000"/>
              </a:lnSpc>
            </a:pPr>
            <a:r>
              <a:rPr lang="en-US" altLang="zh-CN" sz="1900" dirty="0">
                <a:latin typeface="Times New Roman" pitchFamily="18" charset="0"/>
                <a:ea typeface="楷体" pitchFamily="49" charset="-122"/>
                <a:cs typeface="Times New Roman" pitchFamily="18" charset="0"/>
              </a:rPr>
              <a:t> </a:t>
            </a:r>
            <a:r>
              <a:rPr lang="en-US" altLang="zh-CN" sz="1900" dirty="0" smtClean="0">
                <a:latin typeface="Times New Roman" pitchFamily="18" charset="0"/>
                <a:ea typeface="楷体" pitchFamily="49" charset="-122"/>
                <a:cs typeface="Times New Roman" pitchFamily="18" charset="0"/>
              </a:rPr>
              <a:t>       </a:t>
            </a:r>
            <a:r>
              <a:rPr lang="zh-CN" altLang="en-US" sz="1900" dirty="0" smtClean="0">
                <a:latin typeface="Times New Roman" pitchFamily="18" charset="0"/>
                <a:ea typeface="楷体" pitchFamily="49" charset="-122"/>
                <a:cs typeface="Times New Roman" pitchFamily="18" charset="0"/>
              </a:rPr>
              <a:t>在高精度微机械陀螺尚未出现的时代，使用光纤或激光陀螺负载太重，使得传统意义上的</a:t>
            </a:r>
            <a:r>
              <a:rPr lang="en-US" altLang="zh-CN" sz="1900" dirty="0" smtClean="0">
                <a:latin typeface="Times New Roman" pitchFamily="18" charset="0"/>
                <a:ea typeface="楷体" pitchFamily="49" charset="-122"/>
                <a:cs typeface="Times New Roman" pitchFamily="18" charset="0"/>
              </a:rPr>
              <a:t>POS</a:t>
            </a:r>
            <a:r>
              <a:rPr lang="zh-CN" altLang="en-US" sz="1900" dirty="0" smtClean="0">
                <a:latin typeface="Times New Roman" pitchFamily="18" charset="0"/>
                <a:ea typeface="楷体" pitchFamily="49" charset="-122"/>
                <a:cs typeface="Times New Roman" pitchFamily="18" charset="0"/>
              </a:rPr>
              <a:t>飞行在无人机上无法进行，解决方案是：</a:t>
            </a:r>
            <a:endParaRPr lang="en-US" altLang="zh-CN" sz="1900" dirty="0" smtClean="0">
              <a:latin typeface="Times New Roman" pitchFamily="18" charset="0"/>
              <a:ea typeface="楷体" pitchFamily="49" charset="-122"/>
              <a:cs typeface="Times New Roman" pitchFamily="18" charset="0"/>
            </a:endParaRPr>
          </a:p>
          <a:p>
            <a:pPr algn="just">
              <a:lnSpc>
                <a:spcPct val="150000"/>
              </a:lnSpc>
            </a:pPr>
            <a:r>
              <a:rPr lang="en-US" altLang="zh-CN" sz="1900" dirty="0">
                <a:latin typeface="Times New Roman" pitchFamily="18" charset="0"/>
                <a:ea typeface="楷体" pitchFamily="49" charset="-122"/>
                <a:cs typeface="Times New Roman" pitchFamily="18" charset="0"/>
              </a:rPr>
              <a:t> </a:t>
            </a:r>
            <a:r>
              <a:rPr lang="en-US" altLang="zh-CN" sz="1900" dirty="0" smtClean="0">
                <a:latin typeface="Times New Roman" pitchFamily="18" charset="0"/>
                <a:ea typeface="楷体" pitchFamily="49" charset="-122"/>
                <a:cs typeface="Times New Roman" pitchFamily="18" charset="0"/>
              </a:rPr>
              <a:t>       </a:t>
            </a:r>
            <a:r>
              <a:rPr lang="zh-CN" altLang="en-US" sz="1900" dirty="0" smtClean="0">
                <a:latin typeface="Times New Roman" pitchFamily="18" charset="0"/>
                <a:ea typeface="楷体" pitchFamily="49" charset="-122"/>
                <a:cs typeface="Times New Roman" pitchFamily="18" charset="0"/>
              </a:rPr>
              <a:t>搭载测量型</a:t>
            </a:r>
            <a:r>
              <a:rPr lang="en-US" altLang="zh-CN" sz="1900" dirty="0" smtClean="0">
                <a:latin typeface="Times New Roman" pitchFamily="18" charset="0"/>
                <a:ea typeface="楷体" pitchFamily="49" charset="-122"/>
                <a:cs typeface="Times New Roman" pitchFamily="18" charset="0"/>
              </a:rPr>
              <a:t>OEM</a:t>
            </a:r>
            <a:r>
              <a:rPr lang="zh-CN" altLang="en-US" sz="1900" dirty="0" smtClean="0">
                <a:latin typeface="Times New Roman" pitchFamily="18" charset="0"/>
                <a:ea typeface="楷体" pitchFamily="49" charset="-122"/>
                <a:cs typeface="Times New Roman" pitchFamily="18" charset="0"/>
              </a:rPr>
              <a:t>板（最好是三模式），与曝光点进行时间同步，获得曝光时刻的卫星定位记录，在航飞时每</a:t>
            </a:r>
            <a:r>
              <a:rPr lang="en-US" altLang="zh-CN" sz="1900" dirty="0" smtClean="0">
                <a:latin typeface="Times New Roman" pitchFamily="18" charset="0"/>
                <a:ea typeface="楷体" pitchFamily="49" charset="-122"/>
                <a:cs typeface="Times New Roman" pitchFamily="18" charset="0"/>
              </a:rPr>
              <a:t>50</a:t>
            </a:r>
            <a:r>
              <a:rPr lang="zh-CN" altLang="en-US" sz="1900" dirty="0" smtClean="0">
                <a:latin typeface="Times New Roman" pitchFamily="18" charset="0"/>
                <a:ea typeface="楷体" pitchFamily="49" charset="-122"/>
                <a:cs typeface="Times New Roman" pitchFamily="18" charset="0"/>
              </a:rPr>
              <a:t>根基线加飞相同比例尺的构架航线，用</a:t>
            </a:r>
            <a:r>
              <a:rPr lang="en-US" altLang="zh-CN" sz="1900" dirty="0" smtClean="0">
                <a:latin typeface="Times New Roman" pitchFamily="18" charset="0"/>
                <a:ea typeface="楷体" pitchFamily="49" charset="-122"/>
                <a:cs typeface="Times New Roman" pitchFamily="18" charset="0"/>
              </a:rPr>
              <a:t>PPP</a:t>
            </a:r>
            <a:r>
              <a:rPr lang="zh-CN" altLang="en-US" sz="1900" dirty="0" smtClean="0">
                <a:latin typeface="Times New Roman" pitchFamily="18" charset="0"/>
                <a:ea typeface="楷体" pitchFamily="49" charset="-122"/>
                <a:cs typeface="Times New Roman" pitchFamily="18" charset="0"/>
              </a:rPr>
              <a:t>单点定位软件解算出曝光点大地坐标，构架航线两端四个野外控制点（覆盖</a:t>
            </a:r>
            <a:r>
              <a:rPr lang="en-US" altLang="zh-CN" sz="1900" dirty="0" smtClean="0">
                <a:latin typeface="Times New Roman" pitchFamily="18" charset="0"/>
                <a:ea typeface="楷体" pitchFamily="49" charset="-122"/>
                <a:cs typeface="Times New Roman" pitchFamily="18" charset="0"/>
              </a:rPr>
              <a:t>50</a:t>
            </a:r>
            <a:r>
              <a:rPr lang="zh-CN" altLang="en-US" sz="1900" dirty="0" smtClean="0">
                <a:latin typeface="Times New Roman" pitchFamily="18" charset="0"/>
                <a:ea typeface="楷体" pitchFamily="49" charset="-122"/>
                <a:cs typeface="Times New Roman" pitchFamily="18" charset="0"/>
              </a:rPr>
              <a:t>根基线</a:t>
            </a:r>
            <a:r>
              <a:rPr lang="en-US" altLang="zh-CN" sz="1900" dirty="0" smtClean="0">
                <a:latin typeface="Times New Roman" pitchFamily="18" charset="0"/>
                <a:ea typeface="楷体" pitchFamily="49" charset="-122"/>
                <a:cs typeface="Times New Roman" pitchFamily="18" charset="0"/>
              </a:rPr>
              <a:t>20</a:t>
            </a:r>
            <a:r>
              <a:rPr lang="zh-CN" altLang="en-US" sz="1900" dirty="0" smtClean="0">
                <a:latin typeface="Times New Roman" pitchFamily="18" charset="0"/>
                <a:ea typeface="楷体" pitchFamily="49" charset="-122"/>
                <a:cs typeface="Times New Roman" pitchFamily="18" charset="0"/>
              </a:rPr>
              <a:t>根航线）进行平差即可满足要求。省去了大量的野外控制点，虽然增加了构架航线，但不需要飞行</a:t>
            </a:r>
            <a:r>
              <a:rPr lang="en-US" altLang="zh-CN" sz="1900" dirty="0" smtClean="0">
                <a:latin typeface="Times New Roman" pitchFamily="18" charset="0"/>
                <a:ea typeface="楷体" pitchFamily="49" charset="-122"/>
                <a:cs typeface="Times New Roman" pitchFamily="18" charset="0"/>
              </a:rPr>
              <a:t>POS</a:t>
            </a:r>
            <a:r>
              <a:rPr lang="zh-CN" altLang="en-US" sz="1900" dirty="0" smtClean="0">
                <a:latin typeface="Times New Roman" pitchFamily="18" charset="0"/>
                <a:ea typeface="楷体" pitchFamily="49" charset="-122"/>
                <a:cs typeface="Times New Roman" pitchFamily="18" charset="0"/>
              </a:rPr>
              <a:t>检校场。对于无人机五镜头飞行旁向重叠大，无需飞构架航线，即可满足要求。</a:t>
            </a:r>
            <a:endParaRPr lang="zh-CN" altLang="en-US" sz="19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7403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95131"/>
            <a:ext cx="9144000" cy="492443"/>
          </a:xfrm>
          <a:prstGeom prst="rect">
            <a:avLst/>
          </a:prstGeom>
          <a:noFill/>
        </p:spPr>
        <p:txBody>
          <a:bodyPr wrap="square" rtlCol="0">
            <a:spAutoFit/>
          </a:bodyPr>
          <a:lstStyle/>
          <a:p>
            <a:pPr algn="ctr"/>
            <a:r>
              <a:rPr lang="zh-CN" altLang="en-US" sz="2600" dirty="0" smtClean="0">
                <a:latin typeface="Times New Roman" pitchFamily="18" charset="0"/>
                <a:ea typeface="楷体" pitchFamily="49" charset="-122"/>
                <a:cs typeface="Times New Roman" pitchFamily="18" charset="0"/>
              </a:rPr>
              <a:t>无人机稳定平台问题的解决方案</a:t>
            </a:r>
            <a:endParaRPr lang="zh-CN" altLang="en-US" sz="2600" dirty="0">
              <a:latin typeface="Times New Roman" pitchFamily="18" charset="0"/>
              <a:ea typeface="楷体" pitchFamily="49" charset="-122"/>
              <a:cs typeface="Times New Roman" pitchFamily="18" charset="0"/>
            </a:endParaRPr>
          </a:p>
        </p:txBody>
      </p:sp>
      <p:sp>
        <p:nvSpPr>
          <p:cNvPr id="7" name="TextBox 6"/>
          <p:cNvSpPr txBox="1"/>
          <p:nvPr/>
        </p:nvSpPr>
        <p:spPr>
          <a:xfrm>
            <a:off x="323529" y="1140683"/>
            <a:ext cx="8496944" cy="3545522"/>
          </a:xfrm>
          <a:prstGeom prst="rect">
            <a:avLst/>
          </a:prstGeom>
          <a:noFill/>
        </p:spPr>
        <p:txBody>
          <a:bodyPr wrap="square" rtlCol="0">
            <a:spAutoFit/>
          </a:bodyPr>
          <a:lstStyle/>
          <a:p>
            <a:pPr algn="just">
              <a:lnSpc>
                <a:spcPct val="150000"/>
              </a:lnSpc>
            </a:pPr>
            <a:r>
              <a:rPr lang="zh-CN" altLang="en-US" sz="1900" dirty="0" smtClean="0">
                <a:latin typeface="Times New Roman" pitchFamily="18" charset="0"/>
                <a:ea typeface="楷体" pitchFamily="49" charset="-122"/>
                <a:cs typeface="Times New Roman" pitchFamily="18" charset="0"/>
              </a:rPr>
              <a:t>        </a:t>
            </a:r>
            <a:r>
              <a:rPr lang="zh-CN" altLang="en-US" sz="1900" dirty="0">
                <a:solidFill>
                  <a:srgbClr val="FF0000"/>
                </a:solidFill>
                <a:latin typeface="Times New Roman" pitchFamily="18" charset="0"/>
                <a:ea typeface="楷体" pitchFamily="49" charset="-122"/>
                <a:cs typeface="Times New Roman" pitchFamily="18" charset="0"/>
              </a:rPr>
              <a:t>大</a:t>
            </a:r>
            <a:r>
              <a:rPr lang="zh-CN" altLang="en-US" sz="1900" dirty="0" smtClean="0">
                <a:solidFill>
                  <a:srgbClr val="FF0000"/>
                </a:solidFill>
                <a:latin typeface="Times New Roman" pitchFamily="18" charset="0"/>
                <a:ea typeface="楷体" pitchFamily="49" charset="-122"/>
                <a:cs typeface="Times New Roman" pitchFamily="18" charset="0"/>
              </a:rPr>
              <a:t>飞机飞行</a:t>
            </a:r>
            <a:r>
              <a:rPr lang="zh-CN" altLang="en-US" sz="1900" dirty="0" smtClean="0">
                <a:latin typeface="Times New Roman" pitchFamily="18" charset="0"/>
                <a:ea typeface="楷体" pitchFamily="49" charset="-122"/>
                <a:cs typeface="Times New Roman" pitchFamily="18" charset="0"/>
              </a:rPr>
              <a:t>时，因为天线相位中心与</a:t>
            </a:r>
            <a:r>
              <a:rPr lang="en-US" altLang="zh-CN" sz="1900" dirty="0" smtClean="0">
                <a:latin typeface="Times New Roman" pitchFamily="18" charset="0"/>
                <a:ea typeface="楷体" pitchFamily="49" charset="-122"/>
                <a:cs typeface="Times New Roman" pitchFamily="18" charset="0"/>
              </a:rPr>
              <a:t>IMU</a:t>
            </a:r>
            <a:r>
              <a:rPr lang="zh-CN" altLang="en-US" sz="1900" dirty="0" smtClean="0">
                <a:latin typeface="Times New Roman" pitchFamily="18" charset="0"/>
                <a:ea typeface="楷体" pitchFamily="49" charset="-122"/>
                <a:cs typeface="Times New Roman" pitchFamily="18" charset="0"/>
              </a:rPr>
              <a:t>测量中心相距很远（经常达到几米），这就要输入天线的偏心距（导航界称之为杆臂）。可是相机与</a:t>
            </a:r>
            <a:r>
              <a:rPr lang="en-US" altLang="zh-CN" sz="1900" dirty="0" smtClean="0">
                <a:latin typeface="Times New Roman" pitchFamily="18" charset="0"/>
                <a:ea typeface="楷体" pitchFamily="49" charset="-122"/>
                <a:cs typeface="Times New Roman" pitchFamily="18" charset="0"/>
              </a:rPr>
              <a:t>IMU</a:t>
            </a:r>
            <a:r>
              <a:rPr lang="zh-CN" altLang="en-US" sz="1900" dirty="0" smtClean="0">
                <a:latin typeface="Times New Roman" pitchFamily="18" charset="0"/>
                <a:ea typeface="楷体" pitchFamily="49" charset="-122"/>
                <a:cs typeface="Times New Roman" pitchFamily="18" charset="0"/>
              </a:rPr>
              <a:t>是固定在平台上的，而天线不可能固定在平台上，这就产生了</a:t>
            </a:r>
            <a:r>
              <a:rPr lang="zh-CN" altLang="en-US" sz="1900" dirty="0" smtClean="0">
                <a:solidFill>
                  <a:srgbClr val="FF0000"/>
                </a:solidFill>
                <a:latin typeface="Times New Roman" pitchFamily="18" charset="0"/>
                <a:ea typeface="楷体" pitchFamily="49" charset="-122"/>
                <a:cs typeface="Times New Roman" pitchFamily="18" charset="0"/>
              </a:rPr>
              <a:t>动态杆臂</a:t>
            </a:r>
            <a:r>
              <a:rPr lang="zh-CN" altLang="en-US" sz="1900" dirty="0" smtClean="0">
                <a:latin typeface="Times New Roman" pitchFamily="18" charset="0"/>
                <a:ea typeface="楷体" pitchFamily="49" charset="-122"/>
                <a:cs typeface="Times New Roman" pitchFamily="18" charset="0"/>
              </a:rPr>
              <a:t>的问题，解决方法是：一条航线内限制平台的方位角转动，平差时按航线设置偏心距即可。另外一种方法是：将平台的陀螺（小陀螺）与</a:t>
            </a:r>
            <a:r>
              <a:rPr lang="en-US" altLang="zh-CN" sz="1900" dirty="0" smtClean="0">
                <a:latin typeface="Times New Roman" pitchFamily="18" charset="0"/>
                <a:ea typeface="楷体" pitchFamily="49" charset="-122"/>
                <a:cs typeface="Times New Roman" pitchFamily="18" charset="0"/>
              </a:rPr>
              <a:t>POS</a:t>
            </a:r>
            <a:r>
              <a:rPr lang="zh-CN" altLang="en-US" sz="1900" dirty="0" smtClean="0">
                <a:latin typeface="Times New Roman" pitchFamily="18" charset="0"/>
                <a:ea typeface="楷体" pitchFamily="49" charset="-122"/>
                <a:cs typeface="Times New Roman" pitchFamily="18" charset="0"/>
              </a:rPr>
              <a:t>陀螺（大陀螺）进行关联，通过后处理解决动态杆臂等问题。解决方案比较严密，但是很复杂。</a:t>
            </a:r>
            <a:endParaRPr lang="en-US" altLang="zh-CN" sz="1900" dirty="0" smtClean="0">
              <a:latin typeface="Times New Roman" pitchFamily="18" charset="0"/>
              <a:ea typeface="楷体" pitchFamily="49" charset="-122"/>
              <a:cs typeface="Times New Roman" pitchFamily="18" charset="0"/>
            </a:endParaRPr>
          </a:p>
          <a:p>
            <a:pPr algn="just">
              <a:lnSpc>
                <a:spcPct val="150000"/>
              </a:lnSpc>
            </a:pPr>
            <a:r>
              <a:rPr lang="en-US" altLang="zh-CN" sz="1900" dirty="0">
                <a:latin typeface="Times New Roman" pitchFamily="18" charset="0"/>
                <a:ea typeface="楷体" pitchFamily="49" charset="-122"/>
                <a:cs typeface="Times New Roman" pitchFamily="18" charset="0"/>
              </a:rPr>
              <a:t> </a:t>
            </a:r>
            <a:r>
              <a:rPr lang="en-US" altLang="zh-CN" sz="1900" dirty="0" smtClean="0">
                <a:latin typeface="Times New Roman" pitchFamily="18" charset="0"/>
                <a:ea typeface="楷体" pitchFamily="49" charset="-122"/>
                <a:cs typeface="Times New Roman" pitchFamily="18" charset="0"/>
              </a:rPr>
              <a:t>       </a:t>
            </a:r>
            <a:r>
              <a:rPr lang="zh-CN" altLang="en-US" sz="1900" dirty="0" smtClean="0">
                <a:solidFill>
                  <a:srgbClr val="FF0000"/>
                </a:solidFill>
                <a:latin typeface="Times New Roman" pitchFamily="18" charset="0"/>
                <a:ea typeface="楷体" pitchFamily="49" charset="-122"/>
                <a:cs typeface="Times New Roman" pitchFamily="18" charset="0"/>
              </a:rPr>
              <a:t>在无人机上，此问题反而容易解决：一是把卫星天线安装在</a:t>
            </a:r>
            <a:r>
              <a:rPr lang="en-US" altLang="zh-CN" sz="1900" dirty="0" smtClean="0">
                <a:solidFill>
                  <a:srgbClr val="FF0000"/>
                </a:solidFill>
                <a:latin typeface="Times New Roman" pitchFamily="18" charset="0"/>
                <a:ea typeface="楷体" pitchFamily="49" charset="-122"/>
                <a:cs typeface="Times New Roman" pitchFamily="18" charset="0"/>
              </a:rPr>
              <a:t>IMU</a:t>
            </a:r>
            <a:r>
              <a:rPr lang="zh-CN" altLang="en-US" sz="1900" dirty="0" smtClean="0">
                <a:solidFill>
                  <a:srgbClr val="FF0000"/>
                </a:solidFill>
                <a:latin typeface="Times New Roman" pitchFamily="18" charset="0"/>
                <a:ea typeface="楷体" pitchFamily="49" charset="-122"/>
                <a:cs typeface="Times New Roman" pitchFamily="18" charset="0"/>
              </a:rPr>
              <a:t>测量中心的正上方，二是把无人机理解为稳定平台，这样以来大小陀螺合二为一。</a:t>
            </a:r>
            <a:endParaRPr lang="zh-CN" altLang="en-US" sz="1900" dirty="0">
              <a:solidFill>
                <a:srgbClr val="FF0000"/>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28511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5909" y="1419621"/>
            <a:ext cx="8496944" cy="818173"/>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10. </a:t>
            </a:r>
            <a:r>
              <a:rPr lang="zh-CN" altLang="en-US" sz="3600" dirty="0" smtClean="0">
                <a:latin typeface="Times New Roman" pitchFamily="18" charset="0"/>
                <a:ea typeface="楷体" pitchFamily="49" charset="-122"/>
                <a:cs typeface="Times New Roman" pitchFamily="18" charset="0"/>
              </a:rPr>
              <a:t>微小型</a:t>
            </a:r>
            <a:r>
              <a:rPr lang="en-US" altLang="zh-CN" sz="3600" dirty="0">
                <a:latin typeface="Times New Roman" pitchFamily="18" charset="0"/>
                <a:ea typeface="楷体" pitchFamily="49" charset="-122"/>
                <a:cs typeface="Times New Roman" pitchFamily="18" charset="0"/>
              </a:rPr>
              <a:t>SAR—</a:t>
            </a:r>
            <a:r>
              <a:rPr lang="en-US" altLang="zh-CN" sz="3600" dirty="0" err="1">
                <a:latin typeface="Times New Roman" pitchFamily="18" charset="0"/>
                <a:ea typeface="楷体" pitchFamily="49" charset="-122"/>
                <a:cs typeface="Times New Roman" pitchFamily="18" charset="0"/>
              </a:rPr>
              <a:t>MiniSAR</a:t>
            </a:r>
            <a:r>
              <a:rPr lang="zh-CN" altLang="en-US" sz="3600" dirty="0">
                <a:latin typeface="Times New Roman" pitchFamily="18" charset="0"/>
                <a:ea typeface="楷体" pitchFamily="49" charset="-122"/>
                <a:cs typeface="Times New Roman" pitchFamily="18" charset="0"/>
              </a:rPr>
              <a:t>测图系统</a:t>
            </a:r>
            <a:r>
              <a:rPr lang="en-US" altLang="zh-CN" sz="3600" dirty="0">
                <a:latin typeface="Times New Roman" pitchFamily="18" charset="0"/>
                <a:ea typeface="楷体" pitchFamily="49" charset="-122"/>
                <a:cs typeface="Times New Roman" pitchFamily="18" charset="0"/>
              </a:rPr>
              <a:t> </a:t>
            </a:r>
          </a:p>
        </p:txBody>
      </p:sp>
      <p:sp>
        <p:nvSpPr>
          <p:cNvPr id="5" name="TextBox 4"/>
          <p:cNvSpPr txBox="1"/>
          <p:nvPr/>
        </p:nvSpPr>
        <p:spPr>
          <a:xfrm>
            <a:off x="885056" y="2571750"/>
            <a:ext cx="7418649" cy="1246495"/>
          </a:xfrm>
          <a:prstGeom prst="rect">
            <a:avLst/>
          </a:prstGeom>
          <a:noFill/>
        </p:spPr>
        <p:txBody>
          <a:bodyPr wrap="square" rtlCol="0">
            <a:spAutoFit/>
          </a:bodyPr>
          <a:lstStyle/>
          <a:p>
            <a:pPr algn="ctr">
              <a:lnSpc>
                <a:spcPct val="150000"/>
              </a:lnSpc>
            </a:pPr>
            <a:r>
              <a:rPr lang="zh-CN" altLang="en-US" sz="2600" dirty="0">
                <a:solidFill>
                  <a:srgbClr val="0000FF"/>
                </a:solidFill>
                <a:latin typeface="Times New Roman" pitchFamily="18" charset="0"/>
                <a:ea typeface="楷体" pitchFamily="49" charset="-122"/>
                <a:cs typeface="Times New Roman" pitchFamily="18" charset="0"/>
              </a:rPr>
              <a:t>中科九度（北京）空间信息技术</a:t>
            </a:r>
            <a:r>
              <a:rPr lang="zh-CN" altLang="en-US" sz="2600" dirty="0" smtClean="0">
                <a:solidFill>
                  <a:srgbClr val="0000FF"/>
                </a:solidFill>
                <a:latin typeface="Times New Roman" pitchFamily="18" charset="0"/>
                <a:ea typeface="楷体" pitchFamily="49" charset="-122"/>
                <a:cs typeface="Times New Roman" pitchFamily="18" charset="0"/>
              </a:rPr>
              <a:t>有限责任公司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a:latin typeface="Times New Roman" pitchFamily="18" charset="0"/>
                <a:ea typeface="楷体" pitchFamily="49" charset="-122"/>
                <a:cs typeface="Times New Roman" pitchFamily="18" charset="0"/>
                <a:hlinkClick r:id="rId2"/>
              </a:rPr>
              <a:t>http://</a:t>
            </a:r>
            <a:r>
              <a:rPr lang="en-US" altLang="zh-CN" sz="2400" dirty="0" smtClean="0">
                <a:latin typeface="Times New Roman" pitchFamily="18" charset="0"/>
                <a:ea typeface="楷体" pitchFamily="49" charset="-122"/>
                <a:cs typeface="Times New Roman" pitchFamily="18" charset="0"/>
                <a:hlinkClick r:id="rId2"/>
              </a:rPr>
              <a:t>www.geodo.cn/index.php</a:t>
            </a:r>
            <a:r>
              <a:rPr lang="en-US" altLang="zh-CN" sz="2400" dirty="0" smtClean="0">
                <a:latin typeface="Times New Roman" pitchFamily="18" charset="0"/>
                <a:ea typeface="楷体" pitchFamily="49" charset="-122"/>
                <a:cs typeface="Times New Roman" pitchFamily="18" charset="0"/>
                <a:hlinkClick r:id="rId3"/>
              </a:rPr>
              <a:t>  </a:t>
            </a:r>
            <a:endParaRPr lang="en-US" altLang="zh-CN" sz="2400" dirty="0">
              <a:latin typeface="Times New Roman" pitchFamily="18" charset="0"/>
              <a:ea typeface="楷体" pitchFamily="49" charset="-122"/>
              <a:cs typeface="Times New Roman" pitchFamily="18" charset="0"/>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7" y="3601719"/>
            <a:ext cx="1541782" cy="154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925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4Z1A4803"/>
          <p:cNvPicPr>
            <a:picLocks noChangeAspect="1" noChangeArrowheads="1"/>
          </p:cNvPicPr>
          <p:nvPr/>
        </p:nvPicPr>
        <p:blipFill>
          <a:blip r:embed="rId2" cstate="print">
            <a:extLst>
              <a:ext uri="{28A0092B-C50C-407E-A947-70E740481C1C}">
                <a14:useLocalDpi xmlns:a14="http://schemas.microsoft.com/office/drawing/2010/main" val="0"/>
              </a:ext>
            </a:extLst>
          </a:blip>
          <a:srcRect l="9044" r="7494" b="2350"/>
          <a:stretch>
            <a:fillRect/>
          </a:stretch>
        </p:blipFill>
        <p:spPr bwMode="auto">
          <a:xfrm>
            <a:off x="214281" y="2428874"/>
            <a:ext cx="2959575" cy="17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descr="P3020069"/>
          <p:cNvPicPr>
            <a:picLocks noChangeAspect="1" noChangeArrowheads="1"/>
          </p:cNvPicPr>
          <p:nvPr/>
        </p:nvPicPr>
        <p:blipFill>
          <a:blip r:embed="rId3" cstate="print">
            <a:extLst>
              <a:ext uri="{28A0092B-C50C-407E-A947-70E740481C1C}">
                <a14:useLocalDpi xmlns:a14="http://schemas.microsoft.com/office/drawing/2010/main" val="0"/>
              </a:ext>
            </a:extLst>
          </a:blip>
          <a:srcRect l="8122" t="11951" r="10507" b="15428"/>
          <a:stretch>
            <a:fillRect/>
          </a:stretch>
        </p:blipFill>
        <p:spPr bwMode="auto">
          <a:xfrm>
            <a:off x="3357554" y="2428874"/>
            <a:ext cx="2643207" cy="17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5" descr="4Z1A5566"/>
          <p:cNvPicPr>
            <a:picLocks noChangeAspect="1" noChangeArrowheads="1"/>
          </p:cNvPicPr>
          <p:nvPr/>
        </p:nvPicPr>
        <p:blipFill>
          <a:blip r:embed="rId4" cstate="print">
            <a:extLst>
              <a:ext uri="{28A0092B-C50C-407E-A947-70E740481C1C}">
                <a14:useLocalDpi xmlns:a14="http://schemas.microsoft.com/office/drawing/2010/main" val="0"/>
              </a:ext>
            </a:extLst>
          </a:blip>
          <a:srcRect l="11757" t="13022" r="8139" b="11937"/>
          <a:stretch>
            <a:fillRect/>
          </a:stretch>
        </p:blipFill>
        <p:spPr bwMode="auto">
          <a:xfrm>
            <a:off x="6143636" y="2428874"/>
            <a:ext cx="2786082" cy="17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42910" y="4243342"/>
            <a:ext cx="2106667" cy="400110"/>
          </a:xfrm>
          <a:prstGeom prst="rect">
            <a:avLst/>
          </a:prstGeom>
        </p:spPr>
        <p:txBody>
          <a:bodyPr wrap="none">
            <a:spAutoFit/>
          </a:bodyPr>
          <a:lstStyle/>
          <a:p>
            <a:r>
              <a:rPr lang="en-US" altLang="zh-CN" sz="2000" dirty="0">
                <a:latin typeface="Times New Roman" pitchFamily="18" charset="0"/>
                <a:ea typeface="楷体" pitchFamily="49" charset="-122"/>
                <a:cs typeface="Times New Roman" pitchFamily="18" charset="0"/>
              </a:rPr>
              <a:t>(a) Mini SAR</a:t>
            </a:r>
            <a:r>
              <a:rPr lang="zh-CN" altLang="zh-CN" sz="2000" dirty="0">
                <a:latin typeface="Times New Roman" pitchFamily="18" charset="0"/>
                <a:ea typeface="楷体" pitchFamily="49" charset="-122"/>
                <a:cs typeface="Times New Roman" pitchFamily="18" charset="0"/>
              </a:rPr>
              <a:t>主机</a:t>
            </a:r>
            <a:endParaRPr lang="zh-CN" altLang="en-US" sz="2000" dirty="0">
              <a:latin typeface="Times New Roman" pitchFamily="18" charset="0"/>
              <a:ea typeface="楷体" pitchFamily="49" charset="-122"/>
              <a:cs typeface="Times New Roman" pitchFamily="18" charset="0"/>
            </a:endParaRPr>
          </a:p>
        </p:txBody>
      </p:sp>
      <p:sp>
        <p:nvSpPr>
          <p:cNvPr id="8" name="矩形 7"/>
          <p:cNvSpPr/>
          <p:nvPr/>
        </p:nvSpPr>
        <p:spPr>
          <a:xfrm>
            <a:off x="3643306" y="4214824"/>
            <a:ext cx="2008883" cy="400110"/>
          </a:xfrm>
          <a:prstGeom prst="rect">
            <a:avLst/>
          </a:prstGeom>
        </p:spPr>
        <p:txBody>
          <a:bodyPr wrap="none">
            <a:spAutoFit/>
          </a:bodyPr>
          <a:lstStyle/>
          <a:p>
            <a:r>
              <a:rPr lang="en-US" altLang="zh-CN" sz="2000" dirty="0" smtClean="0">
                <a:latin typeface="Times New Roman" pitchFamily="18" charset="0"/>
                <a:ea typeface="楷体" pitchFamily="49" charset="-122"/>
                <a:cs typeface="Times New Roman" pitchFamily="18" charset="0"/>
              </a:rPr>
              <a:t>(b) </a:t>
            </a:r>
            <a:r>
              <a:rPr lang="en-US" altLang="zh-CN" sz="2000" dirty="0">
                <a:latin typeface="Times New Roman" pitchFamily="18" charset="0"/>
                <a:ea typeface="楷体" pitchFamily="49" charset="-122"/>
                <a:cs typeface="Times New Roman" pitchFamily="18" charset="0"/>
              </a:rPr>
              <a:t>HH</a:t>
            </a:r>
            <a:r>
              <a:rPr lang="zh-CN" altLang="zh-CN" sz="2000" dirty="0">
                <a:latin typeface="Times New Roman" pitchFamily="18" charset="0"/>
                <a:ea typeface="楷体" pitchFamily="49" charset="-122"/>
                <a:cs typeface="Times New Roman" pitchFamily="18" charset="0"/>
              </a:rPr>
              <a:t>极化天线 </a:t>
            </a:r>
            <a:endParaRPr lang="zh-CN" altLang="en-US" sz="2000" dirty="0">
              <a:latin typeface="Times New Roman" pitchFamily="18" charset="0"/>
              <a:ea typeface="楷体" pitchFamily="49" charset="-122"/>
              <a:cs typeface="Times New Roman" pitchFamily="18" charset="0"/>
            </a:endParaRPr>
          </a:p>
        </p:txBody>
      </p:sp>
      <p:sp>
        <p:nvSpPr>
          <p:cNvPr id="9" name="矩形 8"/>
          <p:cNvSpPr/>
          <p:nvPr/>
        </p:nvSpPr>
        <p:spPr>
          <a:xfrm>
            <a:off x="6643702" y="4214824"/>
            <a:ext cx="1879041" cy="400110"/>
          </a:xfrm>
          <a:prstGeom prst="rect">
            <a:avLst/>
          </a:prstGeom>
        </p:spPr>
        <p:txBody>
          <a:bodyPr wrap="none">
            <a:spAutoFit/>
          </a:bodyPr>
          <a:lstStyle/>
          <a:p>
            <a:r>
              <a:rPr lang="en-US" altLang="zh-CN" sz="2000" dirty="0">
                <a:latin typeface="Times New Roman" pitchFamily="18" charset="0"/>
                <a:ea typeface="楷体" pitchFamily="49" charset="-122"/>
                <a:cs typeface="Times New Roman" pitchFamily="18" charset="0"/>
              </a:rPr>
              <a:t> </a:t>
            </a:r>
            <a:r>
              <a:rPr lang="en-US" altLang="zh-CN" sz="2000" dirty="0" smtClean="0">
                <a:latin typeface="Times New Roman" pitchFamily="18" charset="0"/>
                <a:ea typeface="楷体" pitchFamily="49" charset="-122"/>
                <a:cs typeface="Times New Roman" pitchFamily="18" charset="0"/>
              </a:rPr>
              <a:t>(c) </a:t>
            </a:r>
            <a:r>
              <a:rPr lang="zh-CN" altLang="zh-CN" sz="2000" dirty="0">
                <a:latin typeface="Times New Roman" pitchFamily="18" charset="0"/>
                <a:ea typeface="楷体" pitchFamily="49" charset="-122"/>
                <a:cs typeface="Times New Roman" pitchFamily="18" charset="0"/>
              </a:rPr>
              <a:t>全极化天线</a:t>
            </a:r>
            <a:endParaRPr lang="zh-CN" altLang="en-US" sz="2000" dirty="0">
              <a:latin typeface="Times New Roman" pitchFamily="18" charset="0"/>
              <a:ea typeface="楷体" pitchFamily="49" charset="-122"/>
              <a:cs typeface="Times New Roman" pitchFamily="18" charset="0"/>
            </a:endParaRPr>
          </a:p>
        </p:txBody>
      </p:sp>
      <p:sp>
        <p:nvSpPr>
          <p:cNvPr id="10" name="矩形 9"/>
          <p:cNvSpPr/>
          <p:nvPr/>
        </p:nvSpPr>
        <p:spPr>
          <a:xfrm>
            <a:off x="571472" y="357172"/>
            <a:ext cx="7960398" cy="1684244"/>
          </a:xfrm>
          <a:prstGeom prst="rect">
            <a:avLst/>
          </a:prstGeom>
        </p:spPr>
        <p:txBody>
          <a:bodyPr wrap="square">
            <a:spAutoFit/>
          </a:bodyPr>
          <a:lstStyle/>
          <a:p>
            <a:pPr algn="just">
              <a:lnSpc>
                <a:spcPct val="150000"/>
              </a:lnSpc>
            </a:pPr>
            <a:r>
              <a:rPr lang="en-US" altLang="zh-CN" sz="2400" dirty="0" smtClean="0">
                <a:latin typeface="Times New Roman" pitchFamily="18" charset="0"/>
                <a:ea typeface="楷体" pitchFamily="49" charset="-122"/>
                <a:cs typeface="Times New Roman" pitchFamily="18" charset="0"/>
              </a:rPr>
              <a:t>        Mini SAR</a:t>
            </a:r>
            <a:r>
              <a:rPr lang="zh-CN" altLang="zh-CN" sz="2400" dirty="0" smtClean="0">
                <a:latin typeface="Times New Roman" pitchFamily="18" charset="0"/>
                <a:ea typeface="楷体" pitchFamily="49" charset="-122"/>
                <a:cs typeface="Times New Roman" pitchFamily="18" charset="0"/>
              </a:rPr>
              <a:t>系统是最新研制的小型化合成孔径雷达，包括</a:t>
            </a:r>
            <a:r>
              <a:rPr lang="en-US" altLang="zh-CN" sz="2400" dirty="0" smtClean="0">
                <a:latin typeface="Times New Roman" pitchFamily="18" charset="0"/>
                <a:ea typeface="楷体" pitchFamily="49" charset="-122"/>
                <a:cs typeface="Times New Roman" pitchFamily="18" charset="0"/>
              </a:rPr>
              <a:t>SAR</a:t>
            </a:r>
            <a:r>
              <a:rPr lang="zh-CN" altLang="zh-CN" sz="2400" dirty="0" smtClean="0">
                <a:latin typeface="Times New Roman" pitchFamily="18" charset="0"/>
                <a:ea typeface="楷体" pitchFamily="49" charset="-122"/>
                <a:cs typeface="Times New Roman" pitchFamily="18" charset="0"/>
              </a:rPr>
              <a:t>主机、</a:t>
            </a:r>
            <a:r>
              <a:rPr lang="en-US" altLang="zh-CN" sz="2400" dirty="0" smtClean="0">
                <a:latin typeface="Times New Roman" pitchFamily="18" charset="0"/>
                <a:ea typeface="楷体" pitchFamily="49" charset="-122"/>
                <a:cs typeface="Times New Roman" pitchFamily="18" charset="0"/>
              </a:rPr>
              <a:t>IMU</a:t>
            </a:r>
            <a:r>
              <a:rPr lang="zh-CN" altLang="zh-CN"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GPS</a:t>
            </a:r>
            <a:r>
              <a:rPr lang="zh-CN" altLang="zh-CN" sz="2400" dirty="0" smtClean="0">
                <a:latin typeface="Times New Roman" pitchFamily="18" charset="0"/>
                <a:ea typeface="楷体" pitchFamily="49" charset="-122"/>
                <a:cs typeface="Times New Roman" pitchFamily="18" charset="0"/>
              </a:rPr>
              <a:t>天线、射频天线、极化</a:t>
            </a:r>
            <a:r>
              <a:rPr lang="zh-CN" altLang="zh-CN" sz="2400" dirty="0">
                <a:latin typeface="Times New Roman" pitchFamily="18" charset="0"/>
                <a:ea typeface="楷体" pitchFamily="49" charset="-122"/>
                <a:cs typeface="Times New Roman" pitchFamily="18" charset="0"/>
              </a:rPr>
              <a:t>转接开关、供电电池、</a:t>
            </a:r>
            <a:r>
              <a:rPr lang="zh-CN" altLang="zh-CN" sz="2400" dirty="0" smtClean="0">
                <a:latin typeface="Times New Roman" pitchFamily="18" charset="0"/>
                <a:ea typeface="楷体" pitchFamily="49" charset="-122"/>
                <a:cs typeface="Times New Roman" pitchFamily="18" charset="0"/>
              </a:rPr>
              <a:t>电缆等</a:t>
            </a:r>
            <a:r>
              <a:rPr lang="zh-CN" altLang="zh-CN" sz="2400" dirty="0">
                <a:latin typeface="Times New Roman" pitchFamily="18" charset="0"/>
                <a:ea typeface="楷体" pitchFamily="49" charset="-122"/>
                <a:cs typeface="Times New Roman" pitchFamily="18" charset="0"/>
              </a:rPr>
              <a:t>相关设备。</a:t>
            </a:r>
            <a:endParaRPr lang="zh-CN" altLang="en-US"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73929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106763010"/>
              </p:ext>
            </p:extLst>
          </p:nvPr>
        </p:nvGraphicFramePr>
        <p:xfrm>
          <a:off x="1428728" y="857238"/>
          <a:ext cx="6072230" cy="4114800"/>
        </p:xfrm>
        <a:graphic>
          <a:graphicData uri="http://schemas.openxmlformats.org/drawingml/2006/table">
            <a:tbl>
              <a:tblPr firstRow="1" firstCol="1" bandRow="1">
                <a:tableStyleId>{5940675A-B579-460E-94D1-54222C63F5DA}</a:tableStyleId>
              </a:tblPr>
              <a:tblGrid>
                <a:gridCol w="2786082"/>
                <a:gridCol w="3286148"/>
              </a:tblGrid>
              <a:tr h="369017">
                <a:tc>
                  <a:txBody>
                    <a:bodyPr/>
                    <a:lstStyle/>
                    <a:p>
                      <a:pPr algn="ctr">
                        <a:lnSpc>
                          <a:spcPct val="150000"/>
                        </a:lnSpc>
                        <a:spcAft>
                          <a:spcPts val="0"/>
                        </a:spcAft>
                      </a:pPr>
                      <a:r>
                        <a:rPr lang="zh-CN" sz="1800" b="1" kern="100" dirty="0">
                          <a:effectLst/>
                          <a:latin typeface="Times New Roman" pitchFamily="18" charset="0"/>
                          <a:cs typeface="Times New Roman" pitchFamily="18" charset="0"/>
                        </a:rPr>
                        <a:t>项目</a:t>
                      </a:r>
                      <a:endParaRPr lang="zh-CN" sz="1800" b="1" kern="100" dirty="0">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zh-CN" sz="1800" kern="100" dirty="0">
                          <a:effectLst/>
                          <a:latin typeface="Times New Roman" pitchFamily="18" charset="0"/>
                          <a:cs typeface="Times New Roman" pitchFamily="18" charset="0"/>
                        </a:rPr>
                        <a:t>参数</a:t>
                      </a:r>
                      <a:endParaRPr lang="zh-CN" sz="1800" kern="100" dirty="0">
                        <a:effectLst/>
                        <a:latin typeface="Times New Roman" pitchFamily="18" charset="0"/>
                        <a:ea typeface="宋体"/>
                        <a:cs typeface="Times New Roman" pitchFamily="18" charset="0"/>
                      </a:endParaRPr>
                    </a:p>
                  </a:txBody>
                  <a:tcPr marL="68580" marR="68580" marT="0" marB="0" anchor="ctr"/>
                </a:tc>
              </a:tr>
              <a:tr h="369017">
                <a:tc>
                  <a:txBody>
                    <a:bodyPr/>
                    <a:lstStyle/>
                    <a:p>
                      <a:pPr algn="ctr">
                        <a:lnSpc>
                          <a:spcPct val="150000"/>
                        </a:lnSpc>
                        <a:spcAft>
                          <a:spcPts val="0"/>
                        </a:spcAft>
                      </a:pPr>
                      <a:r>
                        <a:rPr lang="zh-CN" sz="1800" b="1" kern="100" dirty="0">
                          <a:solidFill>
                            <a:srgbClr val="FF0000"/>
                          </a:solidFill>
                          <a:effectLst/>
                          <a:latin typeface="Times New Roman" pitchFamily="18" charset="0"/>
                          <a:cs typeface="Times New Roman" pitchFamily="18" charset="0"/>
                        </a:rPr>
                        <a:t>工作频率</a:t>
                      </a:r>
                      <a:endParaRPr lang="zh-CN" sz="1800" b="1" kern="100" dirty="0">
                        <a:solidFill>
                          <a:srgbClr val="FF0000"/>
                        </a:solidFill>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en-US" sz="1800" kern="100" dirty="0">
                          <a:solidFill>
                            <a:srgbClr val="FF0000"/>
                          </a:solidFill>
                          <a:effectLst/>
                          <a:latin typeface="Times New Roman" pitchFamily="18" charset="0"/>
                          <a:cs typeface="Times New Roman" pitchFamily="18" charset="0"/>
                        </a:rPr>
                        <a:t>Ku</a:t>
                      </a:r>
                      <a:r>
                        <a:rPr lang="zh-CN" sz="1800" kern="100" dirty="0">
                          <a:solidFill>
                            <a:srgbClr val="FF0000"/>
                          </a:solidFill>
                          <a:effectLst/>
                          <a:latin typeface="Times New Roman" pitchFamily="18" charset="0"/>
                          <a:cs typeface="Times New Roman" pitchFamily="18" charset="0"/>
                        </a:rPr>
                        <a:t>波段</a:t>
                      </a:r>
                      <a:endParaRPr lang="zh-CN" sz="1800" kern="100" dirty="0">
                        <a:solidFill>
                          <a:srgbClr val="FF0000"/>
                        </a:solidFill>
                        <a:effectLst/>
                        <a:latin typeface="Times New Roman" pitchFamily="18" charset="0"/>
                        <a:ea typeface="宋体"/>
                        <a:cs typeface="Times New Roman" pitchFamily="18" charset="0"/>
                      </a:endParaRPr>
                    </a:p>
                  </a:txBody>
                  <a:tcPr marL="68580" marR="68580" marT="0" marB="0" anchor="ctr"/>
                </a:tc>
              </a:tr>
              <a:tr h="369017">
                <a:tc>
                  <a:txBody>
                    <a:bodyPr/>
                    <a:lstStyle/>
                    <a:p>
                      <a:pPr algn="ctr">
                        <a:lnSpc>
                          <a:spcPct val="150000"/>
                        </a:lnSpc>
                        <a:spcAft>
                          <a:spcPts val="0"/>
                        </a:spcAft>
                      </a:pPr>
                      <a:r>
                        <a:rPr lang="zh-CN" sz="1800" b="1" kern="100" dirty="0">
                          <a:solidFill>
                            <a:srgbClr val="FF0000"/>
                          </a:solidFill>
                          <a:effectLst/>
                          <a:latin typeface="Times New Roman" pitchFamily="18" charset="0"/>
                          <a:cs typeface="Times New Roman" pitchFamily="18" charset="0"/>
                        </a:rPr>
                        <a:t>分辨率</a:t>
                      </a:r>
                      <a:endParaRPr lang="zh-CN" sz="1800" b="1" kern="100" dirty="0">
                        <a:solidFill>
                          <a:srgbClr val="FF0000"/>
                        </a:solidFill>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en-US" sz="1800" kern="100" dirty="0">
                          <a:solidFill>
                            <a:srgbClr val="FF0000"/>
                          </a:solidFill>
                          <a:effectLst/>
                          <a:latin typeface="Times New Roman" pitchFamily="18" charset="0"/>
                          <a:cs typeface="Times New Roman" pitchFamily="18" charset="0"/>
                        </a:rPr>
                        <a:t>0.3m</a:t>
                      </a:r>
                      <a:endParaRPr lang="zh-CN" sz="1800" kern="100" dirty="0">
                        <a:solidFill>
                          <a:srgbClr val="FF0000"/>
                        </a:solidFill>
                        <a:effectLst/>
                        <a:latin typeface="Times New Roman" pitchFamily="18" charset="0"/>
                        <a:ea typeface="宋体"/>
                        <a:cs typeface="Times New Roman" pitchFamily="18" charset="0"/>
                      </a:endParaRPr>
                    </a:p>
                  </a:txBody>
                  <a:tcPr marL="68580" marR="68580" marT="0" marB="0" anchor="ctr"/>
                </a:tc>
              </a:tr>
              <a:tr h="369017">
                <a:tc>
                  <a:txBody>
                    <a:bodyPr/>
                    <a:lstStyle/>
                    <a:p>
                      <a:pPr algn="ctr">
                        <a:lnSpc>
                          <a:spcPct val="150000"/>
                        </a:lnSpc>
                        <a:spcAft>
                          <a:spcPts val="0"/>
                        </a:spcAft>
                      </a:pPr>
                      <a:r>
                        <a:rPr lang="zh-CN" sz="1800" b="1" kern="100" dirty="0">
                          <a:effectLst/>
                          <a:latin typeface="Times New Roman" pitchFamily="18" charset="0"/>
                          <a:cs typeface="Times New Roman" pitchFamily="18" charset="0"/>
                        </a:rPr>
                        <a:t>极化方式</a:t>
                      </a:r>
                      <a:endParaRPr lang="zh-CN" sz="1800" b="1" kern="100" dirty="0">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en-US" sz="1800" kern="100" dirty="0">
                          <a:effectLst/>
                          <a:latin typeface="Times New Roman" pitchFamily="18" charset="0"/>
                          <a:cs typeface="Times New Roman" pitchFamily="18" charset="0"/>
                        </a:rPr>
                        <a:t>HH</a:t>
                      </a:r>
                      <a:endParaRPr lang="zh-CN" sz="1800" kern="100" dirty="0">
                        <a:effectLst/>
                        <a:latin typeface="Times New Roman" pitchFamily="18" charset="0"/>
                        <a:ea typeface="宋体"/>
                        <a:cs typeface="Times New Roman" pitchFamily="18" charset="0"/>
                      </a:endParaRPr>
                    </a:p>
                  </a:txBody>
                  <a:tcPr marL="68580" marR="68580" marT="0" marB="0" anchor="ctr"/>
                </a:tc>
              </a:tr>
              <a:tr h="369017">
                <a:tc>
                  <a:txBody>
                    <a:bodyPr/>
                    <a:lstStyle/>
                    <a:p>
                      <a:pPr algn="ctr">
                        <a:lnSpc>
                          <a:spcPct val="150000"/>
                        </a:lnSpc>
                        <a:spcAft>
                          <a:spcPts val="0"/>
                        </a:spcAft>
                      </a:pPr>
                      <a:r>
                        <a:rPr lang="zh-CN" sz="1800" b="1" kern="100" dirty="0">
                          <a:effectLst/>
                          <a:latin typeface="Times New Roman" pitchFamily="18" charset="0"/>
                          <a:cs typeface="Times New Roman" pitchFamily="18" charset="0"/>
                        </a:rPr>
                        <a:t>发射功率</a:t>
                      </a:r>
                      <a:endParaRPr lang="zh-CN" sz="1800" b="1" kern="100" dirty="0">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en-US" sz="1800" kern="100" dirty="0">
                          <a:effectLst/>
                          <a:latin typeface="Times New Roman" pitchFamily="18" charset="0"/>
                          <a:cs typeface="Times New Roman" pitchFamily="18" charset="0"/>
                        </a:rPr>
                        <a:t>2W</a:t>
                      </a:r>
                      <a:endParaRPr lang="zh-CN" sz="1800" kern="100" dirty="0">
                        <a:effectLst/>
                        <a:latin typeface="Times New Roman" pitchFamily="18" charset="0"/>
                        <a:ea typeface="宋体"/>
                        <a:cs typeface="Times New Roman" pitchFamily="18" charset="0"/>
                      </a:endParaRPr>
                    </a:p>
                  </a:txBody>
                  <a:tcPr marL="68580" marR="68580" marT="0" marB="0" anchor="ctr"/>
                </a:tc>
              </a:tr>
              <a:tr h="369017">
                <a:tc>
                  <a:txBody>
                    <a:bodyPr/>
                    <a:lstStyle/>
                    <a:p>
                      <a:pPr algn="ctr">
                        <a:lnSpc>
                          <a:spcPct val="150000"/>
                        </a:lnSpc>
                        <a:spcAft>
                          <a:spcPts val="0"/>
                        </a:spcAft>
                      </a:pPr>
                      <a:r>
                        <a:rPr lang="zh-CN" sz="1800" b="1" kern="100" dirty="0">
                          <a:solidFill>
                            <a:srgbClr val="FF0000"/>
                          </a:solidFill>
                          <a:effectLst/>
                          <a:latin typeface="Times New Roman" pitchFamily="18" charset="0"/>
                          <a:cs typeface="Times New Roman" pitchFamily="18" charset="0"/>
                        </a:rPr>
                        <a:t>作用距离</a:t>
                      </a:r>
                      <a:endParaRPr lang="zh-CN" sz="1800" b="1" kern="100" dirty="0">
                        <a:solidFill>
                          <a:srgbClr val="FF0000"/>
                        </a:solidFill>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en-US" sz="1800" kern="100" dirty="0">
                          <a:solidFill>
                            <a:srgbClr val="FF0000"/>
                          </a:solidFill>
                          <a:effectLst/>
                          <a:latin typeface="Times New Roman" pitchFamily="18" charset="0"/>
                          <a:cs typeface="Times New Roman" pitchFamily="18" charset="0"/>
                        </a:rPr>
                        <a:t>500m</a:t>
                      </a:r>
                      <a:r>
                        <a:rPr lang="zh-CN" sz="1800" kern="100" dirty="0">
                          <a:solidFill>
                            <a:srgbClr val="FF0000"/>
                          </a:solidFill>
                          <a:effectLst/>
                          <a:latin typeface="Times New Roman" pitchFamily="18" charset="0"/>
                          <a:cs typeface="Times New Roman" pitchFamily="18" charset="0"/>
                        </a:rPr>
                        <a:t>—</a:t>
                      </a:r>
                      <a:r>
                        <a:rPr lang="en-US" sz="1800" kern="100" dirty="0">
                          <a:solidFill>
                            <a:srgbClr val="FF0000"/>
                          </a:solidFill>
                          <a:effectLst/>
                          <a:latin typeface="Times New Roman" pitchFamily="18" charset="0"/>
                          <a:cs typeface="Times New Roman" pitchFamily="18" charset="0"/>
                        </a:rPr>
                        <a:t>3000m</a:t>
                      </a:r>
                      <a:endParaRPr lang="zh-CN" sz="1800" kern="100" dirty="0">
                        <a:solidFill>
                          <a:srgbClr val="FF0000"/>
                        </a:solidFill>
                        <a:effectLst/>
                        <a:latin typeface="Times New Roman" pitchFamily="18" charset="0"/>
                        <a:ea typeface="宋体"/>
                        <a:cs typeface="Times New Roman" pitchFamily="18" charset="0"/>
                      </a:endParaRPr>
                    </a:p>
                  </a:txBody>
                  <a:tcPr marL="68580" marR="68580" marT="0" marB="0" anchor="ctr"/>
                </a:tc>
              </a:tr>
              <a:tr h="369017">
                <a:tc>
                  <a:txBody>
                    <a:bodyPr/>
                    <a:lstStyle/>
                    <a:p>
                      <a:pPr algn="ctr">
                        <a:lnSpc>
                          <a:spcPct val="150000"/>
                        </a:lnSpc>
                        <a:spcAft>
                          <a:spcPts val="0"/>
                        </a:spcAft>
                      </a:pPr>
                      <a:r>
                        <a:rPr lang="zh-CN" sz="1800" b="1" kern="100" dirty="0">
                          <a:solidFill>
                            <a:srgbClr val="FF0000"/>
                          </a:solidFill>
                          <a:effectLst/>
                          <a:latin typeface="Times New Roman" pitchFamily="18" charset="0"/>
                          <a:cs typeface="Times New Roman" pitchFamily="18" charset="0"/>
                        </a:rPr>
                        <a:t>测绘带宽</a:t>
                      </a:r>
                      <a:endParaRPr lang="zh-CN" sz="1800" b="1" kern="100" dirty="0">
                        <a:solidFill>
                          <a:srgbClr val="FF0000"/>
                        </a:solidFill>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en-US" sz="1800" kern="100" dirty="0">
                          <a:solidFill>
                            <a:srgbClr val="FF0000"/>
                          </a:solidFill>
                          <a:effectLst/>
                          <a:latin typeface="Times New Roman" pitchFamily="18" charset="0"/>
                          <a:cs typeface="Times New Roman" pitchFamily="18" charset="0"/>
                        </a:rPr>
                        <a:t>300m</a:t>
                      </a:r>
                      <a:r>
                        <a:rPr lang="zh-CN" sz="1800" kern="100" dirty="0">
                          <a:solidFill>
                            <a:srgbClr val="FF0000"/>
                          </a:solidFill>
                          <a:effectLst/>
                          <a:latin typeface="Times New Roman" pitchFamily="18" charset="0"/>
                          <a:cs typeface="Times New Roman" pitchFamily="18" charset="0"/>
                        </a:rPr>
                        <a:t>—</a:t>
                      </a:r>
                      <a:r>
                        <a:rPr lang="en-US" sz="1800" kern="100" dirty="0">
                          <a:solidFill>
                            <a:srgbClr val="FF0000"/>
                          </a:solidFill>
                          <a:effectLst/>
                          <a:latin typeface="Times New Roman" pitchFamily="18" charset="0"/>
                          <a:cs typeface="Times New Roman" pitchFamily="18" charset="0"/>
                        </a:rPr>
                        <a:t>2500m</a:t>
                      </a:r>
                      <a:endParaRPr lang="zh-CN" sz="1800" kern="100" dirty="0">
                        <a:solidFill>
                          <a:srgbClr val="FF0000"/>
                        </a:solidFill>
                        <a:effectLst/>
                        <a:latin typeface="Times New Roman" pitchFamily="18" charset="0"/>
                        <a:ea typeface="宋体"/>
                        <a:cs typeface="Times New Roman" pitchFamily="18" charset="0"/>
                      </a:endParaRPr>
                    </a:p>
                  </a:txBody>
                  <a:tcPr marL="68580" marR="68580" marT="0" marB="0" anchor="ctr"/>
                </a:tc>
              </a:tr>
              <a:tr h="369017">
                <a:tc>
                  <a:txBody>
                    <a:bodyPr/>
                    <a:lstStyle/>
                    <a:p>
                      <a:pPr algn="ctr">
                        <a:lnSpc>
                          <a:spcPct val="150000"/>
                        </a:lnSpc>
                        <a:spcAft>
                          <a:spcPts val="0"/>
                        </a:spcAft>
                      </a:pPr>
                      <a:r>
                        <a:rPr lang="zh-CN" sz="1800" b="1" kern="100" dirty="0">
                          <a:effectLst/>
                          <a:latin typeface="Times New Roman" pitchFamily="18" charset="0"/>
                          <a:cs typeface="Times New Roman" pitchFamily="18" charset="0"/>
                        </a:rPr>
                        <a:t>重量</a:t>
                      </a:r>
                      <a:endParaRPr lang="zh-CN" sz="1800" b="1" kern="100" dirty="0">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zh-CN" sz="1800" kern="100" dirty="0">
                          <a:effectLst/>
                          <a:latin typeface="Times New Roman" pitchFamily="18" charset="0"/>
                          <a:cs typeface="Times New Roman" pitchFamily="18" charset="0"/>
                        </a:rPr>
                        <a:t>小于</a:t>
                      </a:r>
                      <a:r>
                        <a:rPr lang="en-US" sz="1800" kern="100" dirty="0">
                          <a:effectLst/>
                          <a:latin typeface="Times New Roman" pitchFamily="18" charset="0"/>
                          <a:cs typeface="Times New Roman" pitchFamily="18" charset="0"/>
                        </a:rPr>
                        <a:t>5kg</a:t>
                      </a:r>
                      <a:endParaRPr lang="zh-CN" sz="1800" kern="100" dirty="0">
                        <a:effectLst/>
                        <a:latin typeface="Times New Roman" pitchFamily="18" charset="0"/>
                        <a:ea typeface="宋体"/>
                        <a:cs typeface="Times New Roman" pitchFamily="18" charset="0"/>
                      </a:endParaRPr>
                    </a:p>
                  </a:txBody>
                  <a:tcPr marL="68580" marR="68580" marT="0" marB="0" anchor="ctr"/>
                </a:tc>
              </a:tr>
              <a:tr h="369017">
                <a:tc>
                  <a:txBody>
                    <a:bodyPr/>
                    <a:lstStyle/>
                    <a:p>
                      <a:pPr algn="ctr">
                        <a:lnSpc>
                          <a:spcPct val="150000"/>
                        </a:lnSpc>
                        <a:spcAft>
                          <a:spcPts val="0"/>
                        </a:spcAft>
                      </a:pPr>
                      <a:r>
                        <a:rPr lang="zh-CN" sz="1800" b="1" kern="100" dirty="0">
                          <a:effectLst/>
                          <a:latin typeface="Times New Roman" pitchFamily="18" charset="0"/>
                          <a:cs typeface="Times New Roman" pitchFamily="18" charset="0"/>
                        </a:rPr>
                        <a:t>功耗</a:t>
                      </a:r>
                      <a:endParaRPr lang="zh-CN" sz="1800" b="1" kern="100" dirty="0">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en-US" sz="1800" kern="100" dirty="0">
                          <a:effectLst/>
                          <a:latin typeface="Times New Roman" pitchFamily="18" charset="0"/>
                          <a:cs typeface="Times New Roman" pitchFamily="18" charset="0"/>
                        </a:rPr>
                        <a:t>70 W</a:t>
                      </a:r>
                      <a:endParaRPr lang="zh-CN" sz="1800" kern="100" dirty="0">
                        <a:effectLst/>
                        <a:latin typeface="Times New Roman" pitchFamily="18" charset="0"/>
                        <a:ea typeface="宋体"/>
                        <a:cs typeface="Times New Roman" pitchFamily="18" charset="0"/>
                      </a:endParaRPr>
                    </a:p>
                  </a:txBody>
                  <a:tcPr marL="68580" marR="68580" marT="0" marB="0" anchor="ctr"/>
                </a:tc>
              </a:tr>
              <a:tr h="369017">
                <a:tc>
                  <a:txBody>
                    <a:bodyPr/>
                    <a:lstStyle/>
                    <a:p>
                      <a:pPr algn="ctr">
                        <a:lnSpc>
                          <a:spcPct val="150000"/>
                        </a:lnSpc>
                        <a:spcAft>
                          <a:spcPts val="0"/>
                        </a:spcAft>
                      </a:pPr>
                      <a:r>
                        <a:rPr lang="zh-CN" sz="1800" b="1" kern="100" dirty="0">
                          <a:effectLst/>
                          <a:latin typeface="Times New Roman" pitchFamily="18" charset="0"/>
                          <a:cs typeface="Times New Roman" pitchFamily="18" charset="0"/>
                        </a:rPr>
                        <a:t>工作电压</a:t>
                      </a:r>
                      <a:endParaRPr lang="zh-CN" sz="1800" b="1" kern="100" dirty="0">
                        <a:effectLst/>
                        <a:latin typeface="Times New Roman" pitchFamily="18" charset="0"/>
                        <a:ea typeface="宋体"/>
                        <a:cs typeface="Times New Roman" pitchFamily="18" charset="0"/>
                      </a:endParaRPr>
                    </a:p>
                  </a:txBody>
                  <a:tcPr marL="68580" marR="68580" marT="0" marB="0" anchor="ctr"/>
                </a:tc>
                <a:tc>
                  <a:txBody>
                    <a:bodyPr/>
                    <a:lstStyle/>
                    <a:p>
                      <a:pPr algn="ctr">
                        <a:lnSpc>
                          <a:spcPct val="150000"/>
                        </a:lnSpc>
                        <a:spcAft>
                          <a:spcPts val="0"/>
                        </a:spcAft>
                      </a:pPr>
                      <a:r>
                        <a:rPr lang="en-US" sz="1800" kern="100" dirty="0">
                          <a:effectLst/>
                          <a:latin typeface="Times New Roman" pitchFamily="18" charset="0"/>
                          <a:cs typeface="Times New Roman" pitchFamily="18" charset="0"/>
                        </a:rPr>
                        <a:t>18~30V</a:t>
                      </a:r>
                      <a:endParaRPr lang="zh-CN" sz="1800" kern="100" dirty="0">
                        <a:effectLst/>
                        <a:latin typeface="Times New Roman" pitchFamily="18" charset="0"/>
                        <a:ea typeface="宋体"/>
                        <a:cs typeface="Times New Roman" pitchFamily="18" charset="0"/>
                      </a:endParaRPr>
                    </a:p>
                  </a:txBody>
                  <a:tcPr marL="68580" marR="68580" marT="0" marB="0" anchor="ctr"/>
                </a:tc>
              </a:tr>
            </a:tbl>
          </a:graphicData>
        </a:graphic>
      </p:graphicFrame>
      <p:sp>
        <p:nvSpPr>
          <p:cNvPr id="6" name="TextBox 5"/>
          <p:cNvSpPr txBox="1"/>
          <p:nvPr/>
        </p:nvSpPr>
        <p:spPr>
          <a:xfrm>
            <a:off x="2398080" y="142858"/>
            <a:ext cx="3888432" cy="523220"/>
          </a:xfrm>
          <a:prstGeom prst="rect">
            <a:avLst/>
          </a:prstGeom>
          <a:noFill/>
        </p:spPr>
        <p:txBody>
          <a:bodyPr wrap="square" rtlCol="0">
            <a:spAutoFit/>
          </a:bodyPr>
          <a:lstStyle/>
          <a:p>
            <a:pPr lvl="1" algn="ctr"/>
            <a:r>
              <a:rPr lang="en-US" altLang="zh-CN" sz="2800" dirty="0" err="1" smtClean="0">
                <a:latin typeface="Times New Roman" pitchFamily="18" charset="0"/>
                <a:ea typeface="楷体" pitchFamily="49" charset="-122"/>
                <a:cs typeface="Times New Roman" pitchFamily="18" charset="0"/>
              </a:rPr>
              <a:t>MiniSAR</a:t>
            </a:r>
            <a:r>
              <a:rPr lang="zh-CN" altLang="en-US" sz="2800" dirty="0" smtClean="0">
                <a:latin typeface="Times New Roman" pitchFamily="18" charset="0"/>
                <a:ea typeface="楷体" pitchFamily="49" charset="-122"/>
                <a:cs typeface="Times New Roman" pitchFamily="18" charset="0"/>
              </a:rPr>
              <a:t>主要指标</a:t>
            </a:r>
            <a:endParaRPr lang="zh-CN" altLang="en-US" sz="28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660740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illion\Desktop\dem.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48" y="1232611"/>
            <a:ext cx="7643866" cy="34822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28926" y="4641193"/>
            <a:ext cx="646331" cy="430887"/>
          </a:xfrm>
          <a:prstGeom prst="rect">
            <a:avLst/>
          </a:prstGeom>
          <a:noFill/>
        </p:spPr>
        <p:txBody>
          <a:bodyPr wrap="none" rtlCol="0">
            <a:spAutoFit/>
          </a:bodyPr>
          <a:lstStyle/>
          <a:p>
            <a:pPr lvl="1" algn="ctr"/>
            <a:endParaRPr lang="zh-CN" altLang="en-US" sz="2200" dirty="0">
              <a:latin typeface="Times New Roman" pitchFamily="18" charset="0"/>
              <a:ea typeface="楷体" pitchFamily="49" charset="-122"/>
              <a:cs typeface="Times New Roman" pitchFamily="18" charset="0"/>
            </a:endParaRPr>
          </a:p>
        </p:txBody>
      </p:sp>
      <p:sp>
        <p:nvSpPr>
          <p:cNvPr id="11" name="TextBox 10"/>
          <p:cNvSpPr txBox="1"/>
          <p:nvPr/>
        </p:nvSpPr>
        <p:spPr>
          <a:xfrm>
            <a:off x="1969452" y="476894"/>
            <a:ext cx="4602812" cy="523220"/>
          </a:xfrm>
          <a:prstGeom prst="rect">
            <a:avLst/>
          </a:prstGeom>
          <a:noFill/>
        </p:spPr>
        <p:txBody>
          <a:bodyPr wrap="square" rtlCol="0">
            <a:spAutoFit/>
          </a:bodyPr>
          <a:lstStyle/>
          <a:p>
            <a:pPr lvl="1" algn="ctr"/>
            <a:r>
              <a:rPr lang="zh-CN" altLang="en-US" sz="2800" dirty="0" smtClean="0">
                <a:latin typeface="Times New Roman" pitchFamily="18" charset="0"/>
                <a:ea typeface="楷体" pitchFamily="49" charset="-122"/>
                <a:cs typeface="Times New Roman" pitchFamily="18" charset="0"/>
              </a:rPr>
              <a:t>稷山试验</a:t>
            </a:r>
            <a:r>
              <a:rPr lang="en-US" altLang="zh-CN" sz="2800" dirty="0" smtClean="0">
                <a:latin typeface="Times New Roman" pitchFamily="18" charset="0"/>
                <a:ea typeface="楷体" pitchFamily="49" charset="-122"/>
                <a:cs typeface="Times New Roman" pitchFamily="18" charset="0"/>
              </a:rPr>
              <a:t>DEM</a:t>
            </a:r>
            <a:r>
              <a:rPr lang="zh-CN" altLang="en-US" sz="2800" dirty="0" smtClean="0">
                <a:latin typeface="Times New Roman" pitchFamily="18" charset="0"/>
                <a:ea typeface="楷体" pitchFamily="49" charset="-122"/>
                <a:cs typeface="Times New Roman" pitchFamily="18" charset="0"/>
              </a:rPr>
              <a:t>成果</a:t>
            </a:r>
            <a:endParaRPr lang="zh-CN" altLang="en-US" sz="28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393825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48" y="1214428"/>
            <a:ext cx="7643866" cy="3500462"/>
          </a:xfrm>
          <a:prstGeom prst="rect">
            <a:avLst/>
          </a:prstGeom>
        </p:spPr>
      </p:pic>
      <p:sp>
        <p:nvSpPr>
          <p:cNvPr id="14" name="TextBox 13"/>
          <p:cNvSpPr txBox="1"/>
          <p:nvPr/>
        </p:nvSpPr>
        <p:spPr>
          <a:xfrm>
            <a:off x="1969452" y="476894"/>
            <a:ext cx="4602812" cy="523220"/>
          </a:xfrm>
          <a:prstGeom prst="rect">
            <a:avLst/>
          </a:prstGeom>
          <a:noFill/>
        </p:spPr>
        <p:txBody>
          <a:bodyPr wrap="square" rtlCol="0">
            <a:spAutoFit/>
          </a:bodyPr>
          <a:lstStyle/>
          <a:p>
            <a:pPr lvl="1" algn="ctr"/>
            <a:r>
              <a:rPr lang="zh-CN" altLang="en-US" sz="2800" dirty="0" smtClean="0">
                <a:latin typeface="Times New Roman" pitchFamily="18" charset="0"/>
                <a:ea typeface="楷体" pitchFamily="49" charset="-122"/>
                <a:cs typeface="Times New Roman" pitchFamily="18" charset="0"/>
              </a:rPr>
              <a:t>稷山试验</a:t>
            </a:r>
            <a:r>
              <a:rPr lang="en-US" altLang="zh-CN" sz="2800" dirty="0" smtClean="0">
                <a:latin typeface="Times New Roman" pitchFamily="18" charset="0"/>
                <a:ea typeface="楷体" pitchFamily="49" charset="-122"/>
                <a:cs typeface="Times New Roman" pitchFamily="18" charset="0"/>
              </a:rPr>
              <a:t>DOM</a:t>
            </a:r>
            <a:r>
              <a:rPr lang="zh-CN" altLang="en-US" sz="2800" dirty="0" smtClean="0">
                <a:latin typeface="Times New Roman" pitchFamily="18" charset="0"/>
                <a:ea typeface="楷体" pitchFamily="49" charset="-122"/>
                <a:cs typeface="Times New Roman" pitchFamily="18" charset="0"/>
              </a:rPr>
              <a:t>成果</a:t>
            </a:r>
            <a:endParaRPr lang="zh-CN" altLang="en-US" sz="28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60672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14546" y="476894"/>
            <a:ext cx="4237058" cy="523220"/>
          </a:xfrm>
          <a:prstGeom prst="rect">
            <a:avLst/>
          </a:prstGeom>
          <a:noFill/>
        </p:spPr>
        <p:txBody>
          <a:bodyPr wrap="none" rtlCol="0">
            <a:spAutoFit/>
          </a:bodyPr>
          <a:lstStyle/>
          <a:p>
            <a:pPr lvl="1" algn="ctr"/>
            <a:r>
              <a:rPr lang="zh-CN" altLang="en-US" sz="2800" dirty="0">
                <a:latin typeface="Times New Roman" pitchFamily="18" charset="0"/>
                <a:ea typeface="楷体" pitchFamily="49" charset="-122"/>
                <a:cs typeface="Times New Roman" pitchFamily="18" charset="0"/>
              </a:rPr>
              <a:t>稷</a:t>
            </a:r>
            <a:r>
              <a:rPr lang="zh-CN" altLang="en-US" sz="2800" dirty="0" smtClean="0">
                <a:latin typeface="Times New Roman" pitchFamily="18" charset="0"/>
                <a:ea typeface="楷体" pitchFamily="49" charset="-122"/>
                <a:cs typeface="Times New Roman" pitchFamily="18" charset="0"/>
              </a:rPr>
              <a:t>山试验全极化伪彩图</a:t>
            </a:r>
            <a:endParaRPr lang="zh-CN" altLang="en-US" sz="2800" dirty="0">
              <a:latin typeface="Times New Roman" pitchFamily="18" charset="0"/>
              <a:ea typeface="楷体" pitchFamily="49" charset="-122"/>
              <a:cs typeface="Times New Roman" pitchFamily="18" charset="0"/>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414" y="1214428"/>
            <a:ext cx="6572296" cy="3571900"/>
          </a:xfrm>
          <a:prstGeom prst="rect">
            <a:avLst/>
          </a:prstGeom>
        </p:spPr>
      </p:pic>
    </p:spTree>
    <p:extLst>
      <p:ext uri="{BB962C8B-B14F-4D97-AF65-F5344CB8AC3E}">
        <p14:creationId xmlns:p14="http://schemas.microsoft.com/office/powerpoint/2010/main" val="2515345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255900510"/>
              </p:ext>
            </p:extLst>
          </p:nvPr>
        </p:nvGraphicFramePr>
        <p:xfrm>
          <a:off x="1142975" y="2071684"/>
          <a:ext cx="6429420" cy="2103120"/>
        </p:xfrm>
        <a:graphic>
          <a:graphicData uri="http://schemas.openxmlformats.org/drawingml/2006/table">
            <a:tbl>
              <a:tblPr firstRow="1" bandRow="1">
                <a:tableStyleId>{5940675A-B579-460E-94D1-54222C63F5DA}</a:tableStyleId>
              </a:tblPr>
              <a:tblGrid>
                <a:gridCol w="2143140"/>
                <a:gridCol w="2143140"/>
                <a:gridCol w="2143140"/>
              </a:tblGrid>
              <a:tr h="295331">
                <a:tc>
                  <a:txBody>
                    <a:bodyPr/>
                    <a:lstStyle/>
                    <a:p>
                      <a:pPr algn="ctr">
                        <a:lnSpc>
                          <a:spcPct val="150000"/>
                        </a:lnSpc>
                      </a:pPr>
                      <a:r>
                        <a:rPr lang="zh-CN" altLang="en-US" sz="2000" b="1" dirty="0" smtClean="0">
                          <a:latin typeface="Times New Roman" pitchFamily="18" charset="0"/>
                          <a:cs typeface="Times New Roman" pitchFamily="18" charset="0"/>
                        </a:rPr>
                        <a:t>点类</a:t>
                      </a:r>
                      <a:endParaRPr lang="zh-CN" altLang="en-US" sz="2000" b="1" dirty="0">
                        <a:latin typeface="Times New Roman" pitchFamily="18" charset="0"/>
                        <a:cs typeface="Times New Roman" pitchFamily="18" charset="0"/>
                      </a:endParaRPr>
                    </a:p>
                  </a:txBody>
                  <a:tcPr marT="34290" marB="34290" anchor="ctr"/>
                </a:tc>
                <a:tc>
                  <a:txBody>
                    <a:bodyPr/>
                    <a:lstStyle/>
                    <a:p>
                      <a:pPr marL="0" algn="ctr" defTabSz="914400" rtl="0" eaLnBrk="1" latinLnBrk="0" hangingPunct="1">
                        <a:lnSpc>
                          <a:spcPct val="150000"/>
                        </a:lnSpc>
                      </a:pPr>
                      <a:r>
                        <a:rPr lang="zh-CN" altLang="en-US" sz="2000" b="1" kern="1200" dirty="0" smtClean="0">
                          <a:latin typeface="Times New Roman" pitchFamily="18" charset="0"/>
                          <a:cs typeface="Times New Roman" pitchFamily="18" charset="0"/>
                        </a:rPr>
                        <a:t>平面中误差（</a:t>
                      </a:r>
                      <a:r>
                        <a:rPr lang="en-US" altLang="zh-CN" sz="2000" b="1" kern="1200" dirty="0" smtClean="0">
                          <a:latin typeface="Times New Roman" pitchFamily="18" charset="0"/>
                          <a:cs typeface="Times New Roman" pitchFamily="18" charset="0"/>
                        </a:rPr>
                        <a:t>m</a:t>
                      </a:r>
                      <a:r>
                        <a:rPr lang="zh-CN" altLang="en-US" sz="2000" b="1" kern="1200" dirty="0" smtClean="0">
                          <a:latin typeface="Times New Roman" pitchFamily="18" charset="0"/>
                          <a:cs typeface="Times New Roman" pitchFamily="18" charset="0"/>
                        </a:rPr>
                        <a:t>）</a:t>
                      </a:r>
                      <a:endParaRPr lang="zh-CN" altLang="en-US" sz="2000" b="1" kern="1200" dirty="0">
                        <a:solidFill>
                          <a:schemeClr val="lt1"/>
                        </a:solidFill>
                        <a:latin typeface="Times New Roman" pitchFamily="18" charset="0"/>
                        <a:ea typeface="+mn-ea"/>
                        <a:cs typeface="Times New Roman" pitchFamily="18" charset="0"/>
                      </a:endParaRPr>
                    </a:p>
                  </a:txBody>
                  <a:tcPr marT="34290" marB="34290" anchor="ctr"/>
                </a:tc>
                <a:tc>
                  <a:txBody>
                    <a:bodyPr/>
                    <a:lstStyle/>
                    <a:p>
                      <a:pPr marL="0" algn="ctr" defTabSz="914400" rtl="0" eaLnBrk="1" latinLnBrk="0" hangingPunct="1">
                        <a:lnSpc>
                          <a:spcPct val="150000"/>
                        </a:lnSpc>
                      </a:pPr>
                      <a:r>
                        <a:rPr lang="zh-CN" altLang="en-US" sz="2000" b="1" kern="1200" dirty="0" smtClean="0">
                          <a:latin typeface="Times New Roman" pitchFamily="18" charset="0"/>
                          <a:cs typeface="Times New Roman" pitchFamily="18" charset="0"/>
                        </a:rPr>
                        <a:t>高程中误差（</a:t>
                      </a:r>
                      <a:r>
                        <a:rPr lang="en-US" altLang="zh-CN" sz="2000" b="1" kern="1200" dirty="0" smtClean="0">
                          <a:latin typeface="Times New Roman" pitchFamily="18" charset="0"/>
                          <a:cs typeface="Times New Roman" pitchFamily="18" charset="0"/>
                        </a:rPr>
                        <a:t>m</a:t>
                      </a:r>
                      <a:r>
                        <a:rPr lang="zh-CN" altLang="en-US" sz="2000" b="1" kern="1200" dirty="0" smtClean="0">
                          <a:latin typeface="Times New Roman" pitchFamily="18" charset="0"/>
                          <a:cs typeface="Times New Roman" pitchFamily="18" charset="0"/>
                        </a:rPr>
                        <a:t>）</a:t>
                      </a:r>
                      <a:endParaRPr lang="zh-CN" altLang="en-US" sz="2000" b="1" kern="1200" dirty="0">
                        <a:solidFill>
                          <a:schemeClr val="lt1"/>
                        </a:solidFill>
                        <a:latin typeface="Times New Roman" pitchFamily="18" charset="0"/>
                        <a:ea typeface="+mn-ea"/>
                        <a:cs typeface="Times New Roman" pitchFamily="18" charset="0"/>
                      </a:endParaRPr>
                    </a:p>
                  </a:txBody>
                  <a:tcPr marT="34290" marB="34290" anchor="ctr"/>
                </a:tc>
              </a:tr>
              <a:tr h="353997">
                <a:tc>
                  <a:txBody>
                    <a:bodyPr/>
                    <a:lstStyle/>
                    <a:p>
                      <a:pPr algn="ctr">
                        <a:lnSpc>
                          <a:spcPct val="150000"/>
                        </a:lnSpc>
                      </a:pPr>
                      <a:r>
                        <a:rPr lang="zh-CN" altLang="en-US" sz="2000" b="1" dirty="0" smtClean="0">
                          <a:latin typeface="Times New Roman" pitchFamily="18" charset="0"/>
                          <a:cs typeface="Times New Roman" pitchFamily="18" charset="0"/>
                        </a:rPr>
                        <a:t>控制点</a:t>
                      </a:r>
                      <a:endParaRPr lang="zh-CN" altLang="en-US" sz="2000" b="1" dirty="0">
                        <a:latin typeface="Times New Roman" pitchFamily="18" charset="0"/>
                        <a:cs typeface="Times New Roman" pitchFamily="18" charset="0"/>
                      </a:endParaRPr>
                    </a:p>
                  </a:txBody>
                  <a:tcPr marT="34290" marB="34290" anchor="ctr"/>
                </a:tc>
                <a:tc>
                  <a:txBody>
                    <a:bodyPr/>
                    <a:lstStyle/>
                    <a:p>
                      <a:pPr marL="0" algn="ctr" defTabSz="914400" rtl="0" eaLnBrk="1" latinLnBrk="0" hangingPunct="1">
                        <a:lnSpc>
                          <a:spcPct val="150000"/>
                        </a:lnSpc>
                      </a:pPr>
                      <a:r>
                        <a:rPr lang="en-US" altLang="zh-CN" sz="2000" kern="1200" dirty="0" smtClean="0">
                          <a:latin typeface="Times New Roman" pitchFamily="18" charset="0"/>
                          <a:cs typeface="Times New Roman" pitchFamily="18" charset="0"/>
                        </a:rPr>
                        <a:t>0.32</a:t>
                      </a:r>
                      <a:endParaRPr lang="zh-CN" altLang="en-US" sz="2000" b="1" kern="1200" dirty="0">
                        <a:solidFill>
                          <a:schemeClr val="tx1"/>
                        </a:solidFill>
                        <a:latin typeface="Times New Roman" pitchFamily="18" charset="0"/>
                        <a:ea typeface="+mn-ea"/>
                        <a:cs typeface="Times New Roman" pitchFamily="18" charset="0"/>
                      </a:endParaRPr>
                    </a:p>
                  </a:txBody>
                  <a:tcPr marT="34290" marB="34290" anchor="ctr"/>
                </a:tc>
                <a:tc>
                  <a:txBody>
                    <a:bodyPr/>
                    <a:lstStyle/>
                    <a:p>
                      <a:pPr marL="0" algn="ctr" defTabSz="914400" rtl="0" eaLnBrk="1" latinLnBrk="0" hangingPunct="1">
                        <a:lnSpc>
                          <a:spcPct val="150000"/>
                        </a:lnSpc>
                      </a:pPr>
                      <a:r>
                        <a:rPr lang="en-US" altLang="zh-CN" sz="2000" kern="1200" dirty="0" smtClean="0">
                          <a:latin typeface="Times New Roman" pitchFamily="18" charset="0"/>
                          <a:cs typeface="Times New Roman" pitchFamily="18" charset="0"/>
                        </a:rPr>
                        <a:t>0.37</a:t>
                      </a:r>
                      <a:endParaRPr lang="zh-CN" altLang="en-US" sz="2000" b="1" kern="1200" dirty="0">
                        <a:solidFill>
                          <a:schemeClr val="tx1"/>
                        </a:solidFill>
                        <a:latin typeface="Times New Roman" pitchFamily="18" charset="0"/>
                        <a:ea typeface="+mn-ea"/>
                        <a:cs typeface="Times New Roman" pitchFamily="18" charset="0"/>
                      </a:endParaRPr>
                    </a:p>
                  </a:txBody>
                  <a:tcPr marT="34290" marB="34290" anchor="ctr"/>
                </a:tc>
              </a:tr>
              <a:tr h="353997">
                <a:tc>
                  <a:txBody>
                    <a:bodyPr/>
                    <a:lstStyle/>
                    <a:p>
                      <a:pPr algn="ctr">
                        <a:lnSpc>
                          <a:spcPct val="150000"/>
                        </a:lnSpc>
                      </a:pPr>
                      <a:r>
                        <a:rPr lang="zh-CN" altLang="en-US" sz="2000" b="1" dirty="0" smtClean="0">
                          <a:latin typeface="Times New Roman" pitchFamily="18" charset="0"/>
                          <a:cs typeface="Times New Roman" pitchFamily="18" charset="0"/>
                        </a:rPr>
                        <a:t>角反射器检查点</a:t>
                      </a:r>
                      <a:endParaRPr lang="zh-CN" altLang="en-US" sz="2000" b="1" dirty="0">
                        <a:latin typeface="Times New Roman" pitchFamily="18" charset="0"/>
                        <a:cs typeface="Times New Roman" pitchFamily="18" charset="0"/>
                      </a:endParaRPr>
                    </a:p>
                  </a:txBody>
                  <a:tcPr marT="34290" marB="34290" anchor="ctr"/>
                </a:tc>
                <a:tc>
                  <a:txBody>
                    <a:bodyPr/>
                    <a:lstStyle/>
                    <a:p>
                      <a:pPr marL="0" algn="ctr" defTabSz="914400" rtl="0" eaLnBrk="1" latinLnBrk="0" hangingPunct="1">
                        <a:lnSpc>
                          <a:spcPct val="150000"/>
                        </a:lnSpc>
                      </a:pPr>
                      <a:r>
                        <a:rPr lang="en-US" altLang="zh-CN" sz="2000" kern="1200" dirty="0" smtClean="0">
                          <a:latin typeface="Times New Roman" pitchFamily="18" charset="0"/>
                          <a:cs typeface="Times New Roman" pitchFamily="18" charset="0"/>
                        </a:rPr>
                        <a:t>0.37</a:t>
                      </a:r>
                      <a:endParaRPr lang="zh-CN" altLang="en-US" sz="2000" b="1" kern="1200" dirty="0">
                        <a:solidFill>
                          <a:schemeClr val="tx1"/>
                        </a:solidFill>
                        <a:latin typeface="Times New Roman" pitchFamily="18" charset="0"/>
                        <a:ea typeface="+mn-ea"/>
                        <a:cs typeface="Times New Roman" pitchFamily="18" charset="0"/>
                      </a:endParaRPr>
                    </a:p>
                  </a:txBody>
                  <a:tcPr marT="34290" marB="3429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altLang="zh-CN" sz="2000" kern="1200" dirty="0" smtClean="0">
                          <a:latin typeface="Times New Roman" pitchFamily="18" charset="0"/>
                          <a:cs typeface="Times New Roman" pitchFamily="18" charset="0"/>
                        </a:rPr>
                        <a:t>0.34</a:t>
                      </a:r>
                      <a:endParaRPr lang="zh-CN" altLang="en-US" sz="2000" b="1" kern="1200" dirty="0" smtClean="0">
                        <a:solidFill>
                          <a:schemeClr val="tx1"/>
                        </a:solidFill>
                        <a:latin typeface="Times New Roman" pitchFamily="18" charset="0"/>
                        <a:ea typeface="+mn-ea"/>
                        <a:cs typeface="Times New Roman" pitchFamily="18" charset="0"/>
                      </a:endParaRPr>
                    </a:p>
                  </a:txBody>
                  <a:tcPr marT="34290" marB="34290" anchor="ctr"/>
                </a:tc>
              </a:tr>
              <a:tr h="353997">
                <a:tc>
                  <a:txBody>
                    <a:bodyPr/>
                    <a:lstStyle/>
                    <a:p>
                      <a:pPr algn="ctr">
                        <a:lnSpc>
                          <a:spcPct val="150000"/>
                        </a:lnSpc>
                      </a:pPr>
                      <a:r>
                        <a:rPr lang="zh-CN" altLang="en-US" sz="2000" b="1" dirty="0" smtClean="0">
                          <a:latin typeface="Times New Roman" pitchFamily="18" charset="0"/>
                          <a:cs typeface="Times New Roman" pitchFamily="18" charset="0"/>
                        </a:rPr>
                        <a:t>刺点检查点</a:t>
                      </a:r>
                      <a:endParaRPr lang="zh-CN" altLang="en-US" sz="2000" b="1" dirty="0">
                        <a:latin typeface="Times New Roman" pitchFamily="18" charset="0"/>
                        <a:cs typeface="Times New Roman" pitchFamily="18" charset="0"/>
                      </a:endParaRPr>
                    </a:p>
                  </a:txBody>
                  <a:tcPr marT="34290" marB="34290" anchor="ctr"/>
                </a:tc>
                <a:tc>
                  <a:txBody>
                    <a:bodyPr/>
                    <a:lstStyle/>
                    <a:p>
                      <a:pPr marL="0" algn="ctr" defTabSz="914400" rtl="0" eaLnBrk="1" latinLnBrk="0" hangingPunct="1">
                        <a:lnSpc>
                          <a:spcPct val="150000"/>
                        </a:lnSpc>
                      </a:pPr>
                      <a:r>
                        <a:rPr lang="en-US" altLang="zh-CN" sz="2000" kern="1200" dirty="0" smtClean="0">
                          <a:latin typeface="Times New Roman" pitchFamily="18" charset="0"/>
                          <a:cs typeface="Times New Roman" pitchFamily="18" charset="0"/>
                        </a:rPr>
                        <a:t>1.44</a:t>
                      </a:r>
                      <a:endParaRPr lang="zh-CN" altLang="en-US" sz="2000" b="1" kern="1200" dirty="0">
                        <a:solidFill>
                          <a:schemeClr val="tx1"/>
                        </a:solidFill>
                        <a:latin typeface="Times New Roman" pitchFamily="18" charset="0"/>
                        <a:ea typeface="+mn-ea"/>
                        <a:cs typeface="Times New Roman" pitchFamily="18" charset="0"/>
                      </a:endParaRPr>
                    </a:p>
                  </a:txBody>
                  <a:tcPr marT="34290" marB="3429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altLang="zh-CN" sz="2000" kern="1200" dirty="0" smtClean="0">
                          <a:latin typeface="Times New Roman" pitchFamily="18" charset="0"/>
                          <a:cs typeface="Times New Roman" pitchFamily="18" charset="0"/>
                        </a:rPr>
                        <a:t>0.44</a:t>
                      </a:r>
                      <a:endParaRPr lang="zh-CN" altLang="en-US" sz="2000" b="1" kern="1200" dirty="0" smtClean="0">
                        <a:solidFill>
                          <a:schemeClr val="tx1"/>
                        </a:solidFill>
                        <a:latin typeface="Times New Roman" pitchFamily="18" charset="0"/>
                        <a:ea typeface="+mn-ea"/>
                        <a:cs typeface="Times New Roman" pitchFamily="18" charset="0"/>
                      </a:endParaRPr>
                    </a:p>
                  </a:txBody>
                  <a:tcPr marT="34290" marB="34290" anchor="ctr"/>
                </a:tc>
              </a:tr>
            </a:tbl>
          </a:graphicData>
        </a:graphic>
      </p:graphicFrame>
      <p:sp>
        <p:nvSpPr>
          <p:cNvPr id="8" name="TextBox 7"/>
          <p:cNvSpPr txBox="1"/>
          <p:nvPr/>
        </p:nvSpPr>
        <p:spPr>
          <a:xfrm>
            <a:off x="1428728" y="1357304"/>
            <a:ext cx="6101350" cy="461665"/>
          </a:xfrm>
          <a:prstGeom prst="rect">
            <a:avLst/>
          </a:prstGeom>
          <a:noFill/>
        </p:spPr>
        <p:txBody>
          <a:bodyPr wrap="none" rtlCol="0">
            <a:spAutoFit/>
          </a:bodyPr>
          <a:lstStyle/>
          <a:p>
            <a:r>
              <a:rPr lang="zh-CN" altLang="en-US" sz="2400" dirty="0" smtClean="0">
                <a:latin typeface="+mn-lt"/>
                <a:ea typeface="+mn-ea"/>
              </a:rPr>
              <a:t>航高</a:t>
            </a:r>
            <a:r>
              <a:rPr lang="en-US" altLang="zh-CN" sz="2400" dirty="0" smtClean="0">
                <a:latin typeface="+mn-lt"/>
                <a:ea typeface="+mn-ea"/>
              </a:rPr>
              <a:t>1500m</a:t>
            </a:r>
            <a:r>
              <a:rPr lang="zh-CN" altLang="en-US" sz="2400" dirty="0" smtClean="0">
                <a:latin typeface="+mn-lt"/>
                <a:ea typeface="+mn-ea"/>
              </a:rPr>
              <a:t>，分辨率</a:t>
            </a:r>
            <a:r>
              <a:rPr lang="en-US" altLang="zh-CN" sz="2400" dirty="0" smtClean="0">
                <a:latin typeface="+mn-lt"/>
                <a:ea typeface="+mn-ea"/>
              </a:rPr>
              <a:t>0.3m</a:t>
            </a:r>
            <a:r>
              <a:rPr lang="zh-CN" altLang="en-US" sz="2400" dirty="0" smtClean="0">
                <a:latin typeface="+mn-lt"/>
                <a:ea typeface="+mn-ea"/>
              </a:rPr>
              <a:t>，测绘带宽</a:t>
            </a:r>
            <a:r>
              <a:rPr lang="en-US" altLang="zh-CN" sz="2400" dirty="0" smtClean="0">
                <a:latin typeface="+mn-lt"/>
                <a:ea typeface="+mn-ea"/>
              </a:rPr>
              <a:t>1300m</a:t>
            </a:r>
            <a:endParaRPr lang="zh-CN" altLang="en-US" sz="2400" dirty="0">
              <a:latin typeface="+mn-lt"/>
              <a:ea typeface="+mn-ea"/>
            </a:endParaRPr>
          </a:p>
        </p:txBody>
      </p:sp>
      <p:sp>
        <p:nvSpPr>
          <p:cNvPr id="9" name="TextBox 8"/>
          <p:cNvSpPr txBox="1"/>
          <p:nvPr/>
        </p:nvSpPr>
        <p:spPr>
          <a:xfrm>
            <a:off x="2428860" y="571486"/>
            <a:ext cx="3888432" cy="523220"/>
          </a:xfrm>
          <a:prstGeom prst="rect">
            <a:avLst/>
          </a:prstGeom>
          <a:noFill/>
        </p:spPr>
        <p:txBody>
          <a:bodyPr wrap="square" rtlCol="0">
            <a:spAutoFit/>
          </a:bodyPr>
          <a:lstStyle/>
          <a:p>
            <a:pPr lvl="1" algn="ctr"/>
            <a:r>
              <a:rPr lang="en-US" altLang="zh-CN" sz="2800" dirty="0" err="1" smtClean="0">
                <a:latin typeface="Times New Roman" pitchFamily="18" charset="0"/>
                <a:ea typeface="楷体" pitchFamily="49" charset="-122"/>
                <a:cs typeface="Times New Roman" pitchFamily="18" charset="0"/>
              </a:rPr>
              <a:t>MiniSAR</a:t>
            </a:r>
            <a:r>
              <a:rPr lang="zh-CN" altLang="en-US" sz="2800" dirty="0" smtClean="0">
                <a:latin typeface="Times New Roman" pitchFamily="18" charset="0"/>
                <a:ea typeface="楷体" pitchFamily="49" charset="-122"/>
                <a:cs typeface="Times New Roman" pitchFamily="18" charset="0"/>
              </a:rPr>
              <a:t>测图精度</a:t>
            </a:r>
            <a:endParaRPr lang="zh-CN" altLang="en-US" sz="2800" dirty="0">
              <a:latin typeface="Times New Roman" pitchFamily="18" charset="0"/>
              <a:ea typeface="楷体" pitchFamily="49" charset="-122"/>
              <a:cs typeface="Times New Roman" pitchFamily="18" charset="0"/>
            </a:endParaRPr>
          </a:p>
        </p:txBody>
      </p:sp>
      <p:sp>
        <p:nvSpPr>
          <p:cNvPr id="10" name="TextBox 9"/>
          <p:cNvSpPr txBox="1"/>
          <p:nvPr/>
        </p:nvSpPr>
        <p:spPr>
          <a:xfrm>
            <a:off x="1499692" y="4426879"/>
            <a:ext cx="5929828" cy="430887"/>
          </a:xfrm>
          <a:prstGeom prst="rect">
            <a:avLst/>
          </a:prstGeom>
          <a:noFill/>
        </p:spPr>
        <p:txBody>
          <a:bodyPr wrap="none" rtlCol="0">
            <a:spAutoFit/>
          </a:bodyPr>
          <a:lstStyle/>
          <a:p>
            <a:r>
              <a:rPr lang="zh-CN" altLang="en-US" sz="2200" dirty="0" smtClean="0">
                <a:latin typeface="+mn-lt"/>
                <a:ea typeface="+mn-ea"/>
              </a:rPr>
              <a:t>满足</a:t>
            </a:r>
            <a:r>
              <a:rPr lang="en-US" altLang="zh-CN" sz="2200" dirty="0" smtClean="0">
                <a:latin typeface="+mn-lt"/>
                <a:ea typeface="+mn-ea"/>
              </a:rPr>
              <a:t>1:2000-1:5000</a:t>
            </a:r>
            <a:r>
              <a:rPr lang="zh-CN" altLang="en-US" sz="2200" dirty="0" smtClean="0">
                <a:latin typeface="+mn-lt"/>
                <a:ea typeface="+mn-ea"/>
              </a:rPr>
              <a:t>丘陵地区国家测量规范要求</a:t>
            </a:r>
            <a:endParaRPr lang="zh-CN" altLang="en-US" sz="2200" dirty="0">
              <a:latin typeface="+mn-lt"/>
              <a:ea typeface="+mn-ea"/>
            </a:endParaRPr>
          </a:p>
        </p:txBody>
      </p:sp>
    </p:spTree>
    <p:extLst>
      <p:ext uri="{BB962C8B-B14F-4D97-AF65-F5344CB8AC3E}">
        <p14:creationId xmlns:p14="http://schemas.microsoft.com/office/powerpoint/2010/main" val="602172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87574"/>
            <a:ext cx="9144000" cy="2808312"/>
          </a:xfrm>
        </p:spPr>
        <p:txBody>
          <a:bodyPr>
            <a:noAutofit/>
          </a:bodyPr>
          <a:lstStyle/>
          <a:p>
            <a:pPr>
              <a:lnSpc>
                <a:spcPct val="150000"/>
              </a:lnSpc>
            </a:pPr>
            <a:r>
              <a:rPr lang="zh-CN" altLang="en-US" sz="3200" dirty="0">
                <a:latin typeface="+mn-ea"/>
                <a:ea typeface="+mn-ea"/>
              </a:rPr>
              <a:t>我们正</a:t>
            </a:r>
            <a:r>
              <a:rPr lang="zh-CN" altLang="en-US" sz="3200" dirty="0" smtClean="0">
                <a:latin typeface="+mn-ea"/>
                <a:ea typeface="+mn-ea"/>
              </a:rPr>
              <a:t>处在技术快速变化</a:t>
            </a:r>
            <a:r>
              <a:rPr lang="zh-CN" altLang="en-US" sz="3200" dirty="0">
                <a:latin typeface="+mn-ea"/>
                <a:ea typeface="+mn-ea"/>
              </a:rPr>
              <a:t>的时代</a:t>
            </a:r>
            <a:r>
              <a:rPr lang="en-US" altLang="zh-CN" sz="3200" dirty="0">
                <a:latin typeface="+mn-ea"/>
                <a:ea typeface="+mn-ea"/>
              </a:rPr>
              <a:t/>
            </a:r>
            <a:br>
              <a:rPr lang="en-US" altLang="zh-CN" sz="3200" dirty="0">
                <a:latin typeface="+mn-ea"/>
                <a:ea typeface="+mn-ea"/>
              </a:rPr>
            </a:br>
            <a:r>
              <a:rPr lang="zh-CN" altLang="en-US" sz="3200" dirty="0">
                <a:latin typeface="+mn-ea"/>
                <a:ea typeface="+mn-ea"/>
              </a:rPr>
              <a:t>人类未来</a:t>
            </a:r>
            <a:r>
              <a:rPr lang="en-US" altLang="zh-CN" sz="3200" dirty="0">
                <a:latin typeface="+mn-ea"/>
                <a:ea typeface="+mn-ea"/>
              </a:rPr>
              <a:t>40</a:t>
            </a:r>
            <a:r>
              <a:rPr lang="zh-CN" altLang="en-US" sz="3200" dirty="0">
                <a:latin typeface="+mn-ea"/>
                <a:ea typeface="+mn-ea"/>
              </a:rPr>
              <a:t>年的科技进步将超过过去的</a:t>
            </a:r>
            <a:r>
              <a:rPr lang="en-US" altLang="zh-CN" sz="3200" dirty="0">
                <a:latin typeface="+mn-ea"/>
                <a:ea typeface="+mn-ea"/>
              </a:rPr>
              <a:t>4000</a:t>
            </a:r>
            <a:r>
              <a:rPr lang="zh-CN" altLang="en-US" sz="3200" dirty="0" smtClean="0">
                <a:latin typeface="+mn-ea"/>
                <a:ea typeface="+mn-ea"/>
              </a:rPr>
              <a:t>年</a:t>
            </a:r>
            <a:r>
              <a:rPr lang="en-US" altLang="zh-CN" sz="3200" dirty="0">
                <a:latin typeface="+mn-ea"/>
                <a:ea typeface="+mn-ea"/>
              </a:rPr>
              <a:t/>
            </a:r>
            <a:br>
              <a:rPr lang="en-US" altLang="zh-CN" sz="3200" dirty="0">
                <a:latin typeface="+mn-ea"/>
                <a:ea typeface="+mn-ea"/>
              </a:rPr>
            </a:br>
            <a:r>
              <a:rPr lang="zh-CN" altLang="en-US" sz="3200" dirty="0" smtClean="0">
                <a:solidFill>
                  <a:srgbClr val="FF0000"/>
                </a:solidFill>
                <a:latin typeface="+mn-ea"/>
                <a:ea typeface="+mn-ea"/>
              </a:rPr>
              <a:t>快速</a:t>
            </a:r>
            <a:r>
              <a:rPr lang="zh-CN" altLang="en-US" sz="3200" dirty="0">
                <a:solidFill>
                  <a:srgbClr val="FF0000"/>
                </a:solidFill>
                <a:latin typeface="+mn-ea"/>
                <a:ea typeface="+mn-ea"/>
              </a:rPr>
              <a:t>变化</a:t>
            </a:r>
            <a:r>
              <a:rPr lang="zh-CN" altLang="en-US" sz="3200" dirty="0" smtClean="0">
                <a:solidFill>
                  <a:srgbClr val="FF0000"/>
                </a:solidFill>
                <a:latin typeface="+mn-ea"/>
                <a:ea typeface="+mn-ea"/>
              </a:rPr>
              <a:t>的社会呼唤新型测绘装备</a:t>
            </a:r>
            <a:endParaRPr lang="zh-CN" altLang="en-US" sz="3200" dirty="0">
              <a:solidFill>
                <a:srgbClr val="FF0000"/>
              </a:solidFill>
              <a:latin typeface="+mn-ea"/>
              <a:ea typeface="+mn-ea"/>
            </a:endParaRPr>
          </a:p>
        </p:txBody>
      </p:sp>
    </p:spTree>
    <p:extLst>
      <p:ext uri="{BB962C8B-B14F-4D97-AF65-F5344CB8AC3E}">
        <p14:creationId xmlns:p14="http://schemas.microsoft.com/office/powerpoint/2010/main" val="176531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627534"/>
            <a:ext cx="8424936" cy="3970318"/>
          </a:xfrm>
          <a:prstGeom prst="rect">
            <a:avLst/>
          </a:prstGeom>
          <a:noFill/>
        </p:spPr>
        <p:txBody>
          <a:bodyPr wrap="square" rtlCol="0">
            <a:spAutoFit/>
          </a:bodyPr>
          <a:lstStyle/>
          <a:p>
            <a:pPr algn="just">
              <a:lnSpc>
                <a:spcPct val="150000"/>
              </a:lnSpc>
            </a:pPr>
            <a:r>
              <a:rPr lang="zh-CN" altLang="en-US" sz="2400" dirty="0" smtClean="0">
                <a:latin typeface="Times New Roman" pitchFamily="18" charset="0"/>
                <a:ea typeface="楷体" pitchFamily="49" charset="-122"/>
                <a:cs typeface="Times New Roman" pitchFamily="18" charset="0"/>
              </a:rPr>
              <a:t>前一段测绘装备的潮流是工厂化（像素工厂、街景工厂</a:t>
            </a:r>
            <a:r>
              <a:rPr lang="en-US" altLang="zh-CN" sz="2400" dirty="0" smtClean="0">
                <a:latin typeface="Times New Roman" pitchFamily="18" charset="0"/>
                <a:ea typeface="楷体" pitchFamily="49" charset="-122"/>
                <a:cs typeface="Times New Roman" pitchFamily="18" charset="0"/>
              </a:rPr>
              <a:t>……</a:t>
            </a:r>
            <a:r>
              <a:rPr lang="zh-CN" altLang="en-US" sz="2400" dirty="0" smtClean="0">
                <a:latin typeface="Times New Roman" pitchFamily="18" charset="0"/>
                <a:ea typeface="楷体" pitchFamily="49" charset="-122"/>
                <a:cs typeface="Times New Roman" pitchFamily="18" charset="0"/>
              </a:rPr>
              <a:t>）</a:t>
            </a:r>
            <a:endParaRPr lang="en-US" altLang="zh-CN" sz="2400" dirty="0" smtClean="0">
              <a:latin typeface="Times New Roman" pitchFamily="18" charset="0"/>
              <a:ea typeface="楷体" pitchFamily="49" charset="-122"/>
              <a:cs typeface="Times New Roman" pitchFamily="18" charset="0"/>
            </a:endParaRPr>
          </a:p>
          <a:p>
            <a:pPr algn="just">
              <a:lnSpc>
                <a:spcPct val="150000"/>
              </a:lnSpc>
            </a:pPr>
            <a:r>
              <a:rPr lang="zh-CN" altLang="en-US" sz="2400" dirty="0" smtClean="0">
                <a:latin typeface="Times New Roman" pitchFamily="18" charset="0"/>
                <a:ea typeface="楷体" pitchFamily="49" charset="-122"/>
                <a:cs typeface="Times New Roman" pitchFamily="18" charset="0"/>
              </a:rPr>
              <a:t>工厂化的优点是处理速度大大提高</a:t>
            </a:r>
            <a:endParaRPr lang="en-US" altLang="zh-CN" sz="2400" dirty="0" smtClean="0">
              <a:latin typeface="Times New Roman" pitchFamily="18" charset="0"/>
              <a:ea typeface="楷体" pitchFamily="49" charset="-122"/>
              <a:cs typeface="Times New Roman" pitchFamily="18" charset="0"/>
            </a:endParaRPr>
          </a:p>
          <a:p>
            <a:pPr algn="just">
              <a:lnSpc>
                <a:spcPct val="150000"/>
              </a:lnSpc>
            </a:pPr>
            <a:r>
              <a:rPr lang="zh-CN" altLang="en-US" sz="2400" dirty="0" smtClean="0">
                <a:latin typeface="Times New Roman" pitchFamily="18" charset="0"/>
                <a:ea typeface="楷体" pitchFamily="49" charset="-122"/>
                <a:cs typeface="Times New Roman" pitchFamily="18" charset="0"/>
              </a:rPr>
              <a:t>工厂化带来的问题是只能生产无结构的数据，应用范围有限</a:t>
            </a:r>
            <a:endParaRPr lang="en-US" altLang="zh-CN" sz="2400" dirty="0" smtClean="0">
              <a:latin typeface="Times New Roman" pitchFamily="18" charset="0"/>
              <a:ea typeface="楷体" pitchFamily="49" charset="-122"/>
              <a:cs typeface="Times New Roman" pitchFamily="18" charset="0"/>
            </a:endParaRPr>
          </a:p>
          <a:p>
            <a:pPr algn="just">
              <a:lnSpc>
                <a:spcPct val="150000"/>
              </a:lnSpc>
            </a:pPr>
            <a:r>
              <a:rPr lang="zh-CN" altLang="en-US" sz="2400" dirty="0" smtClean="0">
                <a:latin typeface="Times New Roman" pitchFamily="18" charset="0"/>
                <a:ea typeface="楷体" pitchFamily="49" charset="-122"/>
                <a:cs typeface="Times New Roman" pitchFamily="18" charset="0"/>
              </a:rPr>
              <a:t>下一步测绘装备中</a:t>
            </a:r>
            <a:r>
              <a:rPr lang="zh-CN" altLang="en-US" sz="2400" dirty="0" smtClean="0">
                <a:solidFill>
                  <a:srgbClr val="FF0000"/>
                </a:solidFill>
                <a:latin typeface="Times New Roman" pitchFamily="18" charset="0"/>
                <a:ea typeface="楷体" pitchFamily="49" charset="-122"/>
                <a:cs typeface="Times New Roman" pitchFamily="18" charset="0"/>
              </a:rPr>
              <a:t>大数据处理的核心问题是加入人工智能</a:t>
            </a:r>
            <a:endParaRPr lang="en-US" altLang="zh-CN" sz="2400" dirty="0" smtClean="0">
              <a:solidFill>
                <a:srgbClr val="FF0000"/>
              </a:solidFill>
              <a:latin typeface="Times New Roman" pitchFamily="18" charset="0"/>
              <a:ea typeface="楷体" pitchFamily="49" charset="-122"/>
              <a:cs typeface="Times New Roman" pitchFamily="18" charset="0"/>
            </a:endParaRPr>
          </a:p>
          <a:p>
            <a:pPr algn="just">
              <a:lnSpc>
                <a:spcPct val="150000"/>
              </a:lnSpc>
            </a:pPr>
            <a:r>
              <a:rPr lang="zh-CN" altLang="en-US" sz="2400" dirty="0" smtClean="0">
                <a:latin typeface="Times New Roman" pitchFamily="18" charset="0"/>
                <a:ea typeface="楷体" pitchFamily="49" charset="-122"/>
                <a:cs typeface="Times New Roman" pitchFamily="18" charset="0"/>
              </a:rPr>
              <a:t>        这</a:t>
            </a:r>
            <a:r>
              <a:rPr lang="zh-CN" altLang="en-US" sz="2400" dirty="0">
                <a:latin typeface="Times New Roman" pitchFamily="18" charset="0"/>
                <a:ea typeface="楷体" pitchFamily="49" charset="-122"/>
                <a:cs typeface="Times New Roman" pitchFamily="18" charset="0"/>
              </a:rPr>
              <a:t>就</a:t>
            </a:r>
            <a:r>
              <a:rPr lang="zh-CN" altLang="en-US" sz="2400" dirty="0" smtClean="0">
                <a:latin typeface="Times New Roman" pitchFamily="18" charset="0"/>
                <a:ea typeface="楷体" pitchFamily="49" charset="-122"/>
                <a:cs typeface="Times New Roman" pitchFamily="18" charset="0"/>
              </a:rPr>
              <a:t>要求采用</a:t>
            </a:r>
            <a:r>
              <a:rPr lang="en-US" altLang="zh-CN" sz="2400" dirty="0" smtClean="0">
                <a:latin typeface="Times New Roman" pitchFamily="18" charset="0"/>
                <a:ea typeface="楷体" pitchFamily="49" charset="-122"/>
                <a:cs typeface="Times New Roman" pitchFamily="18" charset="0"/>
              </a:rPr>
              <a:t>CPU</a:t>
            </a:r>
            <a:r>
              <a:rPr lang="zh-CN" altLang="en-US" sz="2400" dirty="0" smtClean="0">
                <a:latin typeface="Times New Roman" pitchFamily="18" charset="0"/>
                <a:ea typeface="楷体" pitchFamily="49" charset="-122"/>
                <a:cs typeface="Times New Roman" pitchFamily="18" charset="0"/>
              </a:rPr>
              <a:t>并行、</a:t>
            </a:r>
            <a:r>
              <a:rPr lang="en-US" altLang="zh-CN" sz="2400" dirty="0" smtClean="0">
                <a:latin typeface="Times New Roman" pitchFamily="18" charset="0"/>
                <a:ea typeface="楷体" pitchFamily="49" charset="-122"/>
                <a:cs typeface="Times New Roman" pitchFamily="18" charset="0"/>
              </a:rPr>
              <a:t> GPU</a:t>
            </a:r>
            <a:r>
              <a:rPr lang="zh-CN" altLang="en-US" sz="2400" dirty="0" smtClean="0">
                <a:latin typeface="Times New Roman" pitchFamily="18" charset="0"/>
                <a:ea typeface="楷体" pitchFamily="49" charset="-122"/>
                <a:cs typeface="Times New Roman" pitchFamily="18" charset="0"/>
              </a:rPr>
              <a:t>并行、云计算技术，使得计算速度成百倍提高，不仅能对无序的大数据进行自动提取、分层分类、对象化，而且可靠性逼近</a:t>
            </a:r>
            <a:r>
              <a:rPr lang="en-US" altLang="zh-CN" sz="2400" dirty="0" smtClean="0">
                <a:latin typeface="Times New Roman" pitchFamily="18" charset="0"/>
                <a:ea typeface="楷体" pitchFamily="49" charset="-122"/>
                <a:cs typeface="Times New Roman" pitchFamily="18" charset="0"/>
              </a:rPr>
              <a:t>100%</a:t>
            </a:r>
            <a:r>
              <a:rPr lang="zh-CN" altLang="en-US" sz="2400" dirty="0" smtClean="0">
                <a:latin typeface="Times New Roman" pitchFamily="18" charset="0"/>
                <a:ea typeface="楷体" pitchFamily="49" charset="-122"/>
                <a:cs typeface="Times New Roman" pitchFamily="18" charset="0"/>
              </a:rPr>
              <a:t>。</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224903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563638"/>
            <a:ext cx="8496944" cy="923330"/>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11. </a:t>
            </a:r>
            <a:r>
              <a:rPr lang="zh-CN" altLang="en-US" sz="3600" dirty="0" smtClean="0">
                <a:latin typeface="Times New Roman" pitchFamily="18" charset="0"/>
                <a:ea typeface="楷体" pitchFamily="49" charset="-122"/>
                <a:cs typeface="Times New Roman" pitchFamily="18" charset="0"/>
              </a:rPr>
              <a:t>阵列</a:t>
            </a:r>
            <a:r>
              <a:rPr lang="zh-CN" altLang="en-US" sz="3600" dirty="0">
                <a:latin typeface="Times New Roman" pitchFamily="18" charset="0"/>
                <a:ea typeface="楷体" pitchFamily="49" charset="-122"/>
                <a:cs typeface="Times New Roman" pitchFamily="18" charset="0"/>
              </a:rPr>
              <a:t>天线三维</a:t>
            </a:r>
            <a:r>
              <a:rPr lang="en-US" altLang="zh-CN" sz="3600" dirty="0" smtClean="0">
                <a:latin typeface="Times New Roman" pitchFamily="18" charset="0"/>
                <a:ea typeface="楷体" pitchFamily="49" charset="-122"/>
                <a:cs typeface="Times New Roman" pitchFamily="18" charset="0"/>
              </a:rPr>
              <a:t>SAR</a:t>
            </a:r>
          </a:p>
        </p:txBody>
      </p:sp>
      <p:sp>
        <p:nvSpPr>
          <p:cNvPr id="3" name="TextBox 2"/>
          <p:cNvSpPr txBox="1"/>
          <p:nvPr/>
        </p:nvSpPr>
        <p:spPr>
          <a:xfrm>
            <a:off x="885056" y="2571750"/>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中国科学院电子学研究所</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a:latin typeface="Times New Roman" pitchFamily="18" charset="0"/>
                <a:ea typeface="楷体" pitchFamily="49" charset="-122"/>
                <a:cs typeface="Times New Roman" pitchFamily="18" charset="0"/>
                <a:hlinkClick r:id="rId2"/>
              </a:rPr>
              <a:t>http://www.ie.ac.cn/</a:t>
            </a:r>
            <a:r>
              <a:rPr lang="en-US" altLang="zh-CN" sz="2400" dirty="0" smtClean="0">
                <a:latin typeface="Times New Roman" pitchFamily="18" charset="0"/>
                <a:ea typeface="楷体" pitchFamily="49" charset="-122"/>
                <a:cs typeface="Times New Roman" pitchFamily="18" charset="0"/>
                <a:hlinkClick r:id="rId2"/>
              </a:rPr>
              <a:t>  </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067328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矩形 4"/>
          <p:cNvSpPr>
            <a:spLocks noChangeArrowheads="1"/>
          </p:cNvSpPr>
          <p:nvPr/>
        </p:nvSpPr>
        <p:spPr bwMode="auto">
          <a:xfrm>
            <a:off x="0" y="411510"/>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zh-CN" altLang="zh-CN" sz="2600" b="1" dirty="0" smtClean="0">
                <a:latin typeface="Times New Roman" pitchFamily="18" charset="0"/>
                <a:ea typeface="楷体" pitchFamily="49" charset="-122"/>
                <a:cs typeface="Times New Roman" pitchFamily="18" charset="0"/>
              </a:rPr>
              <a:t>高</a:t>
            </a:r>
            <a:r>
              <a:rPr lang="zh-CN" altLang="zh-CN" sz="2600" b="1" dirty="0">
                <a:latin typeface="Times New Roman" pitchFamily="18" charset="0"/>
                <a:ea typeface="楷体" pitchFamily="49" charset="-122"/>
                <a:cs typeface="Times New Roman" pitchFamily="18" charset="0"/>
              </a:rPr>
              <a:t>分辨、高精度、高灵敏度三维成像激光雷达技术研究</a:t>
            </a:r>
            <a:endParaRPr lang="zh-CN" altLang="zh-CN" sz="2600" dirty="0">
              <a:latin typeface="Times New Roman" pitchFamily="18" charset="0"/>
              <a:ea typeface="楷体" pitchFamily="49" charset="-122"/>
              <a:cs typeface="Times New Roman" pitchFamily="18" charset="0"/>
            </a:endParaRPr>
          </a:p>
        </p:txBody>
      </p:sp>
      <p:sp>
        <p:nvSpPr>
          <p:cNvPr id="17412" name="矩形 10"/>
          <p:cNvSpPr>
            <a:spLocks noChangeArrowheads="1"/>
          </p:cNvSpPr>
          <p:nvPr/>
        </p:nvSpPr>
        <p:spPr bwMode="auto">
          <a:xfrm>
            <a:off x="696914" y="2628900"/>
            <a:ext cx="7835526" cy="234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l">
              <a:lnSpc>
                <a:spcPct val="150000"/>
              </a:lnSpc>
            </a:pPr>
            <a:r>
              <a:rPr lang="zh-CN" altLang="zh-CN" sz="2000" dirty="0" smtClean="0">
                <a:latin typeface="楷体" pitchFamily="49" charset="-122"/>
                <a:ea typeface="楷体" pitchFamily="49" charset="-122"/>
                <a:cs typeface="Times New Roman" pitchFamily="18" charset="0"/>
              </a:rPr>
              <a:t>开展系列具有国际先进水平的激光成像雷达传感器研制：</a:t>
            </a:r>
            <a:endParaRPr lang="en-US" altLang="zh-CN" sz="2000" dirty="0" smtClean="0">
              <a:latin typeface="楷体" pitchFamily="49" charset="-122"/>
              <a:ea typeface="楷体" pitchFamily="49" charset="-122"/>
              <a:cs typeface="Times New Roman" pitchFamily="18" charset="0"/>
            </a:endParaRPr>
          </a:p>
          <a:p>
            <a:pPr algn="l">
              <a:lnSpc>
                <a:spcPct val="150000"/>
              </a:lnSpc>
              <a:buFont typeface="Wingdings" pitchFamily="2" charset="2"/>
              <a:buChar char="Ø"/>
            </a:pPr>
            <a:r>
              <a:rPr lang="zh-CN" altLang="zh-CN" sz="2000" dirty="0" smtClean="0">
                <a:latin typeface="Times New Roman" pitchFamily="18" charset="0"/>
                <a:ea typeface="楷体" pitchFamily="49" charset="-122"/>
                <a:cs typeface="Times New Roman" pitchFamily="18" charset="0"/>
              </a:rPr>
              <a:t>集成于城市精细建模全息三维装备的360°快扫描激光雷达</a:t>
            </a:r>
            <a:endParaRPr lang="en-US" altLang="zh-CN" sz="2000" dirty="0" smtClean="0">
              <a:latin typeface="Times New Roman" pitchFamily="18" charset="0"/>
              <a:ea typeface="楷体" pitchFamily="49" charset="-122"/>
              <a:cs typeface="Times New Roman" pitchFamily="18" charset="0"/>
            </a:endParaRPr>
          </a:p>
          <a:p>
            <a:pPr algn="l">
              <a:lnSpc>
                <a:spcPct val="150000"/>
              </a:lnSpc>
              <a:buFont typeface="Wingdings" pitchFamily="2" charset="2"/>
              <a:buChar char="Ø"/>
            </a:pPr>
            <a:r>
              <a:rPr lang="zh-CN" altLang="zh-CN" sz="2000" dirty="0" smtClean="0">
                <a:latin typeface="Times New Roman" pitchFamily="18" charset="0"/>
                <a:ea typeface="楷体" pitchFamily="49" charset="-122"/>
                <a:cs typeface="Times New Roman" pitchFamily="18" charset="0"/>
              </a:rPr>
              <a:t>集成于室内/地下空间建模全息三维装备的360°阵列扫描激光雷达</a:t>
            </a:r>
            <a:endParaRPr lang="en-US" altLang="zh-CN" sz="2000" dirty="0" smtClean="0">
              <a:latin typeface="Times New Roman" pitchFamily="18" charset="0"/>
              <a:ea typeface="楷体" pitchFamily="49" charset="-122"/>
              <a:cs typeface="Times New Roman" pitchFamily="18" charset="0"/>
            </a:endParaRPr>
          </a:p>
          <a:p>
            <a:pPr algn="l">
              <a:lnSpc>
                <a:spcPct val="150000"/>
              </a:lnSpc>
              <a:buFont typeface="Wingdings" pitchFamily="2" charset="2"/>
              <a:buChar char="Ø"/>
            </a:pPr>
            <a:r>
              <a:rPr lang="zh-CN" altLang="zh-CN" sz="2000" dirty="0" smtClean="0">
                <a:latin typeface="Times New Roman" pitchFamily="18" charset="0"/>
                <a:ea typeface="楷体" pitchFamily="49" charset="-122"/>
                <a:cs typeface="Times New Roman" pitchFamily="18" charset="0"/>
              </a:rPr>
              <a:t>集成于大范围快速建模全息三维装备的机载双通道扫描激光雷达和相干阵列探测激光成像雷达。</a:t>
            </a:r>
            <a:endParaRPr lang="zh-CN" altLang="en-US" sz="2000" dirty="0">
              <a:latin typeface="Times New Roman" pitchFamily="18" charset="0"/>
              <a:ea typeface="宋体" pitchFamily="2" charset="-122"/>
              <a:cs typeface="Times New Roman" pitchFamily="18" charset="0"/>
            </a:endParaRPr>
          </a:p>
        </p:txBody>
      </p:sp>
      <p:sp>
        <p:nvSpPr>
          <p:cNvPr id="17413" name="矩形 11"/>
          <p:cNvSpPr>
            <a:spLocks noChangeArrowheads="1"/>
          </p:cNvSpPr>
          <p:nvPr/>
        </p:nvSpPr>
        <p:spPr bwMode="auto">
          <a:xfrm>
            <a:off x="539552" y="1131590"/>
            <a:ext cx="8136904" cy="141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just">
              <a:lnSpc>
                <a:spcPct val="150000"/>
              </a:lnSpc>
            </a:pPr>
            <a:r>
              <a:rPr lang="en-US" altLang="zh-CN" sz="2000" dirty="0">
                <a:latin typeface="Times New Roman" pitchFamily="18" charset="0"/>
                <a:ea typeface="楷体" pitchFamily="49" charset="-122"/>
                <a:cs typeface="Times New Roman" pitchFamily="18" charset="0"/>
              </a:rPr>
              <a:t> </a:t>
            </a:r>
            <a:r>
              <a:rPr lang="zh-CN" altLang="zh-CN" sz="2000" dirty="0">
                <a:latin typeface="Times New Roman" pitchFamily="18" charset="0"/>
                <a:ea typeface="楷体" pitchFamily="49" charset="-122"/>
                <a:cs typeface="Times New Roman" pitchFamily="18" charset="0"/>
              </a:rPr>
              <a:t>深入研究高分辨率激光成像总体技术，明确激光雷达传感器产品定义和接口划分，开展大能量、窄线宽半导体激光器</a:t>
            </a:r>
            <a:r>
              <a:rPr lang="zh-CN" altLang="en-US" sz="2000" dirty="0">
                <a:latin typeface="Times New Roman" pitchFamily="18" charset="0"/>
                <a:ea typeface="楷体" pitchFamily="49" charset="-122"/>
                <a:cs typeface="Times New Roman" pitchFamily="18" charset="0"/>
              </a:rPr>
              <a:t>，</a:t>
            </a:r>
            <a:r>
              <a:rPr lang="zh-CN" altLang="zh-CN" sz="2000" dirty="0">
                <a:latin typeface="Times New Roman" pitchFamily="18" charset="0"/>
                <a:ea typeface="楷体" pitchFamily="49" charset="-122"/>
                <a:cs typeface="Times New Roman" pitchFamily="18" charset="0"/>
              </a:rPr>
              <a:t>高速、高精度扫描及指向控制和高灵敏度阵列探测等系列关键技术研究</a:t>
            </a:r>
            <a:r>
              <a:rPr lang="zh-CN" altLang="en-US" sz="2000" dirty="0">
                <a:latin typeface="Times New Roman" pitchFamily="18" charset="0"/>
                <a:ea typeface="楷体" pitchFamily="49" charset="-122"/>
                <a:cs typeface="Times New Roman" pitchFamily="18" charset="0"/>
              </a:rPr>
              <a:t>。</a:t>
            </a:r>
          </a:p>
        </p:txBody>
      </p:sp>
    </p:spTree>
    <p:extLst>
      <p:ext uri="{BB962C8B-B14F-4D97-AF65-F5344CB8AC3E}">
        <p14:creationId xmlns:p14="http://schemas.microsoft.com/office/powerpoint/2010/main" val="2338651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矩形 1"/>
          <p:cNvSpPr>
            <a:spLocks noChangeArrowheads="1"/>
          </p:cNvSpPr>
          <p:nvPr/>
        </p:nvSpPr>
        <p:spPr bwMode="auto">
          <a:xfrm>
            <a:off x="533400" y="915566"/>
            <a:ext cx="8143056" cy="35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57200" algn="just">
              <a:lnSpc>
                <a:spcPct val="150000"/>
              </a:lnSpc>
              <a:defRPr/>
            </a:pPr>
            <a:r>
              <a:rPr lang="zh-CN" altLang="zh-CN" sz="2200" dirty="0">
                <a:latin typeface="Times New Roman" panose="02020603050405020304" pitchFamily="18" charset="0"/>
                <a:ea typeface="楷体" pitchFamily="49" charset="-122"/>
                <a:cs typeface="Times New Roman" panose="02020603050405020304" pitchFamily="18" charset="0"/>
              </a:rPr>
              <a:t>针对全天候区域三维成像问题，采用阵列天线合成孔径雷达三维成像技术，开展高灵敏度阵列天线SAR系统及其处理软件的设计和研制，并实现在较低成本飞行平台上安装和雷达指标飞行验证。</a:t>
            </a:r>
            <a:endParaRPr lang="en-US" altLang="zh-CN" sz="2200" dirty="0">
              <a:latin typeface="Times New Roman" panose="02020603050405020304" pitchFamily="18" charset="0"/>
              <a:ea typeface="楷体" pitchFamily="49" charset="-122"/>
              <a:cs typeface="Times New Roman" panose="02020603050405020304" pitchFamily="18" charset="0"/>
            </a:endParaRPr>
          </a:p>
          <a:p>
            <a:pPr indent="457200" algn="just">
              <a:lnSpc>
                <a:spcPct val="150000"/>
              </a:lnSpc>
              <a:defRPr/>
            </a:pPr>
            <a:r>
              <a:rPr lang="zh-CN" altLang="en-US" sz="2200" dirty="0">
                <a:latin typeface="Times New Roman" panose="02020603050405020304" pitchFamily="18" charset="0"/>
                <a:ea typeface="楷体" pitchFamily="49" charset="-122"/>
                <a:cs typeface="Times New Roman" panose="02020603050405020304" pitchFamily="18" charset="0"/>
              </a:rPr>
              <a:t>关键技术：</a:t>
            </a:r>
            <a:endParaRPr lang="en-US" altLang="zh-CN" sz="2200" dirty="0">
              <a:latin typeface="Times New Roman" panose="02020603050405020304" pitchFamily="18" charset="0"/>
              <a:ea typeface="楷体" pitchFamily="49" charset="-122"/>
              <a:cs typeface="Times New Roman" panose="02020603050405020304" pitchFamily="18" charset="0"/>
            </a:endParaRPr>
          </a:p>
          <a:p>
            <a:pPr algn="just">
              <a:lnSpc>
                <a:spcPct val="150000"/>
              </a:lnSpc>
              <a:defRPr/>
            </a:pPr>
            <a:r>
              <a:rPr lang="zh-CN" altLang="en-US" sz="2200" dirty="0">
                <a:latin typeface="Times New Roman" panose="02020603050405020304" pitchFamily="18" charset="0"/>
                <a:ea typeface="楷体" pitchFamily="49" charset="-122"/>
                <a:cs typeface="Times New Roman" panose="02020603050405020304" pitchFamily="18" charset="0"/>
              </a:rPr>
              <a:t>   （</a:t>
            </a:r>
            <a:r>
              <a:rPr lang="en-US" altLang="zh-CN" sz="2200" dirty="0">
                <a:latin typeface="Times New Roman" panose="02020603050405020304" pitchFamily="18" charset="0"/>
                <a:ea typeface="楷体" pitchFamily="49" charset="-122"/>
                <a:cs typeface="Times New Roman" panose="02020603050405020304" pitchFamily="18" charset="0"/>
              </a:rPr>
              <a:t>1</a:t>
            </a:r>
            <a:r>
              <a:rPr lang="zh-CN" altLang="en-US" sz="2200" dirty="0">
                <a:latin typeface="Times New Roman" panose="02020603050405020304" pitchFamily="18" charset="0"/>
                <a:ea typeface="楷体" pitchFamily="49" charset="-122"/>
                <a:cs typeface="Times New Roman" panose="02020603050405020304" pitchFamily="18" charset="0"/>
              </a:rPr>
              <a:t>）</a:t>
            </a:r>
            <a:r>
              <a:rPr lang="zh-CN" altLang="zh-CN" sz="2200" dirty="0">
                <a:latin typeface="Times New Roman" panose="02020603050405020304" pitchFamily="18" charset="0"/>
                <a:ea typeface="楷体" pitchFamily="49" charset="-122"/>
                <a:cs typeface="Times New Roman" panose="02020603050405020304" pitchFamily="18" charset="0"/>
              </a:rPr>
              <a:t>短基线阵列天线SAR总体设计</a:t>
            </a:r>
          </a:p>
          <a:p>
            <a:pPr algn="just">
              <a:lnSpc>
                <a:spcPct val="150000"/>
              </a:lnSpc>
              <a:defRPr/>
            </a:pPr>
            <a:r>
              <a:rPr lang="en-US" altLang="zh-CN" sz="2200" dirty="0">
                <a:latin typeface="Times New Roman" panose="02020603050405020304" pitchFamily="18" charset="0"/>
                <a:ea typeface="楷体" pitchFamily="49" charset="-122"/>
                <a:cs typeface="Times New Roman" panose="02020603050405020304" pitchFamily="18" charset="0"/>
              </a:rPr>
              <a:t>   </a:t>
            </a:r>
            <a:r>
              <a:rPr lang="zh-CN" altLang="zh-CN" sz="2200" dirty="0">
                <a:latin typeface="Times New Roman" panose="02020603050405020304" pitchFamily="18" charset="0"/>
                <a:ea typeface="楷体" pitchFamily="49" charset="-122"/>
                <a:cs typeface="Times New Roman" panose="02020603050405020304" pitchFamily="18" charset="0"/>
              </a:rPr>
              <a:t>（</a:t>
            </a:r>
            <a:r>
              <a:rPr lang="en-US" altLang="zh-CN" sz="2200" dirty="0">
                <a:latin typeface="Times New Roman" panose="02020603050405020304" pitchFamily="18" charset="0"/>
                <a:ea typeface="楷体" pitchFamily="49" charset="-122"/>
                <a:cs typeface="Times New Roman" panose="02020603050405020304" pitchFamily="18" charset="0"/>
              </a:rPr>
              <a:t>2</a:t>
            </a:r>
            <a:r>
              <a:rPr lang="zh-CN" altLang="zh-CN" sz="2200" dirty="0">
                <a:latin typeface="Times New Roman" panose="02020603050405020304" pitchFamily="18" charset="0"/>
                <a:ea typeface="楷体" pitchFamily="49" charset="-122"/>
                <a:cs typeface="Times New Roman" panose="02020603050405020304" pitchFamily="18" charset="0"/>
              </a:rPr>
              <a:t>）阵列</a:t>
            </a:r>
            <a:r>
              <a:rPr lang="en-US" altLang="zh-CN" sz="2200" dirty="0">
                <a:latin typeface="Times New Roman" panose="02020603050405020304" pitchFamily="18" charset="0"/>
                <a:ea typeface="楷体" pitchFamily="49" charset="-122"/>
                <a:cs typeface="Times New Roman" panose="02020603050405020304" pitchFamily="18" charset="0"/>
              </a:rPr>
              <a:t>SAR</a:t>
            </a:r>
            <a:r>
              <a:rPr lang="zh-CN" altLang="zh-CN" sz="2200" dirty="0">
                <a:latin typeface="Times New Roman" panose="02020603050405020304" pitchFamily="18" charset="0"/>
                <a:ea typeface="楷体" pitchFamily="49" charset="-122"/>
                <a:cs typeface="Times New Roman" panose="02020603050405020304" pitchFamily="18" charset="0"/>
              </a:rPr>
              <a:t>信号稀疏压缩和复原成像方法</a:t>
            </a:r>
            <a:r>
              <a:rPr lang="zh-CN" altLang="en-US" sz="2200" dirty="0">
                <a:latin typeface="Times New Roman" panose="02020603050405020304" pitchFamily="18" charset="0"/>
                <a:ea typeface="楷体" pitchFamily="49" charset="-122"/>
                <a:cs typeface="Times New Roman" panose="02020603050405020304" pitchFamily="18" charset="0"/>
              </a:rPr>
              <a:t>研究</a:t>
            </a:r>
            <a:endParaRPr lang="zh-CN" altLang="zh-CN" sz="2200" dirty="0">
              <a:latin typeface="Times New Roman" panose="02020603050405020304" pitchFamily="18" charset="0"/>
              <a:ea typeface="楷体" pitchFamily="49" charset="-122"/>
              <a:cs typeface="Times New Roman" panose="02020603050405020304" pitchFamily="18" charset="0"/>
            </a:endParaRPr>
          </a:p>
        </p:txBody>
      </p:sp>
    </p:spTree>
    <p:extLst>
      <p:ext uri="{BB962C8B-B14F-4D97-AF65-F5344CB8AC3E}">
        <p14:creationId xmlns:p14="http://schemas.microsoft.com/office/powerpoint/2010/main" val="1227238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矩形 14341"/>
          <p:cNvSpPr>
            <a:spLocks noChangeArrowheads="1"/>
          </p:cNvSpPr>
          <p:nvPr/>
        </p:nvSpPr>
        <p:spPr bwMode="auto">
          <a:xfrm>
            <a:off x="0" y="195486"/>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en-US" altLang="zh-CN" sz="2400" b="1" dirty="0" smtClean="0">
                <a:latin typeface="楷体" panose="02010609060101010101" pitchFamily="49" charset="-122"/>
                <a:ea typeface="楷体" panose="02010609060101010101" pitchFamily="49" charset="-122"/>
                <a:cs typeface="Times New Roman" pitchFamily="18" charset="0"/>
              </a:rPr>
              <a:t>1</a:t>
            </a:r>
            <a:r>
              <a:rPr lang="zh-CN" altLang="en-US" sz="2400" b="1" dirty="0" smtClean="0">
                <a:latin typeface="楷体" panose="02010609060101010101" pitchFamily="49" charset="-122"/>
                <a:ea typeface="楷体" panose="02010609060101010101" pitchFamily="49" charset="-122"/>
                <a:cs typeface="Times New Roman" pitchFamily="18" charset="0"/>
              </a:rPr>
              <a:t>）高</a:t>
            </a:r>
            <a:r>
              <a:rPr lang="zh-CN" altLang="en-US" sz="2400" b="1" dirty="0">
                <a:latin typeface="楷体" panose="02010609060101010101" pitchFamily="49" charset="-122"/>
                <a:ea typeface="楷体" panose="02010609060101010101" pitchFamily="49" charset="-122"/>
                <a:cs typeface="Times New Roman" pitchFamily="18" charset="0"/>
              </a:rPr>
              <a:t>灵敏度阵列天线三维成像雷达系统组成</a:t>
            </a:r>
          </a:p>
        </p:txBody>
      </p:sp>
      <p:pic>
        <p:nvPicPr>
          <p:cNvPr id="19461"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726" y="1595437"/>
            <a:ext cx="6378575"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矩形 12"/>
          <p:cNvSpPr>
            <a:spLocks noChangeArrowheads="1"/>
          </p:cNvSpPr>
          <p:nvPr/>
        </p:nvSpPr>
        <p:spPr bwMode="auto">
          <a:xfrm>
            <a:off x="533400" y="1608535"/>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a:ea typeface="宋体" pitchFamily="2" charset="-122"/>
              </a:rPr>
              <a:t>系统组成框图</a:t>
            </a:r>
            <a:endParaRPr lang="en-US" altLang="zh-CN">
              <a:ea typeface="宋体" pitchFamily="2" charset="-122"/>
            </a:endParaRPr>
          </a:p>
        </p:txBody>
      </p:sp>
      <p:sp>
        <p:nvSpPr>
          <p:cNvPr id="8" name="矩形 7"/>
          <p:cNvSpPr/>
          <p:nvPr/>
        </p:nvSpPr>
        <p:spPr>
          <a:xfrm>
            <a:off x="6287559" y="627534"/>
            <a:ext cx="2835275" cy="4557081"/>
          </a:xfrm>
          <a:prstGeom prst="rect">
            <a:avLst/>
          </a:prstGeom>
        </p:spPr>
        <p:txBody>
          <a:bodyPr>
            <a:spAutoFit/>
          </a:bodyPr>
          <a:lstStyle/>
          <a:p>
            <a:pPr algn="just">
              <a:lnSpc>
                <a:spcPts val="2700"/>
              </a:lnSpc>
              <a:spcAft>
                <a:spcPts val="0"/>
              </a:spcAft>
              <a:defRPr/>
            </a:pPr>
            <a:r>
              <a:rPr lang="zh-CN" altLang="en-US" b="1" kern="100" dirty="0">
                <a:latin typeface="Times New Roman" panose="02020603050405020304" pitchFamily="18" charset="0"/>
                <a:ea typeface="宋体" panose="02010600030101010101" pitchFamily="2" charset="-122"/>
                <a:cs typeface="宋体" panose="02010600030101010101" pitchFamily="2" charset="-122"/>
              </a:rPr>
              <a:t>机上设备：</a:t>
            </a:r>
            <a:endParaRPr lang="en-US" altLang="zh-CN" b="1" kern="100" dirty="0">
              <a:latin typeface="Times New Roman" panose="02020603050405020304" pitchFamily="18" charset="0"/>
              <a:ea typeface="宋体" panose="02010600030101010101" pitchFamily="2" charset="-122"/>
              <a:cs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天线子系统</a:t>
            </a:r>
            <a:r>
              <a:rPr lang="zh-CN" altLang="en-US" b="1" kern="100" dirty="0">
                <a:latin typeface="Times New Roman" panose="02020603050405020304" pitchFamily="18" charset="0"/>
                <a:ea typeface="宋体" panose="02010600030101010101" pitchFamily="2" charset="-122"/>
                <a:cs typeface="宋体" panose="02010600030101010101" pitchFamily="2" charset="-122"/>
              </a:rPr>
              <a:t>及安装基线</a:t>
            </a:r>
            <a:endParaRPr lang="zh-CN" altLang="zh-CN" sz="1400" b="1" kern="100" dirty="0">
              <a:latin typeface="Times New Roman" panose="02020603050405020304" pitchFamily="18" charset="0"/>
              <a:ea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接收子系统</a:t>
            </a:r>
            <a:endParaRPr lang="en-US" altLang="zh-CN" b="1" kern="100" dirty="0">
              <a:latin typeface="Times New Roman" panose="02020603050405020304" pitchFamily="18" charset="0"/>
              <a:ea typeface="宋体" panose="02010600030101010101" pitchFamily="2" charset="-122"/>
              <a:cs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发射子系统</a:t>
            </a:r>
            <a:endParaRPr lang="zh-CN" altLang="zh-CN" sz="1400" b="1" kern="100" dirty="0">
              <a:latin typeface="Times New Roman" panose="02020603050405020304" pitchFamily="18" charset="0"/>
              <a:ea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记录子系统</a:t>
            </a:r>
            <a:endParaRPr lang="zh-CN" altLang="zh-CN" sz="1400" b="1" kern="100" dirty="0">
              <a:latin typeface="Times New Roman" panose="02020603050405020304" pitchFamily="18" charset="0"/>
              <a:ea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内定标子系统</a:t>
            </a:r>
            <a:endParaRPr lang="zh-CN" altLang="zh-CN" sz="1400" b="1" kern="100" dirty="0">
              <a:latin typeface="Times New Roman" panose="02020603050405020304" pitchFamily="18" charset="0"/>
              <a:ea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配电和控制子系统</a:t>
            </a:r>
            <a:endParaRPr lang="zh-CN" altLang="zh-CN" sz="1400" b="1" kern="100" dirty="0">
              <a:latin typeface="Times New Roman" panose="02020603050405020304" pitchFamily="18" charset="0"/>
              <a:ea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运动补偿子系统</a:t>
            </a:r>
            <a:endParaRPr lang="en-US" altLang="zh-CN" b="1" kern="100" dirty="0">
              <a:latin typeface="Times New Roman" panose="02020603050405020304" pitchFamily="18" charset="0"/>
              <a:ea typeface="宋体" panose="02010600030101010101" pitchFamily="2" charset="-122"/>
              <a:cs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zh-CN" b="1" kern="100" dirty="0">
                <a:ea typeface="宋体" panose="02010600030101010101" pitchFamily="2" charset="-122"/>
                <a:cs typeface="宋体" panose="02010600030101010101" pitchFamily="2" charset="-122"/>
              </a:rPr>
              <a:t>外定标子系统</a:t>
            </a:r>
            <a:endParaRPr lang="en-US" altLang="zh-CN" b="1" kern="100" dirty="0">
              <a:ea typeface="宋体" panose="02010600030101010101" pitchFamily="2" charset="-122"/>
              <a:cs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采集与处理子系统</a:t>
            </a:r>
            <a:endParaRPr lang="en-US" altLang="zh-CN" b="1" kern="100" dirty="0">
              <a:ea typeface="宋体" panose="02010600030101010101" pitchFamily="2" charset="-122"/>
              <a:cs typeface="宋体" panose="02010600030101010101" pitchFamily="2" charset="-122"/>
            </a:endParaRPr>
          </a:p>
          <a:p>
            <a:pPr algn="just">
              <a:lnSpc>
                <a:spcPts val="2700"/>
              </a:lnSpc>
              <a:spcAft>
                <a:spcPts val="0"/>
              </a:spcAft>
              <a:defRPr/>
            </a:pPr>
            <a:r>
              <a:rPr lang="zh-CN" altLang="en-US" b="1" kern="100" dirty="0">
                <a:ea typeface="宋体" panose="02010600030101010101" pitchFamily="2" charset="-122"/>
                <a:cs typeface="宋体" panose="02010600030101010101" pitchFamily="2" charset="-122"/>
              </a:rPr>
              <a:t>地面设备：</a:t>
            </a:r>
            <a:endParaRPr lang="en-US" altLang="zh-CN" b="1" kern="100" dirty="0">
              <a:ea typeface="宋体" panose="02010600030101010101" pitchFamily="2" charset="-122"/>
              <a:cs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en-US" b="1" kern="100" dirty="0">
                <a:ea typeface="宋体" panose="02010600030101010101" pitchFamily="2" charset="-122"/>
                <a:cs typeface="宋体" panose="02010600030101010101" pitchFamily="2" charset="-122"/>
              </a:rPr>
              <a:t>数据转录、处理设备</a:t>
            </a:r>
            <a:endParaRPr lang="en-US" altLang="zh-CN" b="1" kern="100" dirty="0">
              <a:ea typeface="宋体" panose="02010600030101010101" pitchFamily="2" charset="-122"/>
              <a:cs typeface="宋体" panose="02010600030101010101" pitchFamily="2" charset="-122"/>
            </a:endParaRPr>
          </a:p>
          <a:p>
            <a:pPr marL="342900" indent="-342900" algn="just">
              <a:lnSpc>
                <a:spcPts val="2700"/>
              </a:lnSpc>
              <a:spcAft>
                <a:spcPts val="0"/>
              </a:spcAft>
              <a:buFont typeface="Wingdings" panose="05000000000000000000" pitchFamily="2" charset="2"/>
              <a:buChar char=""/>
              <a:defRPr/>
            </a:pPr>
            <a:r>
              <a:rPr lang="zh-CN" altLang="en-US" b="1" kern="100" dirty="0">
                <a:ea typeface="宋体" panose="02010600030101010101" pitchFamily="2" charset="-122"/>
                <a:cs typeface="宋体" panose="02010600030101010101" pitchFamily="2" charset="-122"/>
              </a:rPr>
              <a:t>软件模块</a:t>
            </a:r>
          </a:p>
        </p:txBody>
      </p:sp>
    </p:spTree>
    <p:extLst>
      <p:ext uri="{BB962C8B-B14F-4D97-AF65-F5344CB8AC3E}">
        <p14:creationId xmlns:p14="http://schemas.microsoft.com/office/powerpoint/2010/main" val="396959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矩形 14341"/>
          <p:cNvSpPr>
            <a:spLocks noChangeArrowheads="1"/>
          </p:cNvSpPr>
          <p:nvPr/>
        </p:nvSpPr>
        <p:spPr bwMode="auto">
          <a:xfrm>
            <a:off x="0" y="207099"/>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en-US" altLang="zh-CN" sz="2600" b="1" dirty="0" smtClean="0">
                <a:latin typeface="楷体" panose="02010609060101010101" pitchFamily="49" charset="-122"/>
                <a:ea typeface="楷体" panose="02010609060101010101" pitchFamily="49" charset="-122"/>
                <a:cs typeface="Times New Roman" pitchFamily="18" charset="0"/>
              </a:rPr>
              <a:t>2</a:t>
            </a:r>
            <a:r>
              <a:rPr lang="zh-CN" altLang="en-US" sz="2600" b="1" dirty="0" smtClean="0">
                <a:latin typeface="楷体" panose="02010609060101010101" pitchFamily="49" charset="-122"/>
                <a:ea typeface="楷体" panose="02010609060101010101" pitchFamily="49" charset="-122"/>
                <a:cs typeface="Times New Roman" pitchFamily="18" charset="0"/>
              </a:rPr>
              <a:t>）高</a:t>
            </a:r>
            <a:r>
              <a:rPr lang="zh-CN" altLang="en-US" sz="2600" b="1" dirty="0">
                <a:latin typeface="楷体" panose="02010609060101010101" pitchFamily="49" charset="-122"/>
                <a:ea typeface="楷体" panose="02010609060101010101" pitchFamily="49" charset="-122"/>
                <a:cs typeface="Times New Roman" pitchFamily="18" charset="0"/>
              </a:rPr>
              <a:t>灵敏度阵列天线三维成像雷达关键技术</a:t>
            </a:r>
          </a:p>
        </p:txBody>
      </p:sp>
      <p:sp>
        <p:nvSpPr>
          <p:cNvPr id="11" name="矩形 10"/>
          <p:cNvSpPr/>
          <p:nvPr/>
        </p:nvSpPr>
        <p:spPr>
          <a:xfrm>
            <a:off x="6156326" y="883628"/>
            <a:ext cx="2835275" cy="3693319"/>
          </a:xfrm>
          <a:prstGeom prst="rect">
            <a:avLst/>
          </a:prstGeom>
        </p:spPr>
        <p:txBody>
          <a:bodyPr>
            <a:spAutoFit/>
          </a:bodyPr>
          <a:lstStyle/>
          <a:p>
            <a:pPr algn="just">
              <a:spcAft>
                <a:spcPts val="0"/>
              </a:spcAft>
              <a:defRPr/>
            </a:pPr>
            <a:r>
              <a:rPr lang="zh-CN" altLang="en-US" b="1" kern="100" dirty="0">
                <a:latin typeface="Times New Roman" panose="02020603050405020304" pitchFamily="18" charset="0"/>
                <a:ea typeface="宋体" panose="02010600030101010101" pitchFamily="2" charset="-122"/>
                <a:cs typeface="宋体" panose="02010600030101010101" pitchFamily="2" charset="-122"/>
              </a:rPr>
              <a:t>机上设备：</a:t>
            </a:r>
            <a:endParaRPr lang="en-US" altLang="zh-CN" b="1" kern="100" dirty="0">
              <a:latin typeface="Times New Roman" panose="02020603050405020304" pitchFamily="18" charset="0"/>
              <a:ea typeface="宋体" panose="02010600030101010101" pitchFamily="2" charset="-122"/>
              <a:cs typeface="宋体" panose="02010600030101010101" pitchFamily="2" charset="-122"/>
            </a:endParaRPr>
          </a:p>
          <a:p>
            <a:pPr marL="342900" indent="-342900" algn="just">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天线子系统</a:t>
            </a:r>
            <a:r>
              <a:rPr lang="zh-CN" altLang="en-US" b="1" kern="100" dirty="0">
                <a:latin typeface="Times New Roman" panose="02020603050405020304" pitchFamily="18" charset="0"/>
                <a:ea typeface="宋体" panose="02010600030101010101" pitchFamily="2" charset="-122"/>
                <a:cs typeface="宋体" panose="02010600030101010101" pitchFamily="2" charset="-122"/>
              </a:rPr>
              <a:t>及安装基线</a:t>
            </a:r>
            <a:endParaRPr lang="zh-CN" altLang="zh-CN" sz="1400" b="1" kern="100" dirty="0">
              <a:latin typeface="Times New Roman" panose="02020603050405020304" pitchFamily="18" charset="0"/>
              <a:ea typeface="宋体" panose="02010600030101010101" pitchFamily="2" charset="-122"/>
            </a:endParaRPr>
          </a:p>
          <a:p>
            <a:pPr marL="342900" indent="-342900" algn="just">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接收子系统</a:t>
            </a:r>
            <a:endParaRPr lang="en-US" altLang="zh-CN" b="1" kern="100" dirty="0">
              <a:latin typeface="Times New Roman" panose="02020603050405020304" pitchFamily="18" charset="0"/>
              <a:ea typeface="宋体" panose="02010600030101010101" pitchFamily="2" charset="-122"/>
              <a:cs typeface="宋体" panose="02010600030101010101" pitchFamily="2" charset="-122"/>
            </a:endParaRPr>
          </a:p>
          <a:p>
            <a:pPr marL="342900" indent="-342900" algn="just">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发射子系统</a:t>
            </a:r>
            <a:endParaRPr lang="zh-CN" altLang="zh-CN" sz="1400" b="1" kern="100" dirty="0">
              <a:latin typeface="Times New Roman" panose="02020603050405020304" pitchFamily="18" charset="0"/>
              <a:ea typeface="宋体" panose="02010600030101010101" pitchFamily="2" charset="-122"/>
            </a:endParaRPr>
          </a:p>
          <a:p>
            <a:pPr marL="342900" indent="-342900" algn="just">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记录子系统</a:t>
            </a:r>
            <a:endParaRPr lang="zh-CN" altLang="zh-CN" sz="1400" b="1" kern="100" dirty="0">
              <a:latin typeface="Times New Roman" panose="02020603050405020304" pitchFamily="18" charset="0"/>
              <a:ea typeface="宋体" panose="02010600030101010101" pitchFamily="2" charset="-122"/>
            </a:endParaRPr>
          </a:p>
          <a:p>
            <a:pPr marL="342900" indent="-342900" algn="just">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内定标子系统</a:t>
            </a:r>
            <a:endParaRPr lang="zh-CN" altLang="zh-CN" sz="1400" b="1" kern="100" dirty="0">
              <a:latin typeface="Times New Roman" panose="02020603050405020304" pitchFamily="18" charset="0"/>
              <a:ea typeface="宋体" panose="02010600030101010101" pitchFamily="2" charset="-122"/>
            </a:endParaRPr>
          </a:p>
          <a:p>
            <a:pPr marL="342900" indent="-342900" algn="just">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配电和控制子系统</a:t>
            </a:r>
            <a:endParaRPr lang="zh-CN" altLang="zh-CN" sz="1400" b="1" kern="100" dirty="0">
              <a:latin typeface="Times New Roman" panose="02020603050405020304" pitchFamily="18" charset="0"/>
              <a:ea typeface="宋体" panose="02010600030101010101" pitchFamily="2" charset="-122"/>
            </a:endParaRPr>
          </a:p>
          <a:p>
            <a:pPr marL="342900" indent="-342900" algn="just">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运动补偿子系统</a:t>
            </a:r>
            <a:endParaRPr lang="en-US" altLang="zh-CN" b="1" kern="100" dirty="0">
              <a:latin typeface="Times New Roman" panose="02020603050405020304" pitchFamily="18" charset="0"/>
              <a:ea typeface="宋体" panose="02010600030101010101" pitchFamily="2" charset="-122"/>
              <a:cs typeface="宋体" panose="02010600030101010101" pitchFamily="2" charset="-122"/>
            </a:endParaRPr>
          </a:p>
          <a:p>
            <a:pPr marL="342900" indent="-342900" algn="just">
              <a:spcAft>
                <a:spcPts val="0"/>
              </a:spcAft>
              <a:buFont typeface="Wingdings" panose="05000000000000000000" pitchFamily="2" charset="2"/>
              <a:buChar char=""/>
              <a:defRPr/>
            </a:pPr>
            <a:r>
              <a:rPr lang="zh-CN" altLang="zh-CN" b="1" kern="100" dirty="0">
                <a:ea typeface="宋体" panose="02010600030101010101" pitchFamily="2" charset="-122"/>
                <a:cs typeface="宋体" panose="02010600030101010101" pitchFamily="2" charset="-122"/>
              </a:rPr>
              <a:t>外定标子系统</a:t>
            </a:r>
            <a:endParaRPr lang="en-US" altLang="zh-CN" b="1" kern="100" dirty="0">
              <a:ea typeface="宋体" panose="02010600030101010101" pitchFamily="2" charset="-122"/>
              <a:cs typeface="宋体" panose="02010600030101010101" pitchFamily="2" charset="-122"/>
            </a:endParaRPr>
          </a:p>
          <a:p>
            <a:pPr marL="342900" indent="-342900" algn="just">
              <a:spcAft>
                <a:spcPts val="0"/>
              </a:spcAft>
              <a:buFont typeface="Wingdings" panose="05000000000000000000" pitchFamily="2" charset="2"/>
              <a:buChar char=""/>
              <a:defRPr/>
            </a:pPr>
            <a:r>
              <a:rPr lang="zh-CN" altLang="zh-CN" b="1" kern="100" dirty="0">
                <a:latin typeface="Times New Roman" panose="02020603050405020304" pitchFamily="18" charset="0"/>
                <a:ea typeface="宋体" panose="02010600030101010101" pitchFamily="2" charset="-122"/>
                <a:cs typeface="宋体" panose="02010600030101010101" pitchFamily="2" charset="-122"/>
              </a:rPr>
              <a:t>采集与处理子系统</a:t>
            </a:r>
            <a:endParaRPr lang="en-US" altLang="zh-CN" b="1" kern="100" dirty="0">
              <a:ea typeface="宋体" panose="02010600030101010101" pitchFamily="2" charset="-122"/>
              <a:cs typeface="宋体" panose="02010600030101010101" pitchFamily="2" charset="-122"/>
            </a:endParaRPr>
          </a:p>
          <a:p>
            <a:pPr algn="just">
              <a:spcAft>
                <a:spcPts val="0"/>
              </a:spcAft>
              <a:defRPr/>
            </a:pPr>
            <a:r>
              <a:rPr lang="zh-CN" altLang="en-US" b="1" kern="100" dirty="0">
                <a:ea typeface="宋体" panose="02010600030101010101" pitchFamily="2" charset="-122"/>
                <a:cs typeface="宋体" panose="02010600030101010101" pitchFamily="2" charset="-122"/>
              </a:rPr>
              <a:t>地面设备：</a:t>
            </a:r>
            <a:endParaRPr lang="en-US" altLang="zh-CN" b="1" kern="100" dirty="0">
              <a:ea typeface="宋体" panose="02010600030101010101" pitchFamily="2" charset="-122"/>
              <a:cs typeface="宋体" panose="02010600030101010101" pitchFamily="2" charset="-122"/>
            </a:endParaRPr>
          </a:p>
          <a:p>
            <a:pPr marL="342900" indent="-342900" algn="just">
              <a:spcAft>
                <a:spcPts val="0"/>
              </a:spcAft>
              <a:buFont typeface="Wingdings" panose="05000000000000000000" pitchFamily="2" charset="2"/>
              <a:buChar char=""/>
              <a:defRPr/>
            </a:pPr>
            <a:r>
              <a:rPr lang="zh-CN" altLang="en-US" b="1" kern="100" dirty="0">
                <a:ea typeface="宋体" panose="02010600030101010101" pitchFamily="2" charset="-122"/>
                <a:cs typeface="宋体" panose="02010600030101010101" pitchFamily="2" charset="-122"/>
              </a:rPr>
              <a:t>数据转录、处理设备</a:t>
            </a:r>
            <a:endParaRPr lang="en-US" altLang="zh-CN" b="1" kern="100" dirty="0">
              <a:ea typeface="宋体" panose="02010600030101010101" pitchFamily="2" charset="-122"/>
              <a:cs typeface="宋体" panose="02010600030101010101" pitchFamily="2" charset="-122"/>
            </a:endParaRPr>
          </a:p>
          <a:p>
            <a:pPr marL="342900" indent="-342900" algn="just">
              <a:spcAft>
                <a:spcPts val="0"/>
              </a:spcAft>
              <a:buFont typeface="Wingdings" panose="05000000000000000000" pitchFamily="2" charset="2"/>
              <a:buChar char=""/>
              <a:defRPr/>
            </a:pPr>
            <a:r>
              <a:rPr lang="zh-CN" altLang="en-US" b="1" kern="100" dirty="0">
                <a:ea typeface="宋体" panose="02010600030101010101" pitchFamily="2" charset="-122"/>
                <a:cs typeface="宋体" panose="02010600030101010101" pitchFamily="2" charset="-122"/>
              </a:rPr>
              <a:t>软件模块</a:t>
            </a:r>
          </a:p>
        </p:txBody>
      </p:sp>
      <p:sp>
        <p:nvSpPr>
          <p:cNvPr id="12" name="矩形 11"/>
          <p:cNvSpPr>
            <a:spLocks noChangeArrowheads="1"/>
          </p:cNvSpPr>
          <p:nvPr/>
        </p:nvSpPr>
        <p:spPr bwMode="auto">
          <a:xfrm>
            <a:off x="6156326" y="1188800"/>
            <a:ext cx="2835275" cy="3429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endParaRPr lang="zh-CN" altLang="en-US">
              <a:ea typeface="宋体" pitchFamily="2" charset="-122"/>
            </a:endParaRPr>
          </a:p>
        </p:txBody>
      </p:sp>
      <p:grpSp>
        <p:nvGrpSpPr>
          <p:cNvPr id="13" name="组合 12"/>
          <p:cNvGrpSpPr>
            <a:grpSpLocks/>
          </p:cNvGrpSpPr>
          <p:nvPr/>
        </p:nvGrpSpPr>
        <p:grpSpPr bwMode="auto">
          <a:xfrm>
            <a:off x="214313" y="982673"/>
            <a:ext cx="4814887" cy="2169825"/>
            <a:chOff x="214230" y="2120468"/>
            <a:chExt cx="4814957" cy="2892716"/>
          </a:xfrm>
        </p:grpSpPr>
        <p:sp>
          <p:nvSpPr>
            <p:cNvPr id="20495" name="矩形 13"/>
            <p:cNvSpPr>
              <a:spLocks noChangeArrowheads="1"/>
            </p:cNvSpPr>
            <p:nvPr/>
          </p:nvSpPr>
          <p:spPr bwMode="auto">
            <a:xfrm>
              <a:off x="214230" y="2120468"/>
              <a:ext cx="4814957" cy="289271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l">
                <a:lnSpc>
                  <a:spcPct val="150000"/>
                </a:lnSpc>
              </a:pPr>
              <a:r>
                <a:rPr lang="en-US" altLang="zh-CN">
                  <a:latin typeface="Times New Roman" pitchFamily="18" charset="0"/>
                  <a:ea typeface="宋体" pitchFamily="2" charset="-122"/>
                  <a:cs typeface="Times New Roman" pitchFamily="18" charset="0"/>
                </a:rPr>
                <a:t>   1</a:t>
              </a:r>
              <a:r>
                <a:rPr lang="zh-CN" altLang="en-US">
                  <a:latin typeface="Times New Roman" pitchFamily="18" charset="0"/>
                  <a:ea typeface="宋体" pitchFamily="2" charset="-122"/>
                  <a:cs typeface="Times New Roman" pitchFamily="18" charset="0"/>
                </a:rPr>
                <a:t>、</a:t>
              </a:r>
              <a:r>
                <a:rPr lang="zh-CN" altLang="zh-CN">
                  <a:latin typeface="Times New Roman" pitchFamily="18" charset="0"/>
                  <a:ea typeface="宋体" pitchFamily="2" charset="-122"/>
                  <a:cs typeface="Times New Roman" pitchFamily="18" charset="0"/>
                </a:rPr>
                <a:t>短基线阵列天线</a:t>
              </a:r>
              <a:r>
                <a:rPr lang="en-US" altLang="zh-CN">
                  <a:latin typeface="Times New Roman" pitchFamily="18" charset="0"/>
                  <a:ea typeface="宋体" pitchFamily="2" charset="-122"/>
                  <a:cs typeface="Times New Roman" pitchFamily="18" charset="0"/>
                </a:rPr>
                <a:t>SAR</a:t>
              </a:r>
              <a:r>
                <a:rPr lang="zh-CN" altLang="zh-CN">
                  <a:latin typeface="Times New Roman" pitchFamily="18" charset="0"/>
                  <a:ea typeface="宋体" pitchFamily="2" charset="-122"/>
                  <a:cs typeface="Times New Roman" pitchFamily="18" charset="0"/>
                </a:rPr>
                <a:t>总体设计</a:t>
              </a:r>
              <a:r>
                <a:rPr lang="en-US" altLang="zh-CN">
                  <a:latin typeface="Times New Roman" pitchFamily="18" charset="0"/>
                  <a:ea typeface="宋体" pitchFamily="2" charset="-122"/>
                  <a:cs typeface="Times New Roman" pitchFamily="18" charset="0"/>
                </a:rPr>
                <a:t>       </a:t>
              </a:r>
            </a:p>
            <a:p>
              <a:pPr>
                <a:lnSpc>
                  <a:spcPct val="150000"/>
                </a:lnSpc>
              </a:pPr>
              <a:endParaRPr lang="en-US" altLang="zh-CN">
                <a:latin typeface="Times New Roman" pitchFamily="18" charset="0"/>
                <a:ea typeface="宋体" pitchFamily="2" charset="-122"/>
                <a:cs typeface="Times New Roman" pitchFamily="18" charset="0"/>
              </a:endParaRPr>
            </a:p>
            <a:p>
              <a:pPr>
                <a:lnSpc>
                  <a:spcPct val="150000"/>
                </a:lnSpc>
              </a:pPr>
              <a:endParaRPr lang="en-US" altLang="zh-CN">
                <a:latin typeface="Times New Roman" pitchFamily="18" charset="0"/>
                <a:ea typeface="宋体" pitchFamily="2" charset="-122"/>
                <a:cs typeface="Times New Roman" pitchFamily="18" charset="0"/>
              </a:endParaRPr>
            </a:p>
            <a:p>
              <a:pPr>
                <a:lnSpc>
                  <a:spcPct val="150000"/>
                </a:lnSpc>
              </a:pPr>
              <a:endParaRPr lang="en-US" altLang="zh-CN">
                <a:latin typeface="Times New Roman" pitchFamily="18" charset="0"/>
                <a:ea typeface="宋体" pitchFamily="2" charset="-122"/>
                <a:cs typeface="Times New Roman" pitchFamily="18" charset="0"/>
              </a:endParaRPr>
            </a:p>
            <a:p>
              <a:pPr>
                <a:lnSpc>
                  <a:spcPct val="150000"/>
                </a:lnSpc>
              </a:pPr>
              <a:endParaRPr lang="zh-CN" altLang="en-US">
                <a:ea typeface="宋体" pitchFamily="2" charset="-122"/>
                <a:cs typeface="Times New Roman" pitchFamily="18" charset="0"/>
              </a:endParaRPr>
            </a:p>
          </p:txBody>
        </p:sp>
        <p:sp>
          <p:nvSpPr>
            <p:cNvPr id="20496" name="矩形 14"/>
            <p:cNvSpPr>
              <a:spLocks noChangeArrowheads="1"/>
            </p:cNvSpPr>
            <p:nvPr/>
          </p:nvSpPr>
          <p:spPr bwMode="auto">
            <a:xfrm>
              <a:off x="533322" y="2514116"/>
              <a:ext cx="1717162" cy="227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nSpc>
                  <a:spcPct val="150000"/>
                </a:lnSpc>
              </a:pPr>
              <a:r>
                <a:rPr lang="en-US" altLang="zh-CN">
                  <a:latin typeface="Times New Roman" pitchFamily="18" charset="0"/>
                  <a:ea typeface="宋体" pitchFamily="2" charset="-122"/>
                  <a:cs typeface="Times New Roman" pitchFamily="18" charset="0"/>
                </a:rPr>
                <a:t> </a:t>
              </a:r>
              <a:r>
                <a:rPr lang="zh-CN" altLang="en-US">
                  <a:ea typeface="宋体" pitchFamily="2" charset="-122"/>
                  <a:cs typeface="Times New Roman" pitchFamily="18" charset="0"/>
                </a:rPr>
                <a:t>现有系统</a:t>
              </a:r>
              <a:endParaRPr lang="en-US" altLang="zh-CN">
                <a:ea typeface="宋体" pitchFamily="2" charset="-122"/>
                <a:cs typeface="Times New Roman" pitchFamily="18" charset="0"/>
              </a:endParaRPr>
            </a:p>
            <a:p>
              <a:pPr>
                <a:lnSpc>
                  <a:spcPct val="150000"/>
                </a:lnSpc>
              </a:pPr>
              <a:r>
                <a:rPr lang="zh-CN" altLang="en-US">
                  <a:ea typeface="宋体" pitchFamily="2" charset="-122"/>
                  <a:cs typeface="Times New Roman" pitchFamily="18" charset="0"/>
                </a:rPr>
                <a:t>基线长度</a:t>
              </a:r>
              <a:r>
                <a:rPr lang="en-US" altLang="zh-CN">
                  <a:ea typeface="宋体" pitchFamily="2" charset="-122"/>
                  <a:cs typeface="Times New Roman" pitchFamily="18" charset="0"/>
                </a:rPr>
                <a:t>4.2</a:t>
              </a:r>
              <a:r>
                <a:rPr lang="zh-CN" altLang="en-US">
                  <a:ea typeface="宋体" pitchFamily="2" charset="-122"/>
                  <a:cs typeface="Times New Roman" pitchFamily="18" charset="0"/>
                </a:rPr>
                <a:t>米</a:t>
              </a:r>
              <a:endParaRPr lang="en-US" altLang="zh-CN">
                <a:ea typeface="宋体" pitchFamily="2" charset="-122"/>
                <a:cs typeface="Times New Roman" pitchFamily="18" charset="0"/>
              </a:endParaRPr>
            </a:p>
            <a:p>
              <a:pPr>
                <a:lnSpc>
                  <a:spcPct val="150000"/>
                </a:lnSpc>
              </a:pPr>
              <a:r>
                <a:rPr lang="zh-CN" altLang="en-US">
                  <a:ea typeface="宋体" pitchFamily="2" charset="-122"/>
                  <a:cs typeface="Times New Roman" pitchFamily="18" charset="0"/>
                </a:rPr>
                <a:t>对平台要求高</a:t>
              </a:r>
              <a:endParaRPr lang="en-US" altLang="zh-CN">
                <a:ea typeface="宋体" pitchFamily="2" charset="-122"/>
                <a:cs typeface="Times New Roman" pitchFamily="18" charset="0"/>
              </a:endParaRPr>
            </a:p>
            <a:p>
              <a:pPr>
                <a:lnSpc>
                  <a:spcPct val="150000"/>
                </a:lnSpc>
              </a:pPr>
              <a:r>
                <a:rPr lang="zh-CN" altLang="en-US" sz="1600">
                  <a:ea typeface="宋体" pitchFamily="2" charset="-122"/>
                  <a:cs typeface="Times New Roman" pitchFamily="18" charset="0"/>
                </a:rPr>
                <a:t>运行成本高</a:t>
              </a:r>
            </a:p>
          </p:txBody>
        </p:sp>
        <p:sp>
          <p:nvSpPr>
            <p:cNvPr id="16" name="矩形 15"/>
            <p:cNvSpPr/>
            <p:nvPr/>
          </p:nvSpPr>
          <p:spPr>
            <a:xfrm>
              <a:off x="2274835" y="2514116"/>
              <a:ext cx="1915937" cy="2338791"/>
            </a:xfrm>
            <a:prstGeom prst="rect">
              <a:avLst/>
            </a:prstGeom>
          </p:spPr>
          <p:txBody>
            <a:bodyPr wrap="none">
              <a:spAutoFit/>
            </a:bodyPr>
            <a:lstStyle/>
            <a:p>
              <a:pPr>
                <a:lnSpc>
                  <a:spcPct val="150000"/>
                </a:lnSpc>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  本课题目标</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à"/>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 基线小于</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2</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米  </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à"/>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 运</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12</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平台使用</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ct val="150000"/>
                </a:lnSpc>
                <a:buFont typeface="Wingdings" panose="05000000000000000000" pitchFamily="2" charset="2"/>
                <a:buChar char="à"/>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 运行成本低    </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7" name="组合 16"/>
          <p:cNvGrpSpPr>
            <a:grpSpLocks/>
          </p:cNvGrpSpPr>
          <p:nvPr/>
        </p:nvGrpSpPr>
        <p:grpSpPr bwMode="auto">
          <a:xfrm>
            <a:off x="214313" y="2890267"/>
            <a:ext cx="4814887" cy="2169825"/>
            <a:chOff x="214230" y="2325512"/>
            <a:chExt cx="4814959" cy="2892717"/>
          </a:xfrm>
        </p:grpSpPr>
        <p:sp>
          <p:nvSpPr>
            <p:cNvPr id="20492" name="矩形 17"/>
            <p:cNvSpPr>
              <a:spLocks noChangeArrowheads="1"/>
            </p:cNvSpPr>
            <p:nvPr/>
          </p:nvSpPr>
          <p:spPr bwMode="auto">
            <a:xfrm>
              <a:off x="214230" y="2325512"/>
              <a:ext cx="4814959" cy="289271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nSpc>
                  <a:spcPct val="150000"/>
                </a:lnSpc>
              </a:pPr>
              <a:r>
                <a:rPr lang="en-US" altLang="zh-CN" dirty="0">
                  <a:latin typeface="Times New Roman" pitchFamily="18" charset="0"/>
                  <a:ea typeface="宋体" pitchFamily="2" charset="-122"/>
                  <a:cs typeface="Times New Roman" pitchFamily="18" charset="0"/>
                </a:rPr>
                <a:t>2</a:t>
              </a:r>
              <a:r>
                <a:rPr lang="zh-CN" altLang="en-US" dirty="0">
                  <a:latin typeface="Times New Roman" pitchFamily="18" charset="0"/>
                  <a:ea typeface="宋体" pitchFamily="2" charset="-122"/>
                  <a:cs typeface="Times New Roman" pitchFamily="18" charset="0"/>
                </a:rPr>
                <a:t>、</a:t>
              </a:r>
              <a:r>
                <a:rPr lang="zh-CN" altLang="zh-CN" dirty="0">
                  <a:latin typeface="Times New Roman" pitchFamily="18" charset="0"/>
                  <a:ea typeface="宋体" pitchFamily="2" charset="-122"/>
                  <a:cs typeface="Times New Roman" pitchFamily="18" charset="0"/>
                </a:rPr>
                <a:t>阵列</a:t>
              </a:r>
              <a:r>
                <a:rPr lang="en-US" altLang="zh-CN" dirty="0">
                  <a:latin typeface="Times New Roman" pitchFamily="18" charset="0"/>
                  <a:ea typeface="宋体" pitchFamily="2" charset="-122"/>
                  <a:cs typeface="Times New Roman" pitchFamily="18" charset="0"/>
                </a:rPr>
                <a:t>SAR</a:t>
              </a:r>
              <a:r>
                <a:rPr lang="zh-CN" altLang="zh-CN" dirty="0">
                  <a:latin typeface="Times New Roman" pitchFamily="18" charset="0"/>
                  <a:ea typeface="宋体" pitchFamily="2" charset="-122"/>
                  <a:cs typeface="Times New Roman" pitchFamily="18" charset="0"/>
                </a:rPr>
                <a:t>信号稀疏压缩和复原成像方法</a:t>
              </a:r>
              <a:r>
                <a:rPr lang="en-US" altLang="zh-CN" dirty="0">
                  <a:latin typeface="Times New Roman" pitchFamily="18" charset="0"/>
                  <a:ea typeface="宋体" pitchFamily="2" charset="-122"/>
                  <a:cs typeface="Times New Roman" pitchFamily="18" charset="0"/>
                </a:rPr>
                <a:t>       </a:t>
              </a:r>
            </a:p>
            <a:p>
              <a:pPr>
                <a:lnSpc>
                  <a:spcPct val="150000"/>
                </a:lnSpc>
              </a:pPr>
              <a:endParaRPr lang="en-US" altLang="zh-CN" dirty="0">
                <a:latin typeface="Times New Roman" pitchFamily="18" charset="0"/>
                <a:ea typeface="宋体" pitchFamily="2" charset="-122"/>
                <a:cs typeface="Times New Roman" pitchFamily="18" charset="0"/>
              </a:endParaRPr>
            </a:p>
            <a:p>
              <a:pPr>
                <a:lnSpc>
                  <a:spcPct val="150000"/>
                </a:lnSpc>
              </a:pPr>
              <a:endParaRPr lang="en-US" altLang="zh-CN" dirty="0">
                <a:latin typeface="Times New Roman" pitchFamily="18" charset="0"/>
                <a:ea typeface="宋体" pitchFamily="2" charset="-122"/>
                <a:cs typeface="Times New Roman" pitchFamily="18" charset="0"/>
              </a:endParaRPr>
            </a:p>
            <a:p>
              <a:pPr>
                <a:lnSpc>
                  <a:spcPct val="150000"/>
                </a:lnSpc>
              </a:pPr>
              <a:endParaRPr lang="en-US" altLang="zh-CN" dirty="0">
                <a:latin typeface="Times New Roman" pitchFamily="18" charset="0"/>
                <a:ea typeface="宋体" pitchFamily="2" charset="-122"/>
                <a:cs typeface="Times New Roman" pitchFamily="18" charset="0"/>
              </a:endParaRPr>
            </a:p>
            <a:p>
              <a:pPr>
                <a:lnSpc>
                  <a:spcPct val="150000"/>
                </a:lnSpc>
              </a:pPr>
              <a:endParaRPr lang="zh-CN" altLang="en-US" dirty="0">
                <a:ea typeface="宋体" pitchFamily="2" charset="-122"/>
                <a:cs typeface="Times New Roman" pitchFamily="18" charset="0"/>
              </a:endParaRPr>
            </a:p>
          </p:txBody>
        </p:sp>
        <p:sp>
          <p:nvSpPr>
            <p:cNvPr id="20493" name="矩形 18"/>
            <p:cNvSpPr>
              <a:spLocks noChangeArrowheads="1"/>
            </p:cNvSpPr>
            <p:nvPr/>
          </p:nvSpPr>
          <p:spPr bwMode="auto">
            <a:xfrm>
              <a:off x="376157" y="2748988"/>
              <a:ext cx="2031355" cy="22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nSpc>
                  <a:spcPct val="150000"/>
                </a:lnSpc>
              </a:pPr>
              <a:r>
                <a:rPr lang="en-US" altLang="zh-CN" dirty="0">
                  <a:latin typeface="Times New Roman" pitchFamily="18" charset="0"/>
                  <a:ea typeface="宋体" pitchFamily="2" charset="-122"/>
                  <a:cs typeface="Times New Roman" pitchFamily="18" charset="0"/>
                </a:rPr>
                <a:t> </a:t>
              </a:r>
              <a:r>
                <a:rPr lang="zh-CN" altLang="en-US" dirty="0">
                  <a:ea typeface="宋体" pitchFamily="2" charset="-122"/>
                  <a:cs typeface="Times New Roman" pitchFamily="18" charset="0"/>
                </a:rPr>
                <a:t>现有系统</a:t>
              </a:r>
              <a:endParaRPr lang="en-US" altLang="zh-CN" dirty="0">
                <a:ea typeface="宋体" pitchFamily="2" charset="-122"/>
                <a:cs typeface="Times New Roman" pitchFamily="18" charset="0"/>
              </a:endParaRPr>
            </a:p>
            <a:p>
              <a:pPr>
                <a:lnSpc>
                  <a:spcPct val="150000"/>
                </a:lnSpc>
              </a:pPr>
              <a:r>
                <a:rPr lang="zh-CN" altLang="en-US" dirty="0">
                  <a:ea typeface="宋体" pitchFamily="2" charset="-122"/>
                  <a:cs typeface="Times New Roman" pitchFamily="18" charset="0"/>
                </a:rPr>
                <a:t>机上记录原始数据</a:t>
              </a:r>
              <a:endParaRPr lang="en-US" altLang="zh-CN" dirty="0">
                <a:ea typeface="宋体" pitchFamily="2" charset="-122"/>
                <a:cs typeface="Times New Roman" pitchFamily="18" charset="0"/>
              </a:endParaRPr>
            </a:p>
            <a:p>
              <a:pPr>
                <a:lnSpc>
                  <a:spcPct val="150000"/>
                </a:lnSpc>
              </a:pPr>
              <a:r>
                <a:rPr lang="zh-CN" altLang="en-US" dirty="0">
                  <a:ea typeface="宋体" pitchFamily="2" charset="-122"/>
                  <a:cs typeface="Times New Roman" pitchFamily="18" charset="0"/>
                </a:rPr>
                <a:t>机上记录数据量大</a:t>
              </a:r>
              <a:endParaRPr lang="en-US" altLang="zh-CN" dirty="0">
                <a:ea typeface="宋体" pitchFamily="2" charset="-122"/>
                <a:cs typeface="Times New Roman" pitchFamily="18" charset="0"/>
              </a:endParaRPr>
            </a:p>
            <a:p>
              <a:pPr>
                <a:lnSpc>
                  <a:spcPct val="150000"/>
                </a:lnSpc>
              </a:pPr>
              <a:r>
                <a:rPr lang="zh-CN" altLang="en-US" sz="1600" dirty="0">
                  <a:ea typeface="宋体" pitchFamily="2" charset="-122"/>
                  <a:cs typeface="Times New Roman" pitchFamily="18" charset="0"/>
                </a:rPr>
                <a:t>地面处理时间长</a:t>
              </a:r>
            </a:p>
          </p:txBody>
        </p:sp>
        <p:sp>
          <p:nvSpPr>
            <p:cNvPr id="20" name="矩形 19"/>
            <p:cNvSpPr/>
            <p:nvPr/>
          </p:nvSpPr>
          <p:spPr>
            <a:xfrm>
              <a:off x="2304998" y="2879437"/>
              <a:ext cx="2723864" cy="2338792"/>
            </a:xfrm>
            <a:prstGeom prst="rect">
              <a:avLst/>
            </a:prstGeom>
          </p:spPr>
          <p:txBody>
            <a:bodyPr wrap="none">
              <a:spAutoFit/>
            </a:bodyPr>
            <a:lstStyle/>
            <a:p>
              <a:pPr>
                <a:lnSpc>
                  <a:spcPct val="150000"/>
                </a:lnSpc>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本课题目标</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à"/>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 机上数据实时预处理  </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à"/>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 机上记录数据量少      </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ct val="150000"/>
                </a:lnSpc>
                <a:buFont typeface="Wingdings" panose="05000000000000000000" pitchFamily="2" charset="2"/>
                <a:buChar char="à"/>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 地面处理时间短          </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1" name="矩形 20"/>
          <p:cNvSpPr>
            <a:spLocks noChangeArrowheads="1"/>
          </p:cNvSpPr>
          <p:nvPr/>
        </p:nvSpPr>
        <p:spPr bwMode="auto">
          <a:xfrm>
            <a:off x="6156326" y="3403908"/>
            <a:ext cx="2835275" cy="117303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endParaRPr lang="zh-CN" altLang="en-US">
              <a:ea typeface="宋体" pitchFamily="2" charset="-122"/>
            </a:endParaRPr>
          </a:p>
        </p:txBody>
      </p:sp>
      <p:sp>
        <p:nvSpPr>
          <p:cNvPr id="22" name="矩形 21"/>
          <p:cNvSpPr>
            <a:spLocks noChangeArrowheads="1"/>
          </p:cNvSpPr>
          <p:nvPr/>
        </p:nvSpPr>
        <p:spPr bwMode="auto">
          <a:xfrm>
            <a:off x="6156326" y="1531700"/>
            <a:ext cx="2835275" cy="187220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endParaRPr lang="zh-CN" altLang="en-US">
              <a:ea typeface="宋体" pitchFamily="2" charset="-122"/>
            </a:endParaRPr>
          </a:p>
        </p:txBody>
      </p:sp>
    </p:spTree>
    <p:extLst>
      <p:ext uri="{BB962C8B-B14F-4D97-AF65-F5344CB8AC3E}">
        <p14:creationId xmlns:p14="http://schemas.microsoft.com/office/powerpoint/2010/main" val="3044754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矩形 14341"/>
          <p:cNvSpPr>
            <a:spLocks noChangeArrowheads="1"/>
          </p:cNvSpPr>
          <p:nvPr/>
        </p:nvSpPr>
        <p:spPr bwMode="auto">
          <a:xfrm>
            <a:off x="-15351" y="411510"/>
            <a:ext cx="91401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en-US" altLang="zh-CN" sz="2600" b="1" dirty="0" smtClean="0">
                <a:latin typeface="楷体" panose="02010609060101010101" pitchFamily="49" charset="-122"/>
                <a:ea typeface="楷体" panose="02010609060101010101" pitchFamily="49" charset="-122"/>
                <a:cs typeface="Times New Roman" pitchFamily="18" charset="0"/>
              </a:rPr>
              <a:t>3</a:t>
            </a:r>
            <a:r>
              <a:rPr lang="zh-CN" altLang="en-US" sz="2600" b="1" dirty="0" smtClean="0">
                <a:latin typeface="楷体" panose="02010609060101010101" pitchFamily="49" charset="-122"/>
                <a:ea typeface="楷体" panose="02010609060101010101" pitchFamily="49" charset="-122"/>
                <a:cs typeface="Times New Roman" pitchFamily="18" charset="0"/>
              </a:rPr>
              <a:t>）短</a:t>
            </a:r>
            <a:r>
              <a:rPr lang="zh-CN" altLang="en-US" sz="2600" b="1" dirty="0">
                <a:latin typeface="楷体" panose="02010609060101010101" pitchFamily="49" charset="-122"/>
                <a:ea typeface="楷体" panose="02010609060101010101" pitchFamily="49" charset="-122"/>
                <a:cs typeface="Times New Roman" pitchFamily="18" charset="0"/>
              </a:rPr>
              <a:t>基线阵列天线</a:t>
            </a:r>
            <a:r>
              <a:rPr lang="en-US" altLang="zh-CN" sz="2600" b="1" dirty="0">
                <a:latin typeface="楷体" panose="02010609060101010101" pitchFamily="49" charset="-122"/>
                <a:ea typeface="楷体" panose="02010609060101010101" pitchFamily="49" charset="-122"/>
                <a:cs typeface="Times New Roman" pitchFamily="18" charset="0"/>
              </a:rPr>
              <a:t>SAR</a:t>
            </a:r>
            <a:r>
              <a:rPr lang="zh-CN" altLang="en-US" sz="2600" b="1" dirty="0">
                <a:latin typeface="楷体" panose="02010609060101010101" pitchFamily="49" charset="-122"/>
                <a:ea typeface="楷体" panose="02010609060101010101" pitchFamily="49" charset="-122"/>
                <a:cs typeface="Times New Roman" pitchFamily="18" charset="0"/>
              </a:rPr>
              <a:t>总体设计 </a:t>
            </a:r>
          </a:p>
        </p:txBody>
      </p:sp>
      <p:sp>
        <p:nvSpPr>
          <p:cNvPr id="21509" name="矩形 3"/>
          <p:cNvSpPr>
            <a:spLocks noChangeArrowheads="1"/>
          </p:cNvSpPr>
          <p:nvPr/>
        </p:nvSpPr>
        <p:spPr bwMode="auto">
          <a:xfrm>
            <a:off x="381001" y="2003822"/>
            <a:ext cx="326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a:ea typeface="宋体" pitchFamily="2" charset="-122"/>
              </a:rPr>
              <a:t>阵列天线雷达高程分辨率为：</a:t>
            </a:r>
            <a:endParaRPr lang="en-US" altLang="zh-CN">
              <a:ea typeface="宋体" pitchFamily="2" charset="-122"/>
            </a:endParaRPr>
          </a:p>
          <a:p>
            <a:endParaRPr lang="en-US" altLang="zh-CN">
              <a:ea typeface="宋体" pitchFamily="2" charset="-122"/>
            </a:endParaRPr>
          </a:p>
          <a:p>
            <a:endParaRPr lang="en-US" altLang="zh-CN">
              <a:ea typeface="宋体" pitchFamily="2" charset="-122"/>
            </a:endParaRPr>
          </a:p>
          <a:p>
            <a:endParaRPr lang="zh-CN" altLang="en-US">
              <a:ea typeface="宋体" pitchFamily="2" charset="-122"/>
            </a:endParaRPr>
          </a:p>
        </p:txBody>
      </p:sp>
      <p:pic>
        <p:nvPicPr>
          <p:cNvPr id="21510" name="图片 18" descr="下视成像采样与阵元布局.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4314" y="1747837"/>
            <a:ext cx="442912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rot="1028248">
            <a:off x="3197226" y="2341960"/>
            <a:ext cx="5832475" cy="108347"/>
          </a:xfrm>
          <a:prstGeom prst="rect">
            <a:avLst/>
          </a:prstGeom>
          <a:gradFill>
            <a:gsLst>
              <a:gs pos="0">
                <a:schemeClr val="bg1"/>
              </a:gs>
              <a:gs pos="86000">
                <a:schemeClr val="tx1">
                  <a:lumMod val="65000"/>
                  <a:lumOff val="35000"/>
                </a:schemeClr>
              </a:gs>
              <a:gs pos="14000">
                <a:schemeClr val="tx1">
                  <a:lumMod val="65000"/>
                  <a:lumOff val="3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grpSp>
        <p:nvGrpSpPr>
          <p:cNvPr id="9" name="组合 8"/>
          <p:cNvGrpSpPr>
            <a:grpSpLocks/>
          </p:cNvGrpSpPr>
          <p:nvPr/>
        </p:nvGrpSpPr>
        <p:grpSpPr bwMode="auto">
          <a:xfrm>
            <a:off x="3124201" y="1638300"/>
            <a:ext cx="5978525" cy="1515666"/>
            <a:chOff x="3814790" y="979685"/>
            <a:chExt cx="5978215" cy="2021840"/>
          </a:xfrm>
        </p:grpSpPr>
        <p:sp>
          <p:nvSpPr>
            <p:cNvPr id="10" name="椭圆 9"/>
            <p:cNvSpPr/>
            <p:nvPr/>
          </p:nvSpPr>
          <p:spPr>
            <a:xfrm rot="1020000">
              <a:off x="7418228" y="2081929"/>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11" name="椭圆 10"/>
            <p:cNvSpPr/>
            <p:nvPr/>
          </p:nvSpPr>
          <p:spPr>
            <a:xfrm rot="1020000">
              <a:off x="7538872" y="2118459"/>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12" name="椭圆 11"/>
            <p:cNvSpPr/>
            <p:nvPr/>
          </p:nvSpPr>
          <p:spPr>
            <a:xfrm rot="1020000">
              <a:off x="7661104" y="2154988"/>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13" name="椭圆 12"/>
            <p:cNvSpPr/>
            <p:nvPr/>
          </p:nvSpPr>
          <p:spPr>
            <a:xfrm rot="1020000">
              <a:off x="7773810" y="2189930"/>
              <a:ext cx="73021"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14" name="椭圆 13"/>
            <p:cNvSpPr/>
            <p:nvPr/>
          </p:nvSpPr>
          <p:spPr>
            <a:xfrm rot="1020000">
              <a:off x="7899216" y="2228048"/>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15" name="椭圆 14"/>
            <p:cNvSpPr/>
            <p:nvPr/>
          </p:nvSpPr>
          <p:spPr>
            <a:xfrm rot="1020000">
              <a:off x="8019860" y="2266166"/>
              <a:ext cx="73021"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16" name="椭圆 15"/>
            <p:cNvSpPr/>
            <p:nvPr/>
          </p:nvSpPr>
          <p:spPr>
            <a:xfrm rot="1020000">
              <a:off x="8140504" y="2302696"/>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17" name="椭圆 16"/>
            <p:cNvSpPr/>
            <p:nvPr/>
          </p:nvSpPr>
          <p:spPr>
            <a:xfrm rot="1020000">
              <a:off x="8262734" y="2339225"/>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18" name="椭圆 17"/>
            <p:cNvSpPr/>
            <p:nvPr/>
          </p:nvSpPr>
          <p:spPr>
            <a:xfrm rot="1020000">
              <a:off x="8377028" y="2374167"/>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19" name="椭圆 18"/>
            <p:cNvSpPr/>
            <p:nvPr/>
          </p:nvSpPr>
          <p:spPr>
            <a:xfrm rot="1020000">
              <a:off x="8500847" y="2412285"/>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0" name="椭圆 19"/>
            <p:cNvSpPr/>
            <p:nvPr/>
          </p:nvSpPr>
          <p:spPr>
            <a:xfrm rot="1020000">
              <a:off x="6211791" y="1711868"/>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1" name="椭圆 20"/>
            <p:cNvSpPr/>
            <p:nvPr/>
          </p:nvSpPr>
          <p:spPr>
            <a:xfrm rot="1020000">
              <a:off x="6330848" y="1748397"/>
              <a:ext cx="73021"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2" name="椭圆 21"/>
            <p:cNvSpPr/>
            <p:nvPr/>
          </p:nvSpPr>
          <p:spPr>
            <a:xfrm rot="1020000">
              <a:off x="6454666" y="1786515"/>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3" name="椭圆 22"/>
            <p:cNvSpPr/>
            <p:nvPr/>
          </p:nvSpPr>
          <p:spPr>
            <a:xfrm rot="1020000">
              <a:off x="6567372" y="1821456"/>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4" name="椭圆 23"/>
            <p:cNvSpPr/>
            <p:nvPr/>
          </p:nvSpPr>
          <p:spPr>
            <a:xfrm rot="1020000">
              <a:off x="6691191" y="1859574"/>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5" name="椭圆 24"/>
            <p:cNvSpPr/>
            <p:nvPr/>
          </p:nvSpPr>
          <p:spPr>
            <a:xfrm rot="1020000">
              <a:off x="6813423" y="1896105"/>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6" name="椭圆 25"/>
            <p:cNvSpPr/>
            <p:nvPr/>
          </p:nvSpPr>
          <p:spPr>
            <a:xfrm rot="1020000">
              <a:off x="6934066" y="1932634"/>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7" name="椭圆 26"/>
            <p:cNvSpPr/>
            <p:nvPr/>
          </p:nvSpPr>
          <p:spPr>
            <a:xfrm rot="1020000">
              <a:off x="7056297" y="1970752"/>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8" name="椭圆 27"/>
            <p:cNvSpPr/>
            <p:nvPr/>
          </p:nvSpPr>
          <p:spPr>
            <a:xfrm rot="1020000">
              <a:off x="7169004" y="2005693"/>
              <a:ext cx="73021"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29" name="椭圆 28"/>
            <p:cNvSpPr/>
            <p:nvPr/>
          </p:nvSpPr>
          <p:spPr>
            <a:xfrm rot="1020000">
              <a:off x="7294410" y="2043811"/>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0" name="椭圆 29"/>
            <p:cNvSpPr/>
            <p:nvPr/>
          </p:nvSpPr>
          <p:spPr>
            <a:xfrm rot="1020000">
              <a:off x="5021227" y="1348158"/>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1" name="椭圆 30"/>
            <p:cNvSpPr/>
            <p:nvPr/>
          </p:nvSpPr>
          <p:spPr>
            <a:xfrm rot="1020000">
              <a:off x="5141871" y="1384689"/>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2" name="椭圆 31"/>
            <p:cNvSpPr/>
            <p:nvPr/>
          </p:nvSpPr>
          <p:spPr>
            <a:xfrm rot="1020000">
              <a:off x="5264103" y="1422807"/>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3" name="椭圆 32"/>
            <p:cNvSpPr/>
            <p:nvPr/>
          </p:nvSpPr>
          <p:spPr>
            <a:xfrm rot="1020000">
              <a:off x="5378397" y="1457748"/>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4" name="椭圆 33"/>
            <p:cNvSpPr/>
            <p:nvPr/>
          </p:nvSpPr>
          <p:spPr>
            <a:xfrm rot="1020000">
              <a:off x="5502215" y="1495866"/>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5" name="椭圆 34"/>
            <p:cNvSpPr/>
            <p:nvPr/>
          </p:nvSpPr>
          <p:spPr>
            <a:xfrm rot="1020000">
              <a:off x="5624446" y="1532395"/>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6" name="椭圆 35"/>
            <p:cNvSpPr/>
            <p:nvPr/>
          </p:nvSpPr>
          <p:spPr>
            <a:xfrm rot="1020000">
              <a:off x="5743503" y="1568925"/>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7" name="椭圆 36"/>
            <p:cNvSpPr/>
            <p:nvPr/>
          </p:nvSpPr>
          <p:spPr>
            <a:xfrm rot="1020000">
              <a:off x="5865734" y="1607043"/>
              <a:ext cx="73021"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8" name="椭圆 37"/>
            <p:cNvSpPr/>
            <p:nvPr/>
          </p:nvSpPr>
          <p:spPr>
            <a:xfrm rot="1020000">
              <a:off x="5980028" y="1641985"/>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39" name="椭圆 38"/>
            <p:cNvSpPr/>
            <p:nvPr/>
          </p:nvSpPr>
          <p:spPr>
            <a:xfrm rot="1020000">
              <a:off x="6103846" y="1680103"/>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0" name="椭圆 39"/>
            <p:cNvSpPr/>
            <p:nvPr/>
          </p:nvSpPr>
          <p:spPr>
            <a:xfrm rot="1020000">
              <a:off x="3814790" y="979685"/>
              <a:ext cx="71434" cy="216002"/>
            </a:xfrm>
            <a:prstGeom prst="ellipse">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1" name="椭圆 40"/>
            <p:cNvSpPr/>
            <p:nvPr/>
          </p:nvSpPr>
          <p:spPr>
            <a:xfrm rot="1020000">
              <a:off x="3935434" y="1016215"/>
              <a:ext cx="71434" cy="21600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2" name="椭圆 41"/>
            <p:cNvSpPr/>
            <p:nvPr/>
          </p:nvSpPr>
          <p:spPr>
            <a:xfrm rot="1020000">
              <a:off x="4057665" y="1054333"/>
              <a:ext cx="71433" cy="216002"/>
            </a:xfrm>
            <a:prstGeom prst="ellipse">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3" name="椭圆 42"/>
            <p:cNvSpPr/>
            <p:nvPr/>
          </p:nvSpPr>
          <p:spPr>
            <a:xfrm rot="1020000">
              <a:off x="4170372" y="1089275"/>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4" name="椭圆 43"/>
            <p:cNvSpPr/>
            <p:nvPr/>
          </p:nvSpPr>
          <p:spPr>
            <a:xfrm rot="1020000">
              <a:off x="4294190" y="1125804"/>
              <a:ext cx="73021"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5" name="椭圆 44"/>
            <p:cNvSpPr/>
            <p:nvPr/>
          </p:nvSpPr>
          <p:spPr>
            <a:xfrm rot="1020000">
              <a:off x="4416422" y="1163922"/>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6" name="椭圆 45"/>
            <p:cNvSpPr/>
            <p:nvPr/>
          </p:nvSpPr>
          <p:spPr>
            <a:xfrm rot="1020000">
              <a:off x="4537066" y="1200452"/>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7" name="椭圆 46"/>
            <p:cNvSpPr/>
            <p:nvPr/>
          </p:nvSpPr>
          <p:spPr>
            <a:xfrm rot="1020000">
              <a:off x="4659296" y="1238570"/>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8" name="椭圆 47"/>
            <p:cNvSpPr/>
            <p:nvPr/>
          </p:nvSpPr>
          <p:spPr>
            <a:xfrm rot="1020000">
              <a:off x="4773590" y="1271923"/>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49" name="椭圆 48"/>
            <p:cNvSpPr/>
            <p:nvPr/>
          </p:nvSpPr>
          <p:spPr>
            <a:xfrm rot="1020000">
              <a:off x="4897409" y="1310041"/>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0" name="椭圆 49"/>
            <p:cNvSpPr/>
            <p:nvPr/>
          </p:nvSpPr>
          <p:spPr>
            <a:xfrm rot="1020000">
              <a:off x="8638953" y="2455168"/>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1" name="椭圆 50"/>
            <p:cNvSpPr/>
            <p:nvPr/>
          </p:nvSpPr>
          <p:spPr>
            <a:xfrm rot="1020000">
              <a:off x="8759597" y="2491697"/>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2" name="椭圆 51"/>
            <p:cNvSpPr/>
            <p:nvPr/>
          </p:nvSpPr>
          <p:spPr>
            <a:xfrm rot="1020000">
              <a:off x="8881827" y="2528227"/>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3" name="椭圆 52"/>
            <p:cNvSpPr/>
            <p:nvPr/>
          </p:nvSpPr>
          <p:spPr>
            <a:xfrm rot="1020000">
              <a:off x="8994534" y="2563169"/>
              <a:ext cx="71433"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4" name="椭圆 53"/>
            <p:cNvSpPr/>
            <p:nvPr/>
          </p:nvSpPr>
          <p:spPr>
            <a:xfrm rot="1020000">
              <a:off x="9119940" y="2601287"/>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5" name="椭圆 54"/>
            <p:cNvSpPr/>
            <p:nvPr/>
          </p:nvSpPr>
          <p:spPr>
            <a:xfrm rot="1020000">
              <a:off x="9240584" y="2639404"/>
              <a:ext cx="73021"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6" name="椭圆 55"/>
            <p:cNvSpPr/>
            <p:nvPr/>
          </p:nvSpPr>
          <p:spPr>
            <a:xfrm rot="1020000">
              <a:off x="9361227" y="2675934"/>
              <a:ext cx="71434" cy="2160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7" name="椭圆 56"/>
            <p:cNvSpPr/>
            <p:nvPr/>
          </p:nvSpPr>
          <p:spPr>
            <a:xfrm rot="1020000">
              <a:off x="9483459" y="2712464"/>
              <a:ext cx="71433" cy="216002"/>
            </a:xfrm>
            <a:prstGeom prst="ellipse">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8" name="椭圆 57"/>
            <p:cNvSpPr/>
            <p:nvPr/>
          </p:nvSpPr>
          <p:spPr>
            <a:xfrm rot="1020000">
              <a:off x="9597753" y="2747405"/>
              <a:ext cx="71433" cy="21600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
          <p:nvSpPr>
            <p:cNvPr id="59" name="椭圆 58"/>
            <p:cNvSpPr/>
            <p:nvPr/>
          </p:nvSpPr>
          <p:spPr>
            <a:xfrm rot="1020000">
              <a:off x="9721572" y="2785523"/>
              <a:ext cx="71433" cy="216002"/>
            </a:xfrm>
            <a:prstGeom prst="ellipse">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grpSp>
      <p:sp>
        <p:nvSpPr>
          <p:cNvPr id="60" name="矩形 59"/>
          <p:cNvSpPr/>
          <p:nvPr/>
        </p:nvSpPr>
        <p:spPr>
          <a:xfrm>
            <a:off x="461964" y="3894535"/>
            <a:ext cx="1366837" cy="501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b="1">
                <a:solidFill>
                  <a:srgbClr val="FFFFFF"/>
                </a:solidFill>
                <a:ea typeface="宋体" pitchFamily="2" charset="-122"/>
              </a:rPr>
              <a:t>阵列长度</a:t>
            </a:r>
            <a:endParaRPr lang="en-US" altLang="zh-CN" b="1">
              <a:solidFill>
                <a:srgbClr val="FFFFFF"/>
              </a:solidFill>
              <a:ea typeface="宋体" pitchFamily="2" charset="-122"/>
            </a:endParaRPr>
          </a:p>
          <a:p>
            <a:pPr>
              <a:defRPr/>
            </a:pPr>
            <a:r>
              <a:rPr lang="zh-CN" altLang="en-US" b="1">
                <a:solidFill>
                  <a:srgbClr val="FFFFFF"/>
                </a:solidFill>
                <a:ea typeface="宋体" pitchFamily="2" charset="-122"/>
              </a:rPr>
              <a:t>几十米</a:t>
            </a:r>
            <a:endParaRPr lang="en-US" altLang="zh-CN" b="1">
              <a:solidFill>
                <a:srgbClr val="FFFFFF"/>
              </a:solidFill>
              <a:ea typeface="宋体" pitchFamily="2" charset="-122"/>
            </a:endParaRPr>
          </a:p>
        </p:txBody>
      </p:sp>
      <p:sp>
        <p:nvSpPr>
          <p:cNvPr id="61" name="矩形 60"/>
          <p:cNvSpPr/>
          <p:nvPr/>
        </p:nvSpPr>
        <p:spPr>
          <a:xfrm>
            <a:off x="2082800" y="3894535"/>
            <a:ext cx="1366838" cy="501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b="1">
                <a:solidFill>
                  <a:srgbClr val="FFFFFF"/>
                </a:solidFill>
                <a:ea typeface="宋体" pitchFamily="2" charset="-122"/>
              </a:rPr>
              <a:t>通道数量</a:t>
            </a:r>
            <a:endParaRPr lang="en-US" altLang="zh-CN" b="1">
              <a:solidFill>
                <a:srgbClr val="FFFFFF"/>
              </a:solidFill>
              <a:ea typeface="宋体" pitchFamily="2" charset="-122"/>
            </a:endParaRPr>
          </a:p>
          <a:p>
            <a:pPr>
              <a:defRPr/>
            </a:pPr>
            <a:r>
              <a:rPr lang="zh-CN" altLang="en-US" b="1">
                <a:solidFill>
                  <a:srgbClr val="FFFFFF"/>
                </a:solidFill>
                <a:ea typeface="宋体" pitchFamily="2" charset="-122"/>
              </a:rPr>
              <a:t>上千个</a:t>
            </a:r>
            <a:endParaRPr lang="en-US" altLang="zh-CN" b="1">
              <a:solidFill>
                <a:srgbClr val="FFFFFF"/>
              </a:solidFill>
              <a:ea typeface="宋体" pitchFamily="2" charset="-122"/>
            </a:endParaRPr>
          </a:p>
        </p:txBody>
      </p:sp>
    </p:spTree>
    <p:extLst>
      <p:ext uri="{BB962C8B-B14F-4D97-AF65-F5344CB8AC3E}">
        <p14:creationId xmlns:p14="http://schemas.microsoft.com/office/powerpoint/2010/main" val="3289415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7439" b="13394"/>
          <a:stretch/>
        </p:blipFill>
        <p:spPr bwMode="auto">
          <a:xfrm>
            <a:off x="971600" y="1055255"/>
            <a:ext cx="7289947" cy="194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4355976" y="3148975"/>
            <a:ext cx="38163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德国</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FGAN</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三维成像系统</a:t>
            </a:r>
          </a:p>
        </p:txBody>
      </p:sp>
      <p:pic>
        <p:nvPicPr>
          <p:cNvPr id="8" name="图片 23"/>
          <p:cNvPicPr>
            <a:picLocks noChangeAspect="1"/>
          </p:cNvPicPr>
          <p:nvPr/>
        </p:nvPicPr>
        <p:blipFill>
          <a:blip r:embed="rId3"/>
          <a:srcRect l="20523" t="19196" r="6406" b="29874"/>
          <a:stretch>
            <a:fillRect/>
          </a:stretch>
        </p:blipFill>
        <p:spPr bwMode="auto">
          <a:xfrm>
            <a:off x="323528" y="3147814"/>
            <a:ext cx="4032448" cy="1656184"/>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9" name="TextBox 8"/>
          <p:cNvSpPr txBox="1">
            <a:spLocks noChangeArrowheads="1"/>
          </p:cNvSpPr>
          <p:nvPr/>
        </p:nvSpPr>
        <p:spPr bwMode="auto">
          <a:xfrm>
            <a:off x="4427984" y="4135089"/>
            <a:ext cx="45688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电子所的地面试验系统（</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900</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个阵元）</a:t>
            </a:r>
          </a:p>
        </p:txBody>
      </p:sp>
      <p:sp>
        <p:nvSpPr>
          <p:cNvPr id="22536" name="矩形 14341"/>
          <p:cNvSpPr>
            <a:spLocks noChangeArrowheads="1"/>
          </p:cNvSpPr>
          <p:nvPr/>
        </p:nvSpPr>
        <p:spPr bwMode="auto">
          <a:xfrm>
            <a:off x="0" y="267494"/>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en-US" altLang="zh-CN" sz="2600" b="1" dirty="0" smtClean="0">
                <a:latin typeface="Times New Roman" panose="02020603050405020304" pitchFamily="18" charset="0"/>
                <a:ea typeface="楷体" panose="02010609060101010101" pitchFamily="49" charset="-122"/>
                <a:cs typeface="Times New Roman" panose="02020603050405020304" pitchFamily="18" charset="0"/>
              </a:rPr>
              <a:t>3</a:t>
            </a:r>
            <a:r>
              <a:rPr lang="zh-CN" altLang="en-US" sz="2600" b="1" dirty="0" smtClean="0">
                <a:latin typeface="Times New Roman" panose="02020603050405020304" pitchFamily="18" charset="0"/>
                <a:ea typeface="楷体" panose="02010609060101010101" pitchFamily="49" charset="-122"/>
                <a:cs typeface="Times New Roman" panose="02020603050405020304" pitchFamily="18" charset="0"/>
              </a:rPr>
              <a:t>）短</a:t>
            </a:r>
            <a:r>
              <a:rPr lang="zh-CN" altLang="en-US" sz="2600" b="1" dirty="0">
                <a:latin typeface="Times New Roman" panose="02020603050405020304" pitchFamily="18" charset="0"/>
                <a:ea typeface="楷体" panose="02010609060101010101" pitchFamily="49" charset="-122"/>
                <a:cs typeface="Times New Roman" panose="02020603050405020304" pitchFamily="18" charset="0"/>
              </a:rPr>
              <a:t>基线阵列天线</a:t>
            </a:r>
            <a:r>
              <a:rPr lang="en-US" altLang="zh-CN" sz="2600" b="1" dirty="0">
                <a:latin typeface="Times New Roman" panose="02020603050405020304" pitchFamily="18" charset="0"/>
                <a:ea typeface="楷体" panose="02010609060101010101" pitchFamily="49" charset="-122"/>
                <a:cs typeface="Times New Roman" panose="02020603050405020304" pitchFamily="18" charset="0"/>
              </a:rPr>
              <a:t>SAR</a:t>
            </a:r>
            <a:r>
              <a:rPr lang="zh-CN" altLang="en-US" sz="2600" b="1" dirty="0">
                <a:latin typeface="Times New Roman" panose="02020603050405020304" pitchFamily="18" charset="0"/>
                <a:ea typeface="楷体" panose="02010609060101010101" pitchFamily="49" charset="-122"/>
                <a:cs typeface="Times New Roman" panose="02020603050405020304" pitchFamily="18" charset="0"/>
              </a:rPr>
              <a:t>总体设计 </a:t>
            </a:r>
          </a:p>
        </p:txBody>
      </p:sp>
    </p:spTree>
    <p:extLst>
      <p:ext uri="{BB962C8B-B14F-4D97-AF65-F5344CB8AC3E}">
        <p14:creationId xmlns:p14="http://schemas.microsoft.com/office/powerpoint/2010/main" val="1094973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95289" y="2491508"/>
            <a:ext cx="5807075" cy="21205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latin typeface="楷体" panose="02010609060101010101" pitchFamily="49" charset="-122"/>
              <a:ea typeface="楷体" panose="02010609060101010101" pitchFamily="49" charset="-122"/>
            </a:endParaRPr>
          </a:p>
        </p:txBody>
      </p:sp>
      <p:sp>
        <p:nvSpPr>
          <p:cNvPr id="7" name="矩形 6"/>
          <p:cNvSpPr/>
          <p:nvPr/>
        </p:nvSpPr>
        <p:spPr>
          <a:xfrm>
            <a:off x="639763" y="2559373"/>
            <a:ext cx="2601912" cy="1999060"/>
          </a:xfrm>
          <a:prstGeom prst="rect">
            <a:avLst/>
          </a:prstGeom>
          <a:solidFill>
            <a:srgbClr val="00B0F0"/>
          </a:solidFill>
        </p:spPr>
        <p:style>
          <a:lnRef idx="1">
            <a:schemeClr val="accent1"/>
          </a:lnRef>
          <a:fillRef idx="2">
            <a:schemeClr val="accent1"/>
          </a:fillRef>
          <a:effectRef idx="1">
            <a:schemeClr val="accent1"/>
          </a:effectRef>
          <a:fontRef idx="minor">
            <a:schemeClr val="dk1"/>
          </a:fontRef>
        </p:style>
        <p:txBody>
          <a:bodyPr anchor="ctr"/>
          <a:lstStyle/>
          <a:p>
            <a:pPr>
              <a:defRPr/>
            </a:pPr>
            <a:endParaRPr lang="en-US" altLang="zh-CN" b="1">
              <a:solidFill>
                <a:srgbClr val="969696"/>
              </a:solidFill>
              <a:latin typeface="楷体" panose="02010609060101010101" pitchFamily="49" charset="-122"/>
              <a:ea typeface="楷体" panose="02010609060101010101" pitchFamily="49" charset="-122"/>
            </a:endParaRPr>
          </a:p>
        </p:txBody>
      </p:sp>
      <p:sp>
        <p:nvSpPr>
          <p:cNvPr id="8" name="矩形 7"/>
          <p:cNvSpPr/>
          <p:nvPr/>
        </p:nvSpPr>
        <p:spPr>
          <a:xfrm>
            <a:off x="6259513" y="2491508"/>
            <a:ext cx="2601912" cy="21205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CN" b="1">
              <a:solidFill>
                <a:srgbClr val="0070C0"/>
              </a:solidFill>
              <a:latin typeface="楷体" panose="02010609060101010101" pitchFamily="49" charset="-122"/>
              <a:ea typeface="楷体" panose="02010609060101010101" pitchFamily="49" charset="-122"/>
            </a:endParaRPr>
          </a:p>
        </p:txBody>
      </p:sp>
      <p:sp>
        <p:nvSpPr>
          <p:cNvPr id="23560" name="Rectangle 15"/>
          <p:cNvSpPr>
            <a:spLocks noChangeArrowheads="1"/>
          </p:cNvSpPr>
          <p:nvPr/>
        </p:nvSpPr>
        <p:spPr bwMode="auto">
          <a:xfrm>
            <a:off x="673101" y="3973805"/>
            <a:ext cx="2663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eaLnBrk="1" hangingPunct="1"/>
            <a:r>
              <a:rPr lang="zh-CN" altLang="en-US" sz="2000" b="1">
                <a:latin typeface="楷体" panose="02010609060101010101" pitchFamily="49" charset="-122"/>
                <a:ea typeface="楷体" panose="02010609060101010101" pitchFamily="49" charset="-122"/>
              </a:rPr>
              <a:t>典型场景总自由度</a:t>
            </a:r>
            <a:r>
              <a:rPr lang="en-US" altLang="zh-CN" sz="2000" b="1">
                <a:latin typeface="楷体" panose="02010609060101010101" pitchFamily="49" charset="-122"/>
                <a:ea typeface="楷体" panose="02010609060101010101" pitchFamily="49" charset="-122"/>
              </a:rPr>
              <a:t>15</a:t>
            </a:r>
            <a:endParaRPr lang="zh-CN" altLang="en-US" sz="2000" b="1">
              <a:latin typeface="楷体" panose="02010609060101010101" pitchFamily="49" charset="-122"/>
              <a:ea typeface="楷体" panose="02010609060101010101" pitchFamily="49" charset="-122"/>
            </a:endParaRPr>
          </a:p>
        </p:txBody>
      </p:sp>
      <p:grpSp>
        <p:nvGrpSpPr>
          <p:cNvPr id="23561" name="组合 113"/>
          <p:cNvGrpSpPr>
            <a:grpSpLocks/>
          </p:cNvGrpSpPr>
          <p:nvPr/>
        </p:nvGrpSpPr>
        <p:grpSpPr bwMode="auto">
          <a:xfrm>
            <a:off x="319089" y="2671291"/>
            <a:ext cx="2878137" cy="1133475"/>
            <a:chOff x="3603497" y="1910897"/>
            <a:chExt cx="4928943" cy="2221838"/>
          </a:xfrm>
        </p:grpSpPr>
        <p:pic>
          <p:nvPicPr>
            <p:cNvPr id="23586" name="Picture 2"/>
            <p:cNvPicPr>
              <a:picLocks noChangeAspect="1" noChangeArrowheads="1"/>
            </p:cNvPicPr>
            <p:nvPr/>
          </p:nvPicPr>
          <p:blipFill>
            <a:blip r:embed="rId2" cstate="print">
              <a:lum bright="22000" contrast="8000"/>
              <a:extLst>
                <a:ext uri="{28A0092B-C50C-407E-A947-70E740481C1C}">
                  <a14:useLocalDpi xmlns:a14="http://schemas.microsoft.com/office/drawing/2010/main" val="0"/>
                </a:ext>
              </a:extLst>
            </a:blip>
            <a:srcRect/>
            <a:stretch>
              <a:fillRect/>
            </a:stretch>
          </p:blipFill>
          <p:spPr bwMode="auto">
            <a:xfrm>
              <a:off x="4207801" y="1910897"/>
              <a:ext cx="4324639" cy="222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直接连接符 11"/>
            <p:cNvCxnSpPr/>
            <p:nvPr/>
          </p:nvCxnSpPr>
          <p:spPr>
            <a:xfrm flipH="1">
              <a:off x="6017674" y="2267979"/>
              <a:ext cx="356145" cy="296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5077015" y="2732417"/>
              <a:ext cx="715009" cy="5531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4427252" y="3511927"/>
              <a:ext cx="358864" cy="2777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590" name="矩形 118"/>
            <p:cNvSpPr>
              <a:spLocks noChangeArrowheads="1"/>
            </p:cNvSpPr>
            <p:nvPr/>
          </p:nvSpPr>
          <p:spPr bwMode="auto">
            <a:xfrm>
              <a:off x="5477572" y="1926318"/>
              <a:ext cx="1224916" cy="66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sz="1600">
                  <a:solidFill>
                    <a:srgbClr val="FF0000"/>
                  </a:solidFill>
                  <a:latin typeface="楷体" panose="02010609060101010101" pitchFamily="49" charset="-122"/>
                  <a:ea typeface="楷体" panose="02010609060101010101" pitchFamily="49" charset="-122"/>
                </a:rPr>
                <a:t>第</a:t>
              </a:r>
              <a:r>
                <a:rPr lang="en-US" altLang="zh-CN" sz="1600">
                  <a:solidFill>
                    <a:srgbClr val="FF0000"/>
                  </a:solidFill>
                  <a:latin typeface="楷体" panose="02010609060101010101" pitchFamily="49" charset="-122"/>
                  <a:ea typeface="楷体" panose="02010609060101010101" pitchFamily="49" charset="-122"/>
                </a:rPr>
                <a:t>1</a:t>
              </a:r>
              <a:r>
                <a:rPr lang="zh-CN" altLang="en-US" sz="1600">
                  <a:solidFill>
                    <a:srgbClr val="FF0000"/>
                  </a:solidFill>
                  <a:latin typeface="楷体" panose="02010609060101010101" pitchFamily="49" charset="-122"/>
                  <a:ea typeface="楷体" panose="02010609060101010101" pitchFamily="49" charset="-122"/>
                </a:rPr>
                <a:t>点</a:t>
              </a:r>
            </a:p>
          </p:txBody>
        </p:sp>
        <p:sp>
          <p:nvSpPr>
            <p:cNvPr id="23591" name="矩形 119"/>
            <p:cNvSpPr>
              <a:spLocks noChangeArrowheads="1"/>
            </p:cNvSpPr>
            <p:nvPr/>
          </p:nvSpPr>
          <p:spPr bwMode="auto">
            <a:xfrm>
              <a:off x="4829701" y="2226350"/>
              <a:ext cx="1224916" cy="66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sz="1600">
                  <a:solidFill>
                    <a:srgbClr val="FF0000"/>
                  </a:solidFill>
                  <a:latin typeface="楷体" panose="02010609060101010101" pitchFamily="49" charset="-122"/>
                  <a:ea typeface="楷体" panose="02010609060101010101" pitchFamily="49" charset="-122"/>
                </a:rPr>
                <a:t>第</a:t>
              </a:r>
              <a:r>
                <a:rPr lang="en-US" altLang="zh-CN" sz="1600">
                  <a:solidFill>
                    <a:srgbClr val="FF0000"/>
                  </a:solidFill>
                  <a:latin typeface="楷体" panose="02010609060101010101" pitchFamily="49" charset="-122"/>
                  <a:ea typeface="楷体" panose="02010609060101010101" pitchFamily="49" charset="-122"/>
                </a:rPr>
                <a:t>2</a:t>
              </a:r>
              <a:r>
                <a:rPr lang="zh-CN" altLang="en-US" sz="1600">
                  <a:solidFill>
                    <a:srgbClr val="FF0000"/>
                  </a:solidFill>
                  <a:latin typeface="楷体" panose="02010609060101010101" pitchFamily="49" charset="-122"/>
                  <a:ea typeface="楷体" panose="02010609060101010101" pitchFamily="49" charset="-122"/>
                </a:rPr>
                <a:t>点</a:t>
              </a:r>
            </a:p>
          </p:txBody>
        </p:sp>
        <p:sp>
          <p:nvSpPr>
            <p:cNvPr id="23592" name="矩形 120"/>
            <p:cNvSpPr>
              <a:spLocks noChangeArrowheads="1"/>
            </p:cNvSpPr>
            <p:nvPr/>
          </p:nvSpPr>
          <p:spPr bwMode="auto">
            <a:xfrm>
              <a:off x="4471753" y="2564904"/>
              <a:ext cx="1224916" cy="66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sz="1600">
                  <a:solidFill>
                    <a:srgbClr val="FF0000"/>
                  </a:solidFill>
                  <a:latin typeface="楷体" panose="02010609060101010101" pitchFamily="49" charset="-122"/>
                  <a:ea typeface="楷体" panose="02010609060101010101" pitchFamily="49" charset="-122"/>
                </a:rPr>
                <a:t>第</a:t>
              </a:r>
              <a:r>
                <a:rPr lang="en-US" altLang="zh-CN" sz="1600">
                  <a:solidFill>
                    <a:srgbClr val="FF0000"/>
                  </a:solidFill>
                  <a:latin typeface="楷体" panose="02010609060101010101" pitchFamily="49" charset="-122"/>
                  <a:ea typeface="楷体" panose="02010609060101010101" pitchFamily="49" charset="-122"/>
                </a:rPr>
                <a:t>3</a:t>
              </a:r>
              <a:r>
                <a:rPr lang="zh-CN" altLang="en-US" sz="1600">
                  <a:solidFill>
                    <a:srgbClr val="FF0000"/>
                  </a:solidFill>
                  <a:latin typeface="楷体" panose="02010609060101010101" pitchFamily="49" charset="-122"/>
                  <a:ea typeface="楷体" panose="02010609060101010101" pitchFamily="49" charset="-122"/>
                </a:rPr>
                <a:t>点</a:t>
              </a:r>
            </a:p>
          </p:txBody>
        </p:sp>
        <p:sp>
          <p:nvSpPr>
            <p:cNvPr id="23593" name="矩形 121"/>
            <p:cNvSpPr>
              <a:spLocks noChangeArrowheads="1"/>
            </p:cNvSpPr>
            <p:nvPr/>
          </p:nvSpPr>
          <p:spPr bwMode="auto">
            <a:xfrm>
              <a:off x="3868974" y="2754177"/>
              <a:ext cx="1224916" cy="66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sz="1600">
                  <a:solidFill>
                    <a:srgbClr val="FF0000"/>
                  </a:solidFill>
                  <a:latin typeface="楷体" panose="02010609060101010101" pitchFamily="49" charset="-122"/>
                  <a:ea typeface="楷体" panose="02010609060101010101" pitchFamily="49" charset="-122"/>
                </a:rPr>
                <a:t>第</a:t>
              </a:r>
              <a:r>
                <a:rPr lang="en-US" altLang="zh-CN" sz="1600">
                  <a:solidFill>
                    <a:srgbClr val="FF0000"/>
                  </a:solidFill>
                  <a:latin typeface="楷体" panose="02010609060101010101" pitchFamily="49" charset="-122"/>
                  <a:ea typeface="楷体" panose="02010609060101010101" pitchFamily="49" charset="-122"/>
                </a:rPr>
                <a:t>4</a:t>
              </a:r>
              <a:r>
                <a:rPr lang="zh-CN" altLang="en-US" sz="1600">
                  <a:solidFill>
                    <a:srgbClr val="FF0000"/>
                  </a:solidFill>
                  <a:latin typeface="楷体" panose="02010609060101010101" pitchFamily="49" charset="-122"/>
                  <a:ea typeface="楷体" panose="02010609060101010101" pitchFamily="49" charset="-122"/>
                </a:rPr>
                <a:t>点</a:t>
              </a:r>
            </a:p>
          </p:txBody>
        </p:sp>
        <p:sp>
          <p:nvSpPr>
            <p:cNvPr id="23594" name="矩形 122"/>
            <p:cNvSpPr>
              <a:spLocks noChangeArrowheads="1"/>
            </p:cNvSpPr>
            <p:nvPr/>
          </p:nvSpPr>
          <p:spPr bwMode="auto">
            <a:xfrm>
              <a:off x="3603497" y="3197949"/>
              <a:ext cx="1224916" cy="66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sz="1600">
                  <a:solidFill>
                    <a:srgbClr val="FF0000"/>
                  </a:solidFill>
                  <a:latin typeface="楷体" panose="02010609060101010101" pitchFamily="49" charset="-122"/>
                  <a:ea typeface="楷体" panose="02010609060101010101" pitchFamily="49" charset="-122"/>
                </a:rPr>
                <a:t>第</a:t>
              </a:r>
              <a:r>
                <a:rPr lang="en-US" altLang="zh-CN" sz="1600">
                  <a:solidFill>
                    <a:srgbClr val="FF0000"/>
                  </a:solidFill>
                  <a:latin typeface="楷体" panose="02010609060101010101" pitchFamily="49" charset="-122"/>
                  <a:ea typeface="楷体" panose="02010609060101010101" pitchFamily="49" charset="-122"/>
                </a:rPr>
                <a:t>5</a:t>
              </a:r>
              <a:r>
                <a:rPr lang="zh-CN" altLang="en-US" sz="1600">
                  <a:solidFill>
                    <a:srgbClr val="FF0000"/>
                  </a:solidFill>
                  <a:latin typeface="楷体" panose="02010609060101010101" pitchFamily="49" charset="-122"/>
                  <a:ea typeface="楷体" panose="02010609060101010101" pitchFamily="49" charset="-122"/>
                </a:rPr>
                <a:t>点</a:t>
              </a:r>
            </a:p>
          </p:txBody>
        </p:sp>
        <p:cxnSp>
          <p:nvCxnSpPr>
            <p:cNvPr id="20" name="直接箭头连接符 19"/>
            <p:cNvCxnSpPr/>
            <p:nvPr/>
          </p:nvCxnSpPr>
          <p:spPr>
            <a:xfrm>
              <a:off x="6017674" y="2267979"/>
              <a:ext cx="0" cy="2240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5509282" y="2508366"/>
              <a:ext cx="222931" cy="2263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5066140" y="2858446"/>
              <a:ext cx="10875" cy="33841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4511532" y="3028818"/>
              <a:ext cx="214774" cy="3990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4234228" y="3476920"/>
              <a:ext cx="108747" cy="1750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3411539" y="2559373"/>
            <a:ext cx="2600325" cy="1999060"/>
          </a:xfrm>
          <a:prstGeom prst="rect">
            <a:avLst/>
          </a:prstGeom>
          <a:solidFill>
            <a:srgbClr val="00B0F0"/>
          </a:solidFill>
        </p:spPr>
        <p:style>
          <a:lnRef idx="1">
            <a:schemeClr val="accent1"/>
          </a:lnRef>
          <a:fillRef idx="2">
            <a:schemeClr val="accent1"/>
          </a:fillRef>
          <a:effectRef idx="1">
            <a:schemeClr val="accent1"/>
          </a:effectRef>
          <a:fontRef idx="minor">
            <a:schemeClr val="dk1"/>
          </a:fontRef>
        </p:style>
        <p:txBody>
          <a:bodyPr anchor="ctr"/>
          <a:lstStyle/>
          <a:p>
            <a:pPr>
              <a:defRPr/>
            </a:pPr>
            <a:endParaRPr lang="en-US" altLang="zh-CN" b="1">
              <a:solidFill>
                <a:srgbClr val="969696"/>
              </a:solidFill>
              <a:latin typeface="楷体" panose="02010609060101010101" pitchFamily="49" charset="-122"/>
              <a:ea typeface="楷体" panose="02010609060101010101" pitchFamily="49" charset="-122"/>
            </a:endParaRPr>
          </a:p>
        </p:txBody>
      </p:sp>
      <p:grpSp>
        <p:nvGrpSpPr>
          <p:cNvPr id="23563" name="组合 129"/>
          <p:cNvGrpSpPr>
            <a:grpSpLocks/>
          </p:cNvGrpSpPr>
          <p:nvPr/>
        </p:nvGrpSpPr>
        <p:grpSpPr bwMode="auto">
          <a:xfrm>
            <a:off x="3435350" y="2726030"/>
            <a:ext cx="2560638" cy="1831982"/>
            <a:chOff x="2987824" y="2724095"/>
            <a:chExt cx="2664296" cy="2442249"/>
          </a:xfrm>
        </p:grpSpPr>
        <p:sp>
          <p:nvSpPr>
            <p:cNvPr id="23584" name="Rectangle 15"/>
            <p:cNvSpPr>
              <a:spLocks noChangeArrowheads="1"/>
            </p:cNvSpPr>
            <p:nvPr/>
          </p:nvSpPr>
          <p:spPr bwMode="auto">
            <a:xfrm>
              <a:off x="2987824" y="2724095"/>
              <a:ext cx="2664296" cy="53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eaLnBrk="1" hangingPunct="1"/>
              <a:r>
                <a:rPr lang="zh-CN" altLang="en-US" sz="2000" b="1">
                  <a:latin typeface="楷体" panose="02010609060101010101" pitchFamily="49" charset="-122"/>
                  <a:ea typeface="楷体" panose="02010609060101010101" pitchFamily="49" charset="-122"/>
                </a:rPr>
                <a:t>稀疏成像</a:t>
              </a:r>
            </a:p>
          </p:txBody>
        </p:sp>
        <p:sp>
          <p:nvSpPr>
            <p:cNvPr id="23585" name="矩形 131"/>
            <p:cNvSpPr>
              <a:spLocks noChangeArrowheads="1"/>
            </p:cNvSpPr>
            <p:nvPr/>
          </p:nvSpPr>
          <p:spPr bwMode="auto">
            <a:xfrm>
              <a:off x="3143016" y="4304708"/>
              <a:ext cx="2353733" cy="8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a:latin typeface="楷体" panose="02010609060101010101" pitchFamily="49" charset="-122"/>
                  <a:ea typeface="楷体" panose="02010609060101010101" pitchFamily="49" charset="-122"/>
                </a:rPr>
                <a:t>稀疏成像稳定条件：</a:t>
              </a:r>
              <a:endParaRPr lang="en-US" altLang="zh-CN">
                <a:latin typeface="楷体" panose="02010609060101010101" pitchFamily="49" charset="-122"/>
                <a:ea typeface="楷体" panose="02010609060101010101" pitchFamily="49" charset="-122"/>
              </a:endParaRPr>
            </a:p>
            <a:p>
              <a:r>
                <a:rPr lang="zh-CN" altLang="en-US">
                  <a:latin typeface="楷体" panose="02010609060101010101" pitchFamily="49" charset="-122"/>
                  <a:ea typeface="楷体" panose="02010609060101010101" pitchFamily="49" charset="-122"/>
                </a:rPr>
                <a:t>相位中心数</a:t>
              </a:r>
              <a:r>
                <a:rPr lang="en-US" altLang="zh-CN">
                  <a:latin typeface="楷体" panose="02010609060101010101" pitchFamily="49" charset="-122"/>
                  <a:ea typeface="楷体" panose="02010609060101010101" pitchFamily="49" charset="-122"/>
                </a:rPr>
                <a:t>M ≥14.9</a:t>
              </a:r>
            </a:p>
          </p:txBody>
        </p:sp>
      </p:grpSp>
      <p:sp>
        <p:nvSpPr>
          <p:cNvPr id="23564" name="矩形 132"/>
          <p:cNvSpPr>
            <a:spLocks noChangeArrowheads="1"/>
          </p:cNvSpPr>
          <p:nvPr/>
        </p:nvSpPr>
        <p:spPr bwMode="auto">
          <a:xfrm>
            <a:off x="3649664" y="3263032"/>
            <a:ext cx="21467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a:latin typeface="楷体" panose="02010609060101010101" pitchFamily="49" charset="-122"/>
                <a:ea typeface="楷体" panose="02010609060101010101" pitchFamily="49" charset="-122"/>
              </a:rPr>
              <a:t>观测自由度条件：</a:t>
            </a:r>
            <a:endParaRPr lang="en-US" altLang="zh-CN">
              <a:latin typeface="楷体" panose="02010609060101010101" pitchFamily="49" charset="-122"/>
              <a:ea typeface="楷体" panose="02010609060101010101" pitchFamily="49" charset="-122"/>
            </a:endParaRPr>
          </a:p>
          <a:p>
            <a:r>
              <a:rPr lang="zh-CN" altLang="en-US">
                <a:latin typeface="楷体" panose="02010609060101010101" pitchFamily="49" charset="-122"/>
                <a:ea typeface="楷体" panose="02010609060101010101" pitchFamily="49" charset="-122"/>
              </a:rPr>
              <a:t>相位中心数</a:t>
            </a:r>
            <a:r>
              <a:rPr lang="en-US" altLang="zh-CN">
                <a:latin typeface="楷体" panose="02010609060101010101" pitchFamily="49" charset="-122"/>
                <a:ea typeface="楷体" panose="02010609060101010101" pitchFamily="49" charset="-122"/>
              </a:rPr>
              <a:t>M ≥7.5</a:t>
            </a:r>
          </a:p>
        </p:txBody>
      </p:sp>
      <p:pic>
        <p:nvPicPr>
          <p:cNvPr id="30" name="Picture 18"/>
          <p:cNvPicPr>
            <a:picLocks noChangeAspect="1" noChangeArrowheads="1"/>
          </p:cNvPicPr>
          <p:nvPr/>
        </p:nvPicPr>
        <p:blipFill>
          <a:blip r:embed="rId3"/>
          <a:srcRect/>
          <a:stretch>
            <a:fillRect/>
          </a:stretch>
        </p:blipFill>
        <p:spPr bwMode="auto">
          <a:xfrm>
            <a:off x="6743700" y="2721298"/>
            <a:ext cx="71438"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3"/>
          <a:srcRect/>
          <a:stretch>
            <a:fillRect/>
          </a:stretch>
        </p:blipFill>
        <p:spPr bwMode="auto">
          <a:xfrm>
            <a:off x="8039101" y="2721298"/>
            <a:ext cx="73025"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8"/>
          <p:cNvPicPr>
            <a:picLocks noChangeAspect="1" noChangeArrowheads="1"/>
          </p:cNvPicPr>
          <p:nvPr/>
        </p:nvPicPr>
        <p:blipFill>
          <a:blip r:embed="rId3"/>
          <a:srcRect/>
          <a:stretch>
            <a:fillRect/>
          </a:stretch>
        </p:blipFill>
        <p:spPr bwMode="auto">
          <a:xfrm>
            <a:off x="7175500" y="2721298"/>
            <a:ext cx="71438"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8"/>
          <p:cNvPicPr>
            <a:picLocks noChangeAspect="1" noChangeArrowheads="1"/>
          </p:cNvPicPr>
          <p:nvPr/>
        </p:nvPicPr>
        <p:blipFill>
          <a:blip r:embed="rId3"/>
          <a:srcRect/>
          <a:stretch>
            <a:fillRect/>
          </a:stretch>
        </p:blipFill>
        <p:spPr bwMode="auto">
          <a:xfrm>
            <a:off x="7607301" y="2721298"/>
            <a:ext cx="73025"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8"/>
          <p:cNvPicPr>
            <a:picLocks noChangeAspect="1" noChangeArrowheads="1"/>
          </p:cNvPicPr>
          <p:nvPr/>
        </p:nvPicPr>
        <p:blipFill>
          <a:blip r:embed="rId3"/>
          <a:srcRect/>
          <a:stretch>
            <a:fillRect/>
          </a:stretch>
        </p:blipFill>
        <p:spPr bwMode="auto">
          <a:xfrm>
            <a:off x="7823201" y="2721298"/>
            <a:ext cx="73025"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8"/>
          <p:cNvPicPr>
            <a:picLocks noChangeAspect="1" noChangeArrowheads="1"/>
          </p:cNvPicPr>
          <p:nvPr/>
        </p:nvPicPr>
        <p:blipFill>
          <a:blip r:embed="rId3"/>
          <a:srcRect/>
          <a:stretch>
            <a:fillRect/>
          </a:stretch>
        </p:blipFill>
        <p:spPr bwMode="auto">
          <a:xfrm>
            <a:off x="6959600" y="2721298"/>
            <a:ext cx="71438"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8"/>
          <p:cNvPicPr>
            <a:picLocks noChangeAspect="1" noChangeArrowheads="1"/>
          </p:cNvPicPr>
          <p:nvPr/>
        </p:nvPicPr>
        <p:blipFill>
          <a:blip r:embed="rId3"/>
          <a:srcRect/>
          <a:stretch>
            <a:fillRect/>
          </a:stretch>
        </p:blipFill>
        <p:spPr bwMode="auto">
          <a:xfrm>
            <a:off x="7391400" y="2721298"/>
            <a:ext cx="71438"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8"/>
          <p:cNvPicPr>
            <a:picLocks noChangeAspect="1" noChangeArrowheads="1"/>
          </p:cNvPicPr>
          <p:nvPr/>
        </p:nvPicPr>
        <p:blipFill>
          <a:blip r:embed="rId3"/>
          <a:srcRect/>
          <a:stretch>
            <a:fillRect/>
          </a:stretch>
        </p:blipFill>
        <p:spPr bwMode="auto">
          <a:xfrm>
            <a:off x="8255001" y="2729633"/>
            <a:ext cx="73025"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p:cNvPicPr>
            <a:picLocks noChangeAspect="1" noChangeArrowheads="1"/>
          </p:cNvPicPr>
          <p:nvPr/>
        </p:nvPicPr>
        <p:blipFill>
          <a:blip r:embed="rId3"/>
          <a:srcRect/>
          <a:stretch>
            <a:fillRect/>
          </a:stretch>
        </p:blipFill>
        <p:spPr bwMode="auto">
          <a:xfrm>
            <a:off x="8472489" y="2729633"/>
            <a:ext cx="71437"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74" name="组合 143"/>
          <p:cNvGrpSpPr>
            <a:grpSpLocks/>
          </p:cNvGrpSpPr>
          <p:nvPr/>
        </p:nvGrpSpPr>
        <p:grpSpPr bwMode="auto">
          <a:xfrm>
            <a:off x="6202363" y="3011097"/>
            <a:ext cx="2690812" cy="1520280"/>
            <a:chOff x="6201712" y="3733311"/>
            <a:chExt cx="2690768" cy="2026046"/>
          </a:xfrm>
        </p:grpSpPr>
        <p:sp>
          <p:nvSpPr>
            <p:cNvPr id="23580" name="Rectangle 15"/>
            <p:cNvSpPr>
              <a:spLocks noChangeArrowheads="1"/>
            </p:cNvSpPr>
            <p:nvPr/>
          </p:nvSpPr>
          <p:spPr bwMode="auto">
            <a:xfrm>
              <a:off x="6201712" y="4815972"/>
              <a:ext cx="2663781" cy="94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eaLnBrk="1" hangingPunct="1"/>
              <a:r>
                <a:rPr lang="zh-CN" altLang="en-US" sz="2000" b="1">
                  <a:latin typeface="楷体" panose="02010609060101010101" pitchFamily="49" charset="-122"/>
                  <a:ea typeface="楷体" panose="02010609060101010101" pitchFamily="49" charset="-122"/>
                </a:rPr>
                <a:t>采用</a:t>
              </a:r>
              <a:r>
                <a:rPr lang="en-US" altLang="zh-CN" sz="2000" b="1">
                  <a:latin typeface="楷体" panose="02010609060101010101" pitchFamily="49" charset="-122"/>
                  <a:ea typeface="楷体" panose="02010609060101010101" pitchFamily="49" charset="-122"/>
                </a:rPr>
                <a:t>2</a:t>
              </a:r>
              <a:r>
                <a:rPr lang="zh-CN" altLang="en-US" sz="2000" b="1">
                  <a:latin typeface="楷体" panose="02010609060101010101" pitchFamily="49" charset="-122"/>
                  <a:ea typeface="楷体" panose="02010609060101010101" pitchFamily="49" charset="-122"/>
                </a:rPr>
                <a:t>发</a:t>
              </a:r>
              <a:r>
                <a:rPr lang="en-US" altLang="zh-CN" sz="2000" b="1">
                  <a:latin typeface="楷体" panose="02010609060101010101" pitchFamily="49" charset="-122"/>
                  <a:ea typeface="楷体" panose="02010609060101010101" pitchFamily="49" charset="-122"/>
                </a:rPr>
                <a:t>8</a:t>
              </a:r>
              <a:r>
                <a:rPr lang="zh-CN" altLang="en-US" sz="2000" b="1">
                  <a:latin typeface="楷体" panose="02010609060101010101" pitchFamily="49" charset="-122"/>
                  <a:ea typeface="楷体" panose="02010609060101010101" pitchFamily="49" charset="-122"/>
                </a:rPr>
                <a:t>收</a:t>
              </a:r>
              <a:r>
                <a:rPr lang="en-US" altLang="zh-CN" sz="2000" b="1">
                  <a:latin typeface="楷体" panose="02010609060101010101" pitchFamily="49" charset="-122"/>
                  <a:ea typeface="楷体" panose="02010609060101010101" pitchFamily="49" charset="-122"/>
                </a:rPr>
                <a:t>MIMO</a:t>
              </a:r>
              <a:r>
                <a:rPr lang="zh-CN" altLang="en-US" sz="2000" b="1">
                  <a:latin typeface="楷体" panose="02010609060101010101" pitchFamily="49" charset="-122"/>
                  <a:ea typeface="楷体" panose="02010609060101010101" pitchFamily="49" charset="-122"/>
                </a:rPr>
                <a:t>阵列构建</a:t>
              </a:r>
              <a:r>
                <a:rPr lang="en-US" altLang="zh-CN" sz="2000" b="1">
                  <a:latin typeface="楷体" panose="02010609060101010101" pitchFamily="49" charset="-122"/>
                  <a:ea typeface="楷体" panose="02010609060101010101" pitchFamily="49" charset="-122"/>
                </a:rPr>
                <a:t>16</a:t>
              </a:r>
              <a:r>
                <a:rPr lang="zh-CN" altLang="en-US" sz="2000" b="1">
                  <a:latin typeface="楷体" panose="02010609060101010101" pitchFamily="49" charset="-122"/>
                  <a:ea typeface="楷体" panose="02010609060101010101" pitchFamily="49" charset="-122"/>
                </a:rPr>
                <a:t>个相位中心</a:t>
              </a:r>
              <a:endParaRPr lang="en-US" altLang="zh-CN" sz="2000" b="1">
                <a:latin typeface="楷体" panose="02010609060101010101" pitchFamily="49" charset="-122"/>
                <a:ea typeface="楷体" panose="02010609060101010101" pitchFamily="49" charset="-122"/>
              </a:endParaRPr>
            </a:p>
          </p:txBody>
        </p:sp>
        <p:sp>
          <p:nvSpPr>
            <p:cNvPr id="41" name="下箭头 40"/>
            <p:cNvSpPr/>
            <p:nvPr/>
          </p:nvSpPr>
          <p:spPr>
            <a:xfrm>
              <a:off x="7495503" y="3851680"/>
              <a:ext cx="168272" cy="2871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latin typeface="楷体" panose="02010609060101010101" pitchFamily="49" charset="-122"/>
                <a:ea typeface="楷体" panose="02010609060101010101" pitchFamily="49" charset="-122"/>
              </a:endParaRPr>
            </a:p>
          </p:txBody>
        </p:sp>
        <p:sp>
          <p:nvSpPr>
            <p:cNvPr id="23582" name="Rectangle 15"/>
            <p:cNvSpPr>
              <a:spLocks noChangeArrowheads="1"/>
            </p:cNvSpPr>
            <p:nvPr/>
          </p:nvSpPr>
          <p:spPr bwMode="auto">
            <a:xfrm>
              <a:off x="6228699" y="3733311"/>
              <a:ext cx="2663781" cy="49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eaLnBrk="1" hangingPunct="1"/>
              <a:r>
                <a:rPr lang="en-US" altLang="zh-CN" b="1">
                  <a:solidFill>
                    <a:srgbClr val="7657C6"/>
                  </a:solidFill>
                  <a:latin typeface="楷体" panose="02010609060101010101" pitchFamily="49" charset="-122"/>
                  <a:ea typeface="楷体" panose="02010609060101010101" pitchFamily="49" charset="-122"/>
                </a:rPr>
                <a:t>MIMO</a:t>
              </a:r>
              <a:r>
                <a:rPr lang="zh-CN" altLang="en-US" b="1">
                  <a:solidFill>
                    <a:srgbClr val="7657C6"/>
                  </a:solidFill>
                  <a:latin typeface="楷体" panose="02010609060101010101" pitchFamily="49" charset="-122"/>
                  <a:ea typeface="楷体" panose="02010609060101010101" pitchFamily="49" charset="-122"/>
                </a:rPr>
                <a:t>方式   增加通道</a:t>
              </a:r>
            </a:p>
          </p:txBody>
        </p:sp>
        <p:pic>
          <p:nvPicPr>
            <p:cNvPr id="2358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432" y="4365105"/>
              <a:ext cx="1800000" cy="5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 name="Picture 18"/>
          <p:cNvPicPr>
            <a:picLocks noChangeAspect="1" noChangeArrowheads="1"/>
          </p:cNvPicPr>
          <p:nvPr/>
        </p:nvPicPr>
        <p:blipFill>
          <a:blip r:embed="rId3"/>
          <a:srcRect/>
          <a:stretch>
            <a:fillRect/>
          </a:stretch>
        </p:blipFill>
        <p:spPr bwMode="auto">
          <a:xfrm>
            <a:off x="6553200" y="2721298"/>
            <a:ext cx="71438" cy="316706"/>
          </a:xfrm>
          <a:prstGeom prst="rect">
            <a:avLst/>
          </a:prstGeom>
          <a:noFill/>
          <a:ln>
            <a:noFill/>
          </a:ln>
          <a:effectLst>
            <a:outerShdw blurRad="63500" dist="17961" dir="2700000" algn="ctr" rotWithShape="0">
              <a:srgbClr val="9999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TextBox 8"/>
          <p:cNvSpPr txBox="1">
            <a:spLocks noChangeArrowheads="1"/>
          </p:cNvSpPr>
          <p:nvPr/>
        </p:nvSpPr>
        <p:spPr bwMode="auto">
          <a:xfrm>
            <a:off x="338139" y="987574"/>
            <a:ext cx="8523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en-US" altLang="zh-CN" sz="2000" dirty="0">
                <a:latin typeface="楷体" panose="02010609060101010101" pitchFamily="49" charset="-122"/>
                <a:ea typeface="楷体" panose="02010609060101010101" pitchFamily="49" charset="-122"/>
              </a:rPr>
              <a:t>2013</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973</a:t>
            </a:r>
            <a:r>
              <a:rPr lang="zh-CN" altLang="en-US" sz="2000" dirty="0">
                <a:latin typeface="楷体" panose="02010609060101010101" pitchFamily="49" charset="-122"/>
                <a:ea typeface="楷体" panose="02010609060101010101" pitchFamily="49" charset="-122"/>
              </a:rPr>
              <a:t>项目“</a:t>
            </a:r>
            <a:r>
              <a:rPr lang="zh-CN" altLang="zh-CN" sz="2000" dirty="0">
                <a:latin typeface="楷体" panose="02010609060101010101" pitchFamily="49" charset="-122"/>
                <a:ea typeface="楷体" panose="02010609060101010101" pitchFamily="49" charset="-122"/>
              </a:rPr>
              <a:t>稀疏微波成像的理论、体制和方法研究</a:t>
            </a:r>
            <a:r>
              <a:rPr lang="zh-CN" altLang="en-US" sz="2000" dirty="0">
                <a:latin typeface="楷体" panose="02010609060101010101" pitchFamily="49" charset="-122"/>
                <a:ea typeface="楷体" panose="02010609060101010101" pitchFamily="49" charset="-122"/>
              </a:rPr>
              <a:t>”取得重大突破</a:t>
            </a:r>
          </a:p>
        </p:txBody>
      </p:sp>
      <p:sp>
        <p:nvSpPr>
          <p:cNvPr id="46" name="TextBox 4"/>
          <p:cNvSpPr txBox="1"/>
          <p:nvPr/>
        </p:nvSpPr>
        <p:spPr>
          <a:xfrm>
            <a:off x="490538" y="1354461"/>
            <a:ext cx="7053262" cy="1172629"/>
          </a:xfrm>
          <a:prstGeom prst="rect">
            <a:avLst/>
          </a:prstGeom>
          <a:noFill/>
        </p:spPr>
        <p:txBody>
          <a:bodyPr>
            <a:spAutoFit/>
          </a:bodyPr>
          <a:lstStyle/>
          <a:p>
            <a:pPr algn="l">
              <a:lnSpc>
                <a:spcPct val="130000"/>
              </a:lnSpc>
              <a:defRPr/>
            </a:pPr>
            <a:r>
              <a:rPr lang="zh-CN" altLang="en-US" dirty="0">
                <a:latin typeface="楷体" panose="02010609060101010101" pitchFamily="49" charset="-122"/>
                <a:ea typeface="楷体" panose="02010609060101010101" pitchFamily="49" charset="-122"/>
              </a:rPr>
              <a:t>根据该理论，目标满足稀疏性特点：</a:t>
            </a:r>
            <a:endParaRPr lang="en-US" altLang="zh-CN" dirty="0">
              <a:latin typeface="楷体" panose="02010609060101010101" pitchFamily="49" charset="-122"/>
              <a:ea typeface="楷体" panose="02010609060101010101" pitchFamily="49" charset="-122"/>
            </a:endParaRPr>
          </a:p>
          <a:p>
            <a:pPr marL="285750" indent="-285750" algn="l">
              <a:lnSpc>
                <a:spcPct val="130000"/>
              </a:lnSpc>
              <a:buFont typeface="Wingdings" pitchFamily="2" charset="2"/>
              <a:buChar char="l"/>
              <a:defRPr/>
            </a:pPr>
            <a:r>
              <a:rPr lang="zh-CN" altLang="en-US" dirty="0">
                <a:latin typeface="楷体" panose="02010609060101010101" pitchFamily="49" charset="-122"/>
                <a:ea typeface="楷体" panose="02010609060101010101" pitchFamily="49" charset="-122"/>
              </a:rPr>
              <a:t>观测自由度大于场景自由度</a:t>
            </a:r>
            <a:endParaRPr lang="en-US" altLang="zh-CN" dirty="0">
              <a:latin typeface="楷体" panose="02010609060101010101" pitchFamily="49" charset="-122"/>
              <a:ea typeface="楷体" panose="02010609060101010101" pitchFamily="49" charset="-122"/>
            </a:endParaRPr>
          </a:p>
          <a:p>
            <a:pPr marL="285750" indent="-285750" algn="l">
              <a:lnSpc>
                <a:spcPct val="130000"/>
              </a:lnSpc>
              <a:buFont typeface="Wingdings" pitchFamily="2" charset="2"/>
              <a:buChar char="l"/>
              <a:defRPr/>
            </a:pPr>
            <a:r>
              <a:rPr lang="zh-CN" altLang="en-US" dirty="0">
                <a:latin typeface="楷体" panose="02010609060101010101" pitchFamily="49" charset="-122"/>
                <a:ea typeface="楷体" panose="02010609060101010101" pitchFamily="49" charset="-122"/>
              </a:rPr>
              <a:t>稳定条件：</a:t>
            </a:r>
            <a:r>
              <a:rPr lang="en-US" altLang="zh-CN" dirty="0" err="1">
                <a:latin typeface="楷体" panose="02010609060101010101" pitchFamily="49" charset="-122"/>
                <a:ea typeface="楷体" panose="02010609060101010101" pitchFamily="49" charset="-122"/>
              </a:rPr>
              <a:t>M≥C×K×log</a:t>
            </a:r>
            <a:r>
              <a:rPr lang="en-US" altLang="zh-CN" dirty="0">
                <a:latin typeface="楷体" panose="02010609060101010101" pitchFamily="49" charset="-122"/>
                <a:ea typeface="楷体" panose="02010609060101010101" pitchFamily="49" charset="-122"/>
              </a:rPr>
              <a:t>(N/K)</a:t>
            </a:r>
            <a:endParaRPr lang="zh-CN" altLang="en-US" dirty="0">
              <a:latin typeface="楷体" panose="02010609060101010101" pitchFamily="49" charset="-122"/>
              <a:ea typeface="楷体" panose="02010609060101010101" pitchFamily="49" charset="-122"/>
            </a:endParaRPr>
          </a:p>
        </p:txBody>
      </p:sp>
      <p:pic>
        <p:nvPicPr>
          <p:cNvPr id="47" name="Picture 2" descr="E:\民高分（秘密）\陈龙永（秘密）\20151216\FBZ照片\运城飞行照片\IMG_Ali_006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3191595"/>
            <a:ext cx="3860800"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矩形 47"/>
          <p:cNvSpPr>
            <a:spLocks noChangeArrowheads="1"/>
          </p:cNvSpPr>
          <p:nvPr/>
        </p:nvSpPr>
        <p:spPr bwMode="auto">
          <a:xfrm>
            <a:off x="5813426" y="4620345"/>
            <a:ext cx="2492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zh-CN">
                <a:latin typeface="楷体" panose="02010609060101010101" pitchFamily="49" charset="-122"/>
                <a:ea typeface="楷体" panose="02010609060101010101" pitchFamily="49" charset="-122"/>
              </a:rPr>
              <a:t>稀疏</a:t>
            </a:r>
            <a:r>
              <a:rPr lang="zh-CN" altLang="en-US">
                <a:latin typeface="楷体" panose="02010609060101010101" pitchFamily="49" charset="-122"/>
                <a:ea typeface="楷体" panose="02010609060101010101" pitchFamily="49" charset="-122"/>
              </a:rPr>
              <a:t>阵列天线验证系统</a:t>
            </a:r>
          </a:p>
        </p:txBody>
      </p:sp>
      <p:sp>
        <p:nvSpPr>
          <p:cNvPr id="49" name="矩形 14341"/>
          <p:cNvSpPr>
            <a:spLocks noChangeArrowheads="1"/>
          </p:cNvSpPr>
          <p:nvPr/>
        </p:nvSpPr>
        <p:spPr bwMode="auto">
          <a:xfrm>
            <a:off x="35496" y="279107"/>
            <a:ext cx="90344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en-US" altLang="zh-CN" sz="2600" b="1" dirty="0" smtClean="0">
                <a:latin typeface="楷体" panose="02010609060101010101" pitchFamily="49" charset="-122"/>
                <a:ea typeface="楷体" panose="02010609060101010101" pitchFamily="49" charset="-122"/>
                <a:cs typeface="Times New Roman" pitchFamily="18" charset="0"/>
              </a:rPr>
              <a:t>3</a:t>
            </a:r>
            <a:r>
              <a:rPr lang="zh-CN" altLang="en-US" sz="2600" b="1" dirty="0" smtClean="0">
                <a:latin typeface="楷体" panose="02010609060101010101" pitchFamily="49" charset="-122"/>
                <a:ea typeface="楷体" panose="02010609060101010101" pitchFamily="49" charset="-122"/>
                <a:cs typeface="Times New Roman" pitchFamily="18" charset="0"/>
              </a:rPr>
              <a:t>）短</a:t>
            </a:r>
            <a:r>
              <a:rPr lang="zh-CN" altLang="en-US" sz="2600" b="1" dirty="0">
                <a:latin typeface="楷体" panose="02010609060101010101" pitchFamily="49" charset="-122"/>
                <a:ea typeface="楷体" panose="02010609060101010101" pitchFamily="49" charset="-122"/>
                <a:cs typeface="Times New Roman" pitchFamily="18" charset="0"/>
              </a:rPr>
              <a:t>基线阵列天线</a:t>
            </a:r>
            <a:r>
              <a:rPr lang="en-US" altLang="zh-CN" sz="2600" b="1" dirty="0">
                <a:latin typeface="楷体" panose="02010609060101010101" pitchFamily="49" charset="-122"/>
                <a:ea typeface="楷体" panose="02010609060101010101" pitchFamily="49" charset="-122"/>
                <a:cs typeface="Times New Roman" pitchFamily="18" charset="0"/>
              </a:rPr>
              <a:t>SAR</a:t>
            </a:r>
            <a:r>
              <a:rPr lang="zh-CN" altLang="en-US" sz="2600" b="1" dirty="0">
                <a:latin typeface="楷体" panose="02010609060101010101" pitchFamily="49" charset="-122"/>
                <a:ea typeface="楷体" panose="02010609060101010101" pitchFamily="49" charset="-122"/>
                <a:cs typeface="Times New Roman" pitchFamily="18" charset="0"/>
              </a:rPr>
              <a:t>总体设计 </a:t>
            </a:r>
          </a:p>
        </p:txBody>
      </p:sp>
    </p:spTree>
    <p:extLst>
      <p:ext uri="{BB962C8B-B14F-4D97-AF65-F5344CB8AC3E}">
        <p14:creationId xmlns:p14="http://schemas.microsoft.com/office/powerpoint/2010/main" val="323567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Box 8"/>
          <p:cNvSpPr txBox="1">
            <a:spLocks noChangeArrowheads="1"/>
          </p:cNvSpPr>
          <p:nvPr/>
        </p:nvSpPr>
        <p:spPr bwMode="auto">
          <a:xfrm>
            <a:off x="342900" y="1275606"/>
            <a:ext cx="3390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zh-CN" altLang="en-US" sz="2000" dirty="0">
                <a:latin typeface="楷体" panose="02010609060101010101" pitchFamily="49" charset="-122"/>
                <a:ea typeface="楷体" panose="02010609060101010101" pitchFamily="49" charset="-122"/>
              </a:rPr>
              <a:t>稀疏阵列天线栅瓣</a:t>
            </a:r>
            <a:endParaRPr lang="en-US" altLang="zh-CN" sz="2000" dirty="0">
              <a:latin typeface="楷体" panose="02010609060101010101" pitchFamily="49" charset="-122"/>
              <a:ea typeface="楷体" panose="02010609060101010101" pitchFamily="49" charset="-122"/>
            </a:endParaRPr>
          </a:p>
          <a:p>
            <a:pPr algn="l"/>
            <a:endParaRPr lang="en-US" altLang="zh-CN" sz="2000" dirty="0">
              <a:latin typeface="楷体" panose="02010609060101010101" pitchFamily="49" charset="-122"/>
              <a:ea typeface="楷体" panose="02010609060101010101" pitchFamily="49" charset="-122"/>
            </a:endParaRPr>
          </a:p>
          <a:p>
            <a:pPr algn="ctr"/>
            <a:r>
              <a:rPr lang="zh-CN" altLang="en-US" sz="2000" dirty="0">
                <a:latin typeface="楷体" panose="02010609060101010101" pitchFamily="49" charset="-122"/>
                <a:ea typeface="楷体" panose="02010609060101010101" pitchFamily="49" charset="-122"/>
              </a:rPr>
              <a:t>仿真图</a:t>
            </a:r>
            <a:endParaRPr lang="en-US" altLang="zh-CN" sz="2000" dirty="0">
              <a:latin typeface="楷体" panose="02010609060101010101" pitchFamily="49" charset="-122"/>
              <a:ea typeface="楷体" panose="02010609060101010101" pitchFamily="49" charset="-122"/>
            </a:endParaRPr>
          </a:p>
        </p:txBody>
      </p:sp>
      <p:sp>
        <p:nvSpPr>
          <p:cNvPr id="7" name="右箭头 6"/>
          <p:cNvSpPr/>
          <p:nvPr/>
        </p:nvSpPr>
        <p:spPr bwMode="auto">
          <a:xfrm>
            <a:off x="4038600" y="1886396"/>
            <a:ext cx="1066800" cy="285750"/>
          </a:xfrm>
          <a:prstGeom prst="rightArrow">
            <a:avLst/>
          </a:pr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楷体" panose="02010609060101010101" pitchFamily="49" charset="-122"/>
              <a:ea typeface="楷体" panose="02010609060101010101" pitchFamily="49" charset="-122"/>
            </a:endParaRPr>
          </a:p>
        </p:txBody>
      </p:sp>
      <p:sp>
        <p:nvSpPr>
          <p:cNvPr id="24583" name="TextBox 8"/>
          <p:cNvSpPr txBox="1">
            <a:spLocks noChangeArrowheads="1"/>
          </p:cNvSpPr>
          <p:nvPr/>
        </p:nvSpPr>
        <p:spPr bwMode="auto">
          <a:xfrm>
            <a:off x="5410200" y="1467296"/>
            <a:ext cx="3505200" cy="140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l">
              <a:lnSpc>
                <a:spcPct val="150000"/>
              </a:lnSpc>
            </a:pPr>
            <a:r>
              <a:rPr lang="zh-CN" altLang="en-US" sz="2000">
                <a:latin typeface="楷体" panose="02010609060101010101" pitchFamily="49" charset="-122"/>
                <a:ea typeface="楷体" panose="02010609060101010101" pitchFamily="49" charset="-122"/>
              </a:rPr>
              <a:t>造成图像高度模糊</a:t>
            </a:r>
            <a:endParaRPr lang="en-US" altLang="zh-CN" sz="2000">
              <a:latin typeface="楷体" panose="02010609060101010101" pitchFamily="49" charset="-122"/>
              <a:ea typeface="楷体" panose="02010609060101010101" pitchFamily="49" charset="-122"/>
            </a:endParaRPr>
          </a:p>
          <a:p>
            <a:pPr algn="l">
              <a:lnSpc>
                <a:spcPct val="150000"/>
              </a:lnSpc>
            </a:pPr>
            <a:r>
              <a:rPr lang="zh-CN" altLang="en-US" sz="2000">
                <a:latin typeface="楷体" panose="02010609060101010101" pitchFamily="49" charset="-122"/>
                <a:ea typeface="楷体" panose="02010609060101010101" pitchFamily="49" charset="-122"/>
              </a:rPr>
              <a:t>只能适应</a:t>
            </a:r>
            <a:r>
              <a:rPr lang="en-US" altLang="zh-CN" sz="2000">
                <a:latin typeface="楷体" panose="02010609060101010101" pitchFamily="49" charset="-122"/>
                <a:ea typeface="楷体" panose="02010609060101010101" pitchFamily="49" charset="-122"/>
              </a:rPr>
              <a:t>50</a:t>
            </a:r>
            <a:r>
              <a:rPr lang="zh-CN" altLang="en-US" sz="2000">
                <a:latin typeface="楷体" panose="02010609060101010101" pitchFamily="49" charset="-122"/>
                <a:ea typeface="楷体" panose="02010609060101010101" pitchFamily="49" charset="-122"/>
              </a:rPr>
              <a:t>米以下高度的目标</a:t>
            </a:r>
            <a:endParaRPr lang="en-US" altLang="zh-CN" sz="2000">
              <a:latin typeface="楷体" panose="02010609060101010101" pitchFamily="49" charset="-122"/>
              <a:ea typeface="楷体" panose="02010609060101010101" pitchFamily="49" charset="-122"/>
            </a:endParaRPr>
          </a:p>
          <a:p>
            <a:pPr algn="l">
              <a:lnSpc>
                <a:spcPct val="150000"/>
              </a:lnSpc>
            </a:pPr>
            <a:r>
              <a:rPr lang="zh-CN" altLang="en-US" sz="2000">
                <a:latin typeface="楷体" panose="02010609060101010101" pitchFamily="49" charset="-122"/>
                <a:ea typeface="楷体" panose="02010609060101010101" pitchFamily="49" charset="-122"/>
              </a:rPr>
              <a:t>严重影响系统的适用性</a:t>
            </a:r>
            <a:endParaRPr lang="en-US" altLang="zh-CN" sz="2000">
              <a:latin typeface="楷体" panose="02010609060101010101" pitchFamily="49" charset="-122"/>
              <a:ea typeface="楷体" panose="02010609060101010101" pitchFamily="49" charset="-122"/>
            </a:endParaRPr>
          </a:p>
        </p:txBody>
      </p:sp>
      <p:sp>
        <p:nvSpPr>
          <p:cNvPr id="24584" name="TextBox 8"/>
          <p:cNvSpPr txBox="1">
            <a:spLocks noChangeArrowheads="1"/>
          </p:cNvSpPr>
          <p:nvPr/>
        </p:nvSpPr>
        <p:spPr bwMode="auto">
          <a:xfrm>
            <a:off x="160412" y="3238946"/>
            <a:ext cx="3619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zh-CN" altLang="en-US" sz="2000" dirty="0">
                <a:latin typeface="楷体" panose="02010609060101010101" pitchFamily="49" charset="-122"/>
                <a:ea typeface="楷体" panose="02010609060101010101" pitchFamily="49" charset="-122"/>
              </a:rPr>
              <a:t>开展阵列天线非均匀优化设计及飞行验证</a:t>
            </a:r>
            <a:endParaRPr lang="en-US" altLang="zh-CN" sz="2000" dirty="0">
              <a:latin typeface="楷体" panose="02010609060101010101" pitchFamily="49" charset="-122"/>
              <a:ea typeface="楷体" panose="02010609060101010101" pitchFamily="49" charset="-122"/>
            </a:endParaRPr>
          </a:p>
          <a:p>
            <a:pPr algn="l"/>
            <a:endParaRPr lang="en-US" altLang="zh-CN" sz="2000" dirty="0">
              <a:latin typeface="楷体" panose="02010609060101010101" pitchFamily="49" charset="-122"/>
              <a:ea typeface="楷体" panose="02010609060101010101" pitchFamily="49" charset="-122"/>
            </a:endParaRPr>
          </a:p>
          <a:p>
            <a:pPr algn="ctr"/>
            <a:r>
              <a:rPr lang="zh-CN" altLang="en-US" sz="2000" dirty="0">
                <a:latin typeface="楷体" panose="02010609060101010101" pitchFamily="49" charset="-122"/>
                <a:ea typeface="楷体" panose="02010609060101010101" pitchFamily="49" charset="-122"/>
              </a:rPr>
              <a:t>仿真图</a:t>
            </a:r>
            <a:endParaRPr lang="en-US" altLang="zh-CN" sz="2000" dirty="0">
              <a:latin typeface="楷体" panose="02010609060101010101" pitchFamily="49" charset="-122"/>
              <a:ea typeface="楷体" panose="02010609060101010101" pitchFamily="49" charset="-122"/>
            </a:endParaRPr>
          </a:p>
        </p:txBody>
      </p:sp>
      <p:sp>
        <p:nvSpPr>
          <p:cNvPr id="10" name="右箭头 9"/>
          <p:cNvSpPr/>
          <p:nvPr/>
        </p:nvSpPr>
        <p:spPr bwMode="auto">
          <a:xfrm>
            <a:off x="4038600" y="3652093"/>
            <a:ext cx="1066800" cy="285750"/>
          </a:xfrm>
          <a:prstGeom prst="rightArrow">
            <a:avLst/>
          </a:pr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楷体" panose="02010609060101010101" pitchFamily="49" charset="-122"/>
              <a:ea typeface="楷体" panose="02010609060101010101" pitchFamily="49" charset="-122"/>
            </a:endParaRPr>
          </a:p>
        </p:txBody>
      </p:sp>
      <p:sp>
        <p:nvSpPr>
          <p:cNvPr id="24586" name="TextBox 8"/>
          <p:cNvSpPr txBox="1">
            <a:spLocks noChangeArrowheads="1"/>
          </p:cNvSpPr>
          <p:nvPr/>
        </p:nvSpPr>
        <p:spPr bwMode="auto">
          <a:xfrm>
            <a:off x="5410200" y="3410396"/>
            <a:ext cx="3505200" cy="94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l">
              <a:lnSpc>
                <a:spcPct val="150000"/>
              </a:lnSpc>
            </a:pPr>
            <a:r>
              <a:rPr lang="zh-CN" altLang="en-US" sz="2000">
                <a:latin typeface="楷体" panose="02010609060101010101" pitchFamily="49" charset="-122"/>
                <a:ea typeface="楷体" panose="02010609060101010101" pitchFamily="49" charset="-122"/>
              </a:rPr>
              <a:t>高度模糊提高到</a:t>
            </a:r>
            <a:r>
              <a:rPr lang="en-US" altLang="zh-CN" sz="2000">
                <a:latin typeface="楷体" panose="02010609060101010101" pitchFamily="49" charset="-122"/>
                <a:ea typeface="楷体" panose="02010609060101010101" pitchFamily="49" charset="-122"/>
              </a:rPr>
              <a:t>200</a:t>
            </a:r>
            <a:r>
              <a:rPr lang="zh-CN" altLang="en-US" sz="2000">
                <a:latin typeface="楷体" panose="02010609060101010101" pitchFamily="49" charset="-122"/>
                <a:ea typeface="楷体" panose="02010609060101010101" pitchFamily="49" charset="-122"/>
              </a:rPr>
              <a:t>米</a:t>
            </a:r>
            <a:endParaRPr lang="en-US" altLang="zh-CN" sz="2000">
              <a:latin typeface="楷体" panose="02010609060101010101" pitchFamily="49" charset="-122"/>
              <a:ea typeface="楷体" panose="02010609060101010101" pitchFamily="49" charset="-122"/>
            </a:endParaRPr>
          </a:p>
          <a:p>
            <a:pPr algn="l">
              <a:lnSpc>
                <a:spcPct val="150000"/>
              </a:lnSpc>
            </a:pPr>
            <a:r>
              <a:rPr lang="zh-CN" altLang="en-US" sz="2000">
                <a:latin typeface="楷体" panose="02010609060101010101" pitchFamily="49" charset="-122"/>
                <a:ea typeface="楷体" panose="02010609060101010101" pitchFamily="49" charset="-122"/>
              </a:rPr>
              <a:t>满足绝大部分场景使用需求</a:t>
            </a:r>
            <a:endParaRPr lang="en-US" altLang="zh-CN" sz="2000">
              <a:latin typeface="楷体" panose="02010609060101010101" pitchFamily="49" charset="-122"/>
              <a:ea typeface="楷体" panose="02010609060101010101" pitchFamily="49" charset="-122"/>
            </a:endParaRPr>
          </a:p>
        </p:txBody>
      </p:sp>
      <p:sp>
        <p:nvSpPr>
          <p:cNvPr id="12" name="下箭头 11"/>
          <p:cNvSpPr/>
          <p:nvPr/>
        </p:nvSpPr>
        <p:spPr bwMode="auto">
          <a:xfrm>
            <a:off x="1809750" y="2343596"/>
            <a:ext cx="228600" cy="685800"/>
          </a:xfrm>
          <a:prstGeom prst="downArrow">
            <a:avLst/>
          </a:pr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楷体" panose="02010609060101010101" pitchFamily="49" charset="-122"/>
              <a:ea typeface="楷体" panose="02010609060101010101" pitchFamily="49" charset="-122"/>
            </a:endParaRPr>
          </a:p>
        </p:txBody>
      </p:sp>
      <p:sp>
        <p:nvSpPr>
          <p:cNvPr id="13" name="矩形 14341"/>
          <p:cNvSpPr>
            <a:spLocks noChangeArrowheads="1"/>
          </p:cNvSpPr>
          <p:nvPr/>
        </p:nvSpPr>
        <p:spPr bwMode="auto">
          <a:xfrm>
            <a:off x="35496" y="279107"/>
            <a:ext cx="90344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en-US" altLang="zh-CN" sz="2600" b="1" dirty="0" smtClean="0">
                <a:latin typeface="楷体" panose="02010609060101010101" pitchFamily="49" charset="-122"/>
                <a:ea typeface="楷体" panose="02010609060101010101" pitchFamily="49" charset="-122"/>
                <a:cs typeface="Times New Roman" pitchFamily="18" charset="0"/>
              </a:rPr>
              <a:t>3</a:t>
            </a:r>
            <a:r>
              <a:rPr lang="zh-CN" altLang="en-US" sz="2600" b="1" dirty="0" smtClean="0">
                <a:latin typeface="楷体" panose="02010609060101010101" pitchFamily="49" charset="-122"/>
                <a:ea typeface="楷体" panose="02010609060101010101" pitchFamily="49" charset="-122"/>
                <a:cs typeface="Times New Roman" pitchFamily="18" charset="0"/>
              </a:rPr>
              <a:t>）短</a:t>
            </a:r>
            <a:r>
              <a:rPr lang="zh-CN" altLang="en-US" sz="2600" b="1" dirty="0">
                <a:latin typeface="楷体" panose="02010609060101010101" pitchFamily="49" charset="-122"/>
                <a:ea typeface="楷体" panose="02010609060101010101" pitchFamily="49" charset="-122"/>
                <a:cs typeface="Times New Roman" pitchFamily="18" charset="0"/>
              </a:rPr>
              <a:t>基线阵列天线</a:t>
            </a:r>
            <a:r>
              <a:rPr lang="en-US" altLang="zh-CN" sz="2600" b="1" dirty="0">
                <a:latin typeface="楷体" panose="02010609060101010101" pitchFamily="49" charset="-122"/>
                <a:ea typeface="楷体" panose="02010609060101010101" pitchFamily="49" charset="-122"/>
                <a:cs typeface="Times New Roman" pitchFamily="18" charset="0"/>
              </a:rPr>
              <a:t>SAR</a:t>
            </a:r>
            <a:r>
              <a:rPr lang="zh-CN" altLang="en-US" sz="2600" b="1" dirty="0">
                <a:latin typeface="楷体" panose="02010609060101010101" pitchFamily="49" charset="-122"/>
                <a:ea typeface="楷体" panose="02010609060101010101" pitchFamily="49" charset="-122"/>
                <a:cs typeface="Times New Roman" pitchFamily="18" charset="0"/>
              </a:rPr>
              <a:t>总体设计 </a:t>
            </a:r>
          </a:p>
        </p:txBody>
      </p:sp>
    </p:spTree>
    <p:extLst>
      <p:ext uri="{BB962C8B-B14F-4D97-AF65-F5344CB8AC3E}">
        <p14:creationId xmlns:p14="http://schemas.microsoft.com/office/powerpoint/2010/main" val="2417598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矩形 14341"/>
          <p:cNvSpPr>
            <a:spLocks noChangeArrowheads="1"/>
          </p:cNvSpPr>
          <p:nvPr/>
        </p:nvSpPr>
        <p:spPr bwMode="auto">
          <a:xfrm>
            <a:off x="0" y="483518"/>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en-US" altLang="zh-CN" sz="2600" b="1" dirty="0" smtClean="0">
                <a:latin typeface="Times New Roman" panose="02020603050405020304" pitchFamily="18" charset="0"/>
                <a:ea typeface="楷体" panose="02010609060101010101" pitchFamily="49" charset="-122"/>
                <a:cs typeface="Times New Roman" panose="02020603050405020304" pitchFamily="18" charset="0"/>
              </a:rPr>
              <a:t>4</a:t>
            </a:r>
            <a:r>
              <a:rPr lang="zh-CN" altLang="en-US" sz="2600" b="1" dirty="0" smtClean="0">
                <a:latin typeface="Times New Roman" panose="02020603050405020304" pitchFamily="18" charset="0"/>
                <a:ea typeface="楷体" panose="02010609060101010101" pitchFamily="49" charset="-122"/>
                <a:cs typeface="Times New Roman" panose="02020603050405020304" pitchFamily="18" charset="0"/>
              </a:rPr>
              <a:t>）阵列</a:t>
            </a:r>
            <a:r>
              <a:rPr lang="en-US" altLang="zh-CN" sz="2600" b="1" dirty="0">
                <a:latin typeface="Times New Roman" panose="02020603050405020304" pitchFamily="18" charset="0"/>
                <a:ea typeface="楷体" panose="02010609060101010101" pitchFamily="49" charset="-122"/>
                <a:cs typeface="Times New Roman" panose="02020603050405020304" pitchFamily="18" charset="0"/>
              </a:rPr>
              <a:t>SAR</a:t>
            </a:r>
            <a:r>
              <a:rPr lang="zh-CN" altLang="en-US" sz="2600" b="1" dirty="0">
                <a:latin typeface="Times New Roman" panose="02020603050405020304" pitchFamily="18" charset="0"/>
                <a:ea typeface="楷体" panose="02010609060101010101" pitchFamily="49" charset="-122"/>
                <a:cs typeface="Times New Roman" panose="02020603050405020304" pitchFamily="18" charset="0"/>
              </a:rPr>
              <a:t>信号稀疏压缩和复原成像方法  </a:t>
            </a:r>
          </a:p>
        </p:txBody>
      </p:sp>
      <p:sp>
        <p:nvSpPr>
          <p:cNvPr id="25605" name="矩形 17"/>
          <p:cNvSpPr>
            <a:spLocks noChangeArrowheads="1"/>
          </p:cNvSpPr>
          <p:nvPr/>
        </p:nvSpPr>
        <p:spPr bwMode="auto">
          <a:xfrm>
            <a:off x="685800" y="1604962"/>
            <a:ext cx="2608406" cy="12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nSpc>
                <a:spcPct val="150000"/>
              </a:lnSpc>
            </a:pPr>
            <a:r>
              <a:rPr lang="en-US" altLang="zh-CN">
                <a:latin typeface="Times New Roman" panose="02020603050405020304" pitchFamily="18" charset="0"/>
                <a:ea typeface="楷体" panose="02010609060101010101" pitchFamily="49" charset="-122"/>
                <a:cs typeface="Times New Roman" panose="02020603050405020304" pitchFamily="18" charset="0"/>
              </a:rPr>
              <a:t>8</a:t>
            </a:r>
            <a:r>
              <a:rPr lang="zh-CN" altLang="en-US">
                <a:latin typeface="Times New Roman" panose="02020603050405020304" pitchFamily="18" charset="0"/>
                <a:ea typeface="楷体" panose="02010609060101010101" pitchFamily="49" charset="-122"/>
                <a:cs typeface="Times New Roman" panose="02020603050405020304" pitchFamily="18" charset="0"/>
              </a:rPr>
              <a:t>通道同时接收</a:t>
            </a:r>
            <a:endParaRPr lang="en-US" altLang="zh-CN">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zh-CN" altLang="en-US">
                <a:latin typeface="Times New Roman" panose="02020603050405020304" pitchFamily="18" charset="0"/>
                <a:ea typeface="楷体" panose="02010609060101010101" pitchFamily="49" charset="-122"/>
                <a:cs typeface="Times New Roman" panose="02020603050405020304" pitchFamily="18" charset="0"/>
              </a:rPr>
              <a:t>每通道</a:t>
            </a:r>
            <a:r>
              <a:rPr lang="en-US" altLang="zh-CN">
                <a:latin typeface="Times New Roman" panose="02020603050405020304" pitchFamily="18" charset="0"/>
                <a:ea typeface="楷体" panose="02010609060101010101" pitchFamily="49" charset="-122"/>
                <a:cs typeface="Times New Roman" panose="02020603050405020304" pitchFamily="18" charset="0"/>
              </a:rPr>
              <a:t>125MB/s</a:t>
            </a:r>
            <a:r>
              <a:rPr lang="zh-CN" altLang="en-US">
                <a:latin typeface="Times New Roman" panose="02020603050405020304" pitchFamily="18" charset="0"/>
                <a:ea typeface="楷体" panose="02010609060101010101" pitchFamily="49" charset="-122"/>
                <a:cs typeface="Times New Roman" panose="02020603050405020304" pitchFamily="18" charset="0"/>
              </a:rPr>
              <a:t>，</a:t>
            </a:r>
            <a:r>
              <a:rPr lang="en-US" altLang="zh-CN">
                <a:latin typeface="Times New Roman" panose="02020603050405020304" pitchFamily="18" charset="0"/>
                <a:ea typeface="楷体" panose="02010609060101010101" pitchFamily="49" charset="-122"/>
                <a:cs typeface="Times New Roman" panose="02020603050405020304" pitchFamily="18" charset="0"/>
              </a:rPr>
              <a:t>16</a:t>
            </a:r>
            <a:r>
              <a:rPr lang="zh-CN" altLang="en-US">
                <a:latin typeface="Times New Roman" panose="02020603050405020304" pitchFamily="18" charset="0"/>
                <a:ea typeface="楷体" panose="02010609060101010101" pitchFamily="49" charset="-122"/>
                <a:cs typeface="Times New Roman" panose="02020603050405020304" pitchFamily="18" charset="0"/>
              </a:rPr>
              <a:t>位</a:t>
            </a:r>
            <a:endParaRPr lang="en-US" altLang="zh-CN">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zh-CN" altLang="en-US">
                <a:latin typeface="Times New Roman" panose="02020603050405020304" pitchFamily="18" charset="0"/>
                <a:ea typeface="楷体" panose="02010609060101010101" pitchFamily="49" charset="-122"/>
                <a:cs typeface="Times New Roman" panose="02020603050405020304" pitchFamily="18" charset="0"/>
              </a:rPr>
              <a:t>每小时产生</a:t>
            </a:r>
            <a:r>
              <a:rPr lang="en-US" altLang="zh-CN">
                <a:latin typeface="Times New Roman" panose="02020603050405020304" pitchFamily="18" charset="0"/>
                <a:ea typeface="楷体" panose="02010609060101010101" pitchFamily="49" charset="-122"/>
                <a:cs typeface="Times New Roman" panose="02020603050405020304" pitchFamily="18" charset="0"/>
              </a:rPr>
              <a:t>7.2TB</a:t>
            </a:r>
            <a:r>
              <a:rPr lang="zh-CN" altLang="en-US">
                <a:latin typeface="Times New Roman" panose="02020603050405020304" pitchFamily="18" charset="0"/>
                <a:ea typeface="楷体" panose="02010609060101010101" pitchFamily="49" charset="-122"/>
                <a:cs typeface="Times New Roman" panose="02020603050405020304" pitchFamily="18" charset="0"/>
              </a:rPr>
              <a:t>数据量</a:t>
            </a:r>
            <a:endParaRPr lang="en-US" altLang="zh-CN">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9" name="右箭头 18"/>
          <p:cNvSpPr/>
          <p:nvPr/>
        </p:nvSpPr>
        <p:spPr bwMode="auto">
          <a:xfrm>
            <a:off x="3810000" y="2057400"/>
            <a:ext cx="1066800" cy="285750"/>
          </a:xfrm>
          <a:prstGeom prst="rightArrow">
            <a:avLst/>
          </a:pr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607" name="TextBox 8"/>
          <p:cNvSpPr txBox="1">
            <a:spLocks noChangeArrowheads="1"/>
          </p:cNvSpPr>
          <p:nvPr/>
        </p:nvSpPr>
        <p:spPr bwMode="auto">
          <a:xfrm>
            <a:off x="5181600" y="1638301"/>
            <a:ext cx="3505200" cy="140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l">
              <a:lnSpc>
                <a:spcPct val="150000"/>
              </a:lnSpc>
            </a:pPr>
            <a:r>
              <a:rPr lang="zh-CN" altLang="en-US" sz="2000">
                <a:latin typeface="Times New Roman" panose="02020603050405020304" pitchFamily="18" charset="0"/>
                <a:ea typeface="楷体" panose="02010609060101010101" pitchFamily="49" charset="-122"/>
                <a:cs typeface="Times New Roman" panose="02020603050405020304" pitchFamily="18" charset="0"/>
              </a:rPr>
              <a:t>造成机上记录数据量大</a:t>
            </a:r>
            <a:endParaRPr lang="en-US" altLang="zh-CN" sz="2000">
              <a:latin typeface="Times New Roman" panose="02020603050405020304" pitchFamily="18" charset="0"/>
              <a:ea typeface="楷体" panose="02010609060101010101" pitchFamily="49" charset="-122"/>
              <a:cs typeface="Times New Roman" panose="02020603050405020304" pitchFamily="18" charset="0"/>
            </a:endParaRPr>
          </a:p>
          <a:p>
            <a:pPr algn="l">
              <a:lnSpc>
                <a:spcPct val="150000"/>
              </a:lnSpc>
            </a:pPr>
            <a:r>
              <a:rPr lang="zh-CN" altLang="en-US" sz="2000">
                <a:latin typeface="Times New Roman" panose="02020603050405020304" pitchFamily="18" charset="0"/>
                <a:ea typeface="楷体" panose="02010609060101010101" pitchFamily="49" charset="-122"/>
                <a:cs typeface="Times New Roman" panose="02020603050405020304" pitchFamily="18" charset="0"/>
              </a:rPr>
              <a:t>系统成本高</a:t>
            </a:r>
            <a:endParaRPr lang="en-US" altLang="zh-CN" sz="2000">
              <a:latin typeface="Times New Roman" panose="02020603050405020304" pitchFamily="18" charset="0"/>
              <a:ea typeface="楷体" panose="02010609060101010101" pitchFamily="49" charset="-122"/>
              <a:cs typeface="Times New Roman" panose="02020603050405020304" pitchFamily="18" charset="0"/>
            </a:endParaRPr>
          </a:p>
          <a:p>
            <a:pPr algn="l">
              <a:lnSpc>
                <a:spcPct val="150000"/>
              </a:lnSpc>
            </a:pPr>
            <a:r>
              <a:rPr lang="zh-CN" altLang="en-US" sz="2000">
                <a:latin typeface="Times New Roman" panose="02020603050405020304" pitchFamily="18" charset="0"/>
                <a:ea typeface="楷体" panose="02010609060101010101" pitchFamily="49" charset="-122"/>
                <a:cs typeface="Times New Roman" panose="02020603050405020304" pitchFamily="18" charset="0"/>
              </a:rPr>
              <a:t>地面处理时间长</a:t>
            </a:r>
            <a:endParaRPr lang="en-US" altLang="zh-CN" sz="200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608" name="矩形 20"/>
          <p:cNvSpPr>
            <a:spLocks noChangeArrowheads="1"/>
          </p:cNvSpPr>
          <p:nvPr/>
        </p:nvSpPr>
        <p:spPr bwMode="auto">
          <a:xfrm>
            <a:off x="539552" y="3723878"/>
            <a:ext cx="2989263" cy="100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dirty="0">
                <a:latin typeface="Times New Roman" panose="02020603050405020304" pitchFamily="18" charset="0"/>
                <a:ea typeface="楷体" panose="02010609060101010101" pitchFamily="49" charset="-122"/>
                <a:cs typeface="Times New Roman" panose="02020603050405020304" pitchFamily="18" charset="0"/>
              </a:rPr>
              <a:t>开展</a:t>
            </a:r>
            <a:r>
              <a:rPr lang="zh-CN" altLang="zh-CN" dirty="0">
                <a:latin typeface="Times New Roman" panose="02020603050405020304" pitchFamily="18" charset="0"/>
                <a:ea typeface="楷体" panose="02010609060101010101" pitchFamily="49" charset="-122"/>
                <a:cs typeface="Times New Roman" panose="02020603050405020304" pitchFamily="18" charset="0"/>
              </a:rPr>
              <a:t>信号稀疏压缩和复原成像方法</a:t>
            </a:r>
            <a:r>
              <a:rPr lang="zh-CN" altLang="en-US" dirty="0">
                <a:latin typeface="Times New Roman" panose="02020603050405020304" pitchFamily="18" charset="0"/>
                <a:ea typeface="楷体" panose="02010609060101010101" pitchFamily="49" charset="-122"/>
                <a:cs typeface="Times New Roman" panose="02020603050405020304" pitchFamily="18" charset="0"/>
              </a:rPr>
              <a:t>研究</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zh-CN" altLang="en-US" dirty="0">
                <a:latin typeface="Times New Roman" panose="02020603050405020304" pitchFamily="18" charset="0"/>
                <a:ea typeface="楷体" panose="02010609060101010101" pitchFamily="49" charset="-122"/>
                <a:cs typeface="Times New Roman" panose="02020603050405020304" pitchFamily="18" charset="0"/>
              </a:rPr>
              <a:t>机上实现数据预处理和压缩</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2" name="右箭头 21"/>
          <p:cNvSpPr/>
          <p:nvPr/>
        </p:nvSpPr>
        <p:spPr bwMode="auto">
          <a:xfrm>
            <a:off x="3810000" y="3996929"/>
            <a:ext cx="1066800" cy="285750"/>
          </a:xfrm>
          <a:prstGeom prst="rightArrow">
            <a:avLst/>
          </a:pr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610" name="TextBox 8"/>
          <p:cNvSpPr txBox="1">
            <a:spLocks noChangeArrowheads="1"/>
          </p:cNvSpPr>
          <p:nvPr/>
        </p:nvSpPr>
        <p:spPr bwMode="auto">
          <a:xfrm>
            <a:off x="5181600" y="3752850"/>
            <a:ext cx="3505200" cy="9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l">
              <a:lnSpc>
                <a:spcPct val="150000"/>
              </a:lnSpc>
            </a:pPr>
            <a:r>
              <a:rPr lang="zh-CN" altLang="en-US" sz="2000">
                <a:latin typeface="Times New Roman" panose="02020603050405020304" pitchFamily="18" charset="0"/>
                <a:ea typeface="楷体" panose="02010609060101010101" pitchFamily="49" charset="-122"/>
                <a:cs typeface="Times New Roman" panose="02020603050405020304" pitchFamily="18" charset="0"/>
              </a:rPr>
              <a:t>预计数据率降低</a:t>
            </a:r>
            <a:r>
              <a:rPr lang="en-US" altLang="zh-CN" sz="2000">
                <a:latin typeface="Times New Roman" panose="02020603050405020304" pitchFamily="18" charset="0"/>
                <a:ea typeface="楷体" panose="02010609060101010101" pitchFamily="49" charset="-122"/>
                <a:cs typeface="Times New Roman" panose="02020603050405020304" pitchFamily="18" charset="0"/>
              </a:rPr>
              <a:t>5</a:t>
            </a:r>
            <a:r>
              <a:rPr lang="zh-CN" altLang="en-US" sz="2000">
                <a:latin typeface="Times New Roman" panose="02020603050405020304" pitchFamily="18" charset="0"/>
                <a:ea typeface="楷体" panose="02010609060101010101" pitchFamily="49" charset="-122"/>
                <a:cs typeface="Times New Roman" panose="02020603050405020304" pitchFamily="18" charset="0"/>
              </a:rPr>
              <a:t>倍</a:t>
            </a:r>
            <a:endParaRPr lang="en-US" altLang="zh-CN" sz="2000">
              <a:latin typeface="Times New Roman" panose="02020603050405020304" pitchFamily="18" charset="0"/>
              <a:ea typeface="楷体" panose="02010609060101010101" pitchFamily="49" charset="-122"/>
              <a:cs typeface="Times New Roman" panose="02020603050405020304" pitchFamily="18" charset="0"/>
            </a:endParaRPr>
          </a:p>
          <a:p>
            <a:pPr algn="l">
              <a:lnSpc>
                <a:spcPct val="150000"/>
              </a:lnSpc>
            </a:pPr>
            <a:r>
              <a:rPr lang="zh-CN" altLang="en-US" sz="2000">
                <a:latin typeface="Times New Roman" panose="02020603050405020304" pitchFamily="18" charset="0"/>
                <a:ea typeface="楷体" panose="02010609060101010101" pitchFamily="49" charset="-122"/>
                <a:cs typeface="Times New Roman" panose="02020603050405020304" pitchFamily="18" charset="0"/>
              </a:rPr>
              <a:t>大大提高使用效率</a:t>
            </a:r>
            <a:endParaRPr lang="en-US" altLang="zh-CN" sz="200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4" name="下箭头 23"/>
          <p:cNvSpPr/>
          <p:nvPr/>
        </p:nvSpPr>
        <p:spPr bwMode="auto">
          <a:xfrm>
            <a:off x="1463080" y="2894062"/>
            <a:ext cx="228600" cy="685800"/>
          </a:xfrm>
          <a:prstGeom prst="downArrow">
            <a:avLst/>
          </a:pr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189660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832135"/>
            <a:ext cx="8280920" cy="4130874"/>
          </a:xfrm>
          <a:prstGeom prst="rect">
            <a:avLst/>
          </a:prstGeom>
          <a:noFill/>
        </p:spPr>
        <p:txBody>
          <a:bodyPr wrap="square" rtlCol="0">
            <a:spAutoFit/>
          </a:bodyPr>
          <a:lstStyle/>
          <a:p>
            <a:pPr algn="just">
              <a:lnSpc>
                <a:spcPts val="4000"/>
              </a:lnSpc>
            </a:pPr>
            <a:r>
              <a:rPr lang="zh-CN" altLang="en-US" sz="2100" dirty="0" smtClean="0">
                <a:latin typeface="Times New Roman" pitchFamily="18" charset="0"/>
                <a:ea typeface="楷体" pitchFamily="49" charset="-122"/>
                <a:cs typeface="Times New Roman" pitchFamily="18" charset="0"/>
              </a:rPr>
              <a:t>        </a:t>
            </a:r>
            <a:r>
              <a:rPr lang="en-US" altLang="zh-CN" sz="2100" dirty="0" smtClean="0">
                <a:latin typeface="Times New Roman" pitchFamily="18" charset="0"/>
                <a:ea typeface="楷体" pitchFamily="49" charset="-122"/>
                <a:cs typeface="Times New Roman" pitchFamily="18" charset="0"/>
              </a:rPr>
              <a:t>1</a:t>
            </a:r>
            <a:r>
              <a:rPr lang="zh-CN" altLang="en-US" sz="2100" dirty="0" smtClean="0">
                <a:latin typeface="Times New Roman" pitchFamily="18" charset="0"/>
                <a:ea typeface="楷体" pitchFamily="49" charset="-122"/>
                <a:cs typeface="Times New Roman" pitchFamily="18" charset="0"/>
              </a:rPr>
              <a:t>）多源遥感数据的分类提取；</a:t>
            </a:r>
            <a:endParaRPr lang="en-US" altLang="zh-CN" sz="2100" dirty="0" smtClean="0">
              <a:latin typeface="Times New Roman" pitchFamily="18" charset="0"/>
              <a:ea typeface="楷体" pitchFamily="49" charset="-122"/>
              <a:cs typeface="Times New Roman" pitchFamily="18" charset="0"/>
            </a:endParaRPr>
          </a:p>
          <a:p>
            <a:pPr algn="just">
              <a:lnSpc>
                <a:spcPts val="4000"/>
              </a:lnSpc>
            </a:pPr>
            <a:r>
              <a:rPr lang="en-US" altLang="zh-CN" sz="2100" dirty="0" smtClean="0">
                <a:latin typeface="Times New Roman" pitchFamily="18" charset="0"/>
                <a:ea typeface="楷体" pitchFamily="49" charset="-122"/>
                <a:cs typeface="Times New Roman" pitchFamily="18" charset="0"/>
              </a:rPr>
              <a:t>        2</a:t>
            </a:r>
            <a:r>
              <a:rPr lang="zh-CN" altLang="en-US" sz="2100" dirty="0" smtClean="0">
                <a:latin typeface="Times New Roman" pitchFamily="18" charset="0"/>
                <a:ea typeface="楷体" pitchFamily="49" charset="-122"/>
                <a:cs typeface="Times New Roman" pitchFamily="18" charset="0"/>
              </a:rPr>
              <a:t>）扫描车激光点云、机载激光点云的自动目标提取与建模；</a:t>
            </a:r>
            <a:endParaRPr lang="en-US" altLang="zh-CN" sz="2100" dirty="0" smtClean="0">
              <a:latin typeface="Times New Roman" pitchFamily="18" charset="0"/>
              <a:ea typeface="楷体" pitchFamily="49" charset="-122"/>
              <a:cs typeface="Times New Roman" pitchFamily="18" charset="0"/>
            </a:endParaRPr>
          </a:p>
          <a:p>
            <a:pPr algn="just">
              <a:lnSpc>
                <a:spcPts val="4000"/>
              </a:lnSpc>
            </a:pPr>
            <a:r>
              <a:rPr lang="en-US" altLang="zh-CN" sz="2100" dirty="0" smtClean="0">
                <a:latin typeface="Times New Roman" pitchFamily="18" charset="0"/>
                <a:ea typeface="楷体" pitchFamily="49" charset="-122"/>
                <a:cs typeface="Times New Roman" pitchFamily="18" charset="0"/>
              </a:rPr>
              <a:t>        3</a:t>
            </a:r>
            <a:r>
              <a:rPr lang="zh-CN" altLang="en-US" sz="2100" dirty="0" smtClean="0">
                <a:latin typeface="Times New Roman" pitchFamily="18" charset="0"/>
                <a:ea typeface="楷体" pitchFamily="49" charset="-122"/>
                <a:cs typeface="Times New Roman" pitchFamily="18" charset="0"/>
              </a:rPr>
              <a:t>）多视角影像的目标自动提取等全自动高可靠性的结构化数据生产都有赖于当代最新的</a:t>
            </a:r>
            <a:r>
              <a:rPr lang="en-US" altLang="zh-CN" sz="2100" dirty="0" smtClean="0">
                <a:latin typeface="Times New Roman" pitchFamily="18" charset="0"/>
                <a:ea typeface="楷体" pitchFamily="49" charset="-122"/>
                <a:cs typeface="Times New Roman" pitchFamily="18" charset="0"/>
              </a:rPr>
              <a:t>AI</a:t>
            </a:r>
            <a:r>
              <a:rPr lang="zh-CN" altLang="en-US" sz="2100" dirty="0" smtClean="0">
                <a:latin typeface="Times New Roman" pitchFamily="18" charset="0"/>
                <a:ea typeface="楷体" pitchFamily="49" charset="-122"/>
                <a:cs typeface="Times New Roman" pitchFamily="18" charset="0"/>
              </a:rPr>
              <a:t>技术，深度学习、强度学习，必将是各种测绘装备走向全自动要用到的重要技术。</a:t>
            </a:r>
            <a:endParaRPr lang="en-US" altLang="zh-CN" sz="2100" dirty="0" smtClean="0">
              <a:latin typeface="Times New Roman" pitchFamily="18" charset="0"/>
              <a:ea typeface="楷体" pitchFamily="49" charset="-122"/>
              <a:cs typeface="Times New Roman" pitchFamily="18" charset="0"/>
            </a:endParaRPr>
          </a:p>
          <a:p>
            <a:pPr algn="just">
              <a:lnSpc>
                <a:spcPts val="4000"/>
              </a:lnSpc>
            </a:pPr>
            <a:r>
              <a:rPr lang="zh-CN" altLang="en-US" sz="2100" dirty="0" smtClean="0">
                <a:latin typeface="Times New Roman" pitchFamily="18" charset="0"/>
                <a:ea typeface="楷体" pitchFamily="49" charset="-122"/>
                <a:cs typeface="Times New Roman" pitchFamily="18" charset="0"/>
              </a:rPr>
              <a:t>        </a:t>
            </a:r>
            <a:r>
              <a:rPr lang="zh-CN" altLang="en-US" sz="2100" dirty="0" smtClean="0">
                <a:solidFill>
                  <a:srgbClr val="FF0000"/>
                </a:solidFill>
                <a:latin typeface="Times New Roman" pitchFamily="18" charset="0"/>
                <a:ea typeface="楷体" pitchFamily="49" charset="-122"/>
                <a:cs typeface="Times New Roman" pitchFamily="18" charset="0"/>
              </a:rPr>
              <a:t>几十年结构化测绘数据的</a:t>
            </a:r>
            <a:r>
              <a:rPr lang="zh-CN" altLang="en-US" sz="2100" dirty="0">
                <a:solidFill>
                  <a:srgbClr val="FF0000"/>
                </a:solidFill>
                <a:latin typeface="Times New Roman" pitchFamily="18" charset="0"/>
                <a:ea typeface="楷体" pitchFamily="49" charset="-122"/>
                <a:cs typeface="Times New Roman" pitchFamily="18" charset="0"/>
              </a:rPr>
              <a:t>全自动</a:t>
            </a:r>
            <a:r>
              <a:rPr lang="zh-CN" altLang="en-US" sz="2100" dirty="0" smtClean="0">
                <a:solidFill>
                  <a:srgbClr val="FF0000"/>
                </a:solidFill>
                <a:latin typeface="Times New Roman" pitchFamily="18" charset="0"/>
                <a:ea typeface="楷体" pitchFamily="49" charset="-122"/>
                <a:cs typeface="Times New Roman" pitchFamily="18" charset="0"/>
              </a:rPr>
              <a:t>生产实现不了，只能靠大量人力！随着当代</a:t>
            </a:r>
            <a:r>
              <a:rPr lang="en-US" altLang="zh-CN" sz="2100" dirty="0" smtClean="0">
                <a:solidFill>
                  <a:srgbClr val="FF0000"/>
                </a:solidFill>
                <a:latin typeface="Times New Roman" pitchFamily="18" charset="0"/>
                <a:ea typeface="楷体" pitchFamily="49" charset="-122"/>
                <a:cs typeface="Times New Roman" pitchFamily="18" charset="0"/>
              </a:rPr>
              <a:t>AI</a:t>
            </a:r>
            <a:r>
              <a:rPr lang="zh-CN" altLang="en-US" sz="2100" dirty="0" smtClean="0">
                <a:solidFill>
                  <a:srgbClr val="FF0000"/>
                </a:solidFill>
                <a:latin typeface="Times New Roman" pitchFamily="18" charset="0"/>
                <a:ea typeface="楷体" pitchFamily="49" charset="-122"/>
                <a:cs typeface="Times New Roman" pitchFamily="18" charset="0"/>
              </a:rPr>
              <a:t>技术的引入，有望得到解决，而且成功率和可靠性逼近</a:t>
            </a:r>
            <a:r>
              <a:rPr lang="en-US" altLang="zh-CN" sz="2100" dirty="0" smtClean="0">
                <a:solidFill>
                  <a:srgbClr val="FF0000"/>
                </a:solidFill>
                <a:latin typeface="Times New Roman" pitchFamily="18" charset="0"/>
                <a:ea typeface="楷体" pitchFamily="49" charset="-122"/>
                <a:cs typeface="Times New Roman" pitchFamily="18" charset="0"/>
              </a:rPr>
              <a:t>100%</a:t>
            </a:r>
            <a:endParaRPr lang="en-US" altLang="zh-CN" sz="2100" dirty="0">
              <a:solidFill>
                <a:srgbClr val="FF0000"/>
              </a:solidFill>
              <a:latin typeface="Times New Roman" pitchFamily="18" charset="0"/>
              <a:ea typeface="楷体" pitchFamily="49" charset="-122"/>
              <a:cs typeface="Times New Roman" pitchFamily="18" charset="0"/>
            </a:endParaRPr>
          </a:p>
        </p:txBody>
      </p:sp>
      <p:sp>
        <p:nvSpPr>
          <p:cNvPr id="3" name="标题 1"/>
          <p:cNvSpPr txBox="1">
            <a:spLocks/>
          </p:cNvSpPr>
          <p:nvPr/>
        </p:nvSpPr>
        <p:spPr>
          <a:xfrm>
            <a:off x="467544" y="325535"/>
            <a:ext cx="8229600" cy="590031"/>
          </a:xfrm>
          <a:prstGeom prst="rect">
            <a:avLst/>
          </a:prstGeom>
        </p:spPr>
        <p:txBody>
          <a:bodyPr vert="horz" rtlCol="0" anchor="ctr">
            <a:normAutofit fontScale="90000" lnSpcReduction="20000"/>
          </a:bodyPr>
          <a:lstStyle/>
          <a:p>
            <a:pPr lvl="0" algn="ctr" fontAlgn="auto">
              <a:lnSpc>
                <a:spcPct val="150000"/>
              </a:lnSpc>
              <a:spcAft>
                <a:spcPts val="0"/>
              </a:spcAft>
            </a:pPr>
            <a:r>
              <a:rPr lang="zh-CN" altLang="en-US" sz="2800" dirty="0" smtClean="0">
                <a:latin typeface="Times New Roman" pitchFamily="18" charset="0"/>
                <a:ea typeface="楷体" pitchFamily="49" charset="-122"/>
                <a:cs typeface="Times New Roman" pitchFamily="18" charset="0"/>
              </a:rPr>
              <a:t>当代测绘装备中的</a:t>
            </a:r>
            <a:r>
              <a:rPr lang="en-US" altLang="zh-CN" sz="2800" dirty="0" smtClean="0">
                <a:latin typeface="Times New Roman" pitchFamily="18" charset="0"/>
                <a:ea typeface="楷体" pitchFamily="49" charset="-122"/>
                <a:cs typeface="Times New Roman" pitchFamily="18" charset="0"/>
              </a:rPr>
              <a:t>AI</a:t>
            </a:r>
            <a:endParaRPr kumimoji="0" lang="zh-CN" altLang="en-US" sz="2800" i="0" u="none" strike="noStrike" kern="1200" cap="none" spc="0" normalizeH="0" baseline="0" noProof="0" dirty="0" smtClean="0">
              <a:ln>
                <a:noFill/>
              </a:ln>
              <a:effectLst/>
              <a:uLnTx/>
              <a:uFillTx/>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41853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矩形 1"/>
          <p:cNvSpPr>
            <a:spLocks noChangeArrowheads="1"/>
          </p:cNvSpPr>
          <p:nvPr/>
        </p:nvSpPr>
        <p:spPr bwMode="auto">
          <a:xfrm>
            <a:off x="323528" y="1336122"/>
            <a:ext cx="8511480" cy="34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just">
              <a:lnSpc>
                <a:spcPct val="150000"/>
              </a:lnSpc>
            </a:pPr>
            <a:r>
              <a:rPr lang="en-US" altLang="zh-CN" sz="2100" dirty="0" smtClean="0">
                <a:latin typeface="楷体" panose="02010609060101010101" pitchFamily="49" charset="-122"/>
                <a:ea typeface="楷体" panose="02010609060101010101" pitchFamily="49" charset="-122"/>
                <a:cs typeface="Times New Roman" pitchFamily="18" charset="0"/>
              </a:rPr>
              <a:t> </a:t>
            </a:r>
            <a:r>
              <a:rPr lang="zh-CN" altLang="zh-CN" sz="2100" dirty="0" smtClean="0">
                <a:latin typeface="楷体" panose="02010609060101010101" pitchFamily="49" charset="-122"/>
                <a:ea typeface="楷体" panose="02010609060101010101" pitchFamily="49" charset="-122"/>
                <a:cs typeface="Times New Roman" pitchFamily="18" charset="0"/>
              </a:rPr>
              <a:t>对于</a:t>
            </a:r>
            <a:r>
              <a:rPr lang="zh-CN" altLang="zh-CN" sz="2100" dirty="0">
                <a:latin typeface="楷体" panose="02010609060101010101" pitchFamily="49" charset="-122"/>
                <a:ea typeface="楷体" panose="02010609060101010101" pitchFamily="49" charset="-122"/>
                <a:cs typeface="Times New Roman" pitchFamily="18" charset="0"/>
              </a:rPr>
              <a:t>信号稀疏压缩和复原成像方法，其机理是利用阵列雷达各天线对同一分辨单元散射点获取的数据具有相同的初始相位信息，对于双天线观测结构，数据共轭相乘后获得的干涉相位可消除不同分辨单元散射点的随机初始相位影响，还原了连续变化地物场景的可压缩性，使其幅度图像和相位图像压缩成为可能。因此可以在机上实现信号实时距离向压缩，然后进行多通道相关处理，从而实现机上存储数据量大幅压缩，在后处理阶段，数据导出时完成数据复原及后续的成像处理。</a:t>
            </a:r>
            <a:endParaRPr lang="en-US" altLang="zh-CN" sz="2100" dirty="0">
              <a:latin typeface="楷体" panose="02010609060101010101" pitchFamily="49" charset="-122"/>
              <a:ea typeface="楷体" panose="02010609060101010101" pitchFamily="49" charset="-122"/>
              <a:cs typeface="Times New Roman" pitchFamily="18" charset="0"/>
            </a:endParaRPr>
          </a:p>
        </p:txBody>
      </p:sp>
      <p:sp>
        <p:nvSpPr>
          <p:cNvPr id="7" name="矩形 14341"/>
          <p:cNvSpPr>
            <a:spLocks noChangeArrowheads="1"/>
          </p:cNvSpPr>
          <p:nvPr/>
        </p:nvSpPr>
        <p:spPr bwMode="auto">
          <a:xfrm>
            <a:off x="0" y="567139"/>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en-US" altLang="zh-CN" sz="2600" b="1" dirty="0" smtClean="0">
                <a:latin typeface="楷体" panose="02010609060101010101" pitchFamily="49" charset="-122"/>
                <a:ea typeface="楷体" panose="02010609060101010101" pitchFamily="49" charset="-122"/>
                <a:cs typeface="Times New Roman" pitchFamily="18" charset="0"/>
              </a:rPr>
              <a:t>4</a:t>
            </a:r>
            <a:r>
              <a:rPr lang="zh-CN" altLang="en-US" sz="2600" b="1" dirty="0" smtClean="0">
                <a:latin typeface="楷体" panose="02010609060101010101" pitchFamily="49" charset="-122"/>
                <a:ea typeface="楷体" panose="02010609060101010101" pitchFamily="49" charset="-122"/>
                <a:cs typeface="Times New Roman" pitchFamily="18" charset="0"/>
              </a:rPr>
              <a:t>）阵列</a:t>
            </a:r>
            <a:r>
              <a:rPr lang="en-US" altLang="zh-CN" sz="2600" b="1" dirty="0">
                <a:latin typeface="楷体" panose="02010609060101010101" pitchFamily="49" charset="-122"/>
                <a:ea typeface="楷体" panose="02010609060101010101" pitchFamily="49" charset="-122"/>
                <a:cs typeface="Times New Roman" pitchFamily="18" charset="0"/>
              </a:rPr>
              <a:t>SAR</a:t>
            </a:r>
            <a:r>
              <a:rPr lang="zh-CN" altLang="en-US" sz="2600" b="1" dirty="0">
                <a:latin typeface="楷体" panose="02010609060101010101" pitchFamily="49" charset="-122"/>
                <a:ea typeface="楷体" panose="02010609060101010101" pitchFamily="49" charset="-122"/>
                <a:cs typeface="Times New Roman" pitchFamily="18" charset="0"/>
              </a:rPr>
              <a:t>信号稀疏压缩和复原成像方法  </a:t>
            </a:r>
          </a:p>
        </p:txBody>
      </p:sp>
    </p:spTree>
    <p:extLst>
      <p:ext uri="{BB962C8B-B14F-4D97-AF65-F5344CB8AC3E}">
        <p14:creationId xmlns:p14="http://schemas.microsoft.com/office/powerpoint/2010/main" val="1603801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15914" y="771550"/>
            <a:ext cx="8576566"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defRPr>
                <a:solidFill>
                  <a:schemeClr val="tx1"/>
                </a:solidFill>
                <a:latin typeface="Verdana" pitchFamily="34" charset="0"/>
              </a:defRPr>
            </a:lvl1pPr>
            <a:lvl2pPr marL="742950" indent="-285750">
              <a:defRPr>
                <a:solidFill>
                  <a:schemeClr val="tx1"/>
                </a:solidFill>
                <a:latin typeface="Verdana" pitchFamily="34" charset="0"/>
              </a:defRPr>
            </a:lvl2pPr>
            <a:lvl3pPr marL="342900" indent="-3429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lvl="2" algn="l">
              <a:lnSpc>
                <a:spcPct val="150000"/>
              </a:lnSpc>
              <a:buClr>
                <a:srgbClr val="171CD9"/>
              </a:buClr>
              <a:buFont typeface="Wingdings" pitchFamily="2" charset="2"/>
              <a:buChar char="u"/>
            </a:pPr>
            <a:r>
              <a:rPr lang="zh-CN" altLang="en-US" sz="2200" dirty="0">
                <a:latin typeface="楷体" panose="02010609060101010101" pitchFamily="49" charset="-122"/>
                <a:ea typeface="楷体" panose="02010609060101010101" pitchFamily="49" charset="-122"/>
              </a:rPr>
              <a:t>阵列</a:t>
            </a:r>
            <a:r>
              <a:rPr lang="en-US" altLang="zh-CN" sz="2200" dirty="0">
                <a:latin typeface="楷体" panose="02010609060101010101" pitchFamily="49" charset="-122"/>
                <a:ea typeface="楷体" panose="02010609060101010101" pitchFamily="49" charset="-122"/>
              </a:rPr>
              <a:t>SAR</a:t>
            </a:r>
            <a:r>
              <a:rPr lang="zh-CN" altLang="en-US" sz="2200" dirty="0">
                <a:latin typeface="楷体" panose="02010609060101010101" pitchFamily="49" charset="-122"/>
                <a:ea typeface="楷体" panose="02010609060101010101" pitchFamily="49" charset="-122"/>
              </a:rPr>
              <a:t>多通道数据之间存在很大的冗余，提供了数据压缩基础。</a:t>
            </a:r>
            <a:endParaRPr lang="en-US" altLang="zh-CN" sz="2200" dirty="0">
              <a:latin typeface="楷体" panose="02010609060101010101" pitchFamily="49" charset="-122"/>
              <a:ea typeface="楷体" panose="02010609060101010101" pitchFamily="49" charset="-122"/>
            </a:endParaRPr>
          </a:p>
          <a:p>
            <a:pPr lvl="2" algn="l">
              <a:lnSpc>
                <a:spcPct val="150000"/>
              </a:lnSpc>
              <a:buClr>
                <a:srgbClr val="171CD9"/>
              </a:buClr>
              <a:buFont typeface="Wingdings" pitchFamily="2" charset="2"/>
              <a:buChar char="u"/>
            </a:pPr>
            <a:r>
              <a:rPr lang="zh-CN" altLang="en-US" sz="2200" dirty="0">
                <a:latin typeface="楷体" panose="02010609060101010101" pitchFamily="49" charset="-122"/>
                <a:ea typeface="楷体" panose="02010609060101010101" pitchFamily="49" charset="-122"/>
              </a:rPr>
              <a:t>干涉处理去除了相位随机部分，使得目标频谱宽度变窄，使得数据压缩得以实现</a:t>
            </a:r>
            <a:r>
              <a:rPr lang="zh-CN" altLang="en-US" sz="2200" b="1" dirty="0">
                <a:latin typeface="楷体" panose="02010609060101010101" pitchFamily="49" charset="-122"/>
                <a:ea typeface="楷体" panose="02010609060101010101" pitchFamily="49" charset="-122"/>
              </a:rPr>
              <a:t>。</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14" y="2807494"/>
            <a:ext cx="3259137" cy="188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2807494"/>
            <a:ext cx="3287712" cy="188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矩形 6"/>
          <p:cNvSpPr>
            <a:spLocks noChangeArrowheads="1"/>
          </p:cNvSpPr>
          <p:nvPr/>
        </p:nvSpPr>
        <p:spPr bwMode="auto">
          <a:xfrm>
            <a:off x="1905000" y="3077766"/>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b="1">
                <a:solidFill>
                  <a:srgbClr val="FF0000"/>
                </a:solidFill>
                <a:latin typeface="楷体" panose="02010609060101010101" pitchFamily="49" charset="-122"/>
                <a:ea typeface="楷体" panose="02010609060101010101" pitchFamily="49" charset="-122"/>
              </a:rPr>
              <a:t>干涉前频谱</a:t>
            </a:r>
            <a:endParaRPr lang="zh-CN" altLang="en-US">
              <a:solidFill>
                <a:srgbClr val="FF0000"/>
              </a:solidFill>
              <a:latin typeface="楷体" panose="02010609060101010101" pitchFamily="49" charset="-122"/>
              <a:ea typeface="楷体" panose="02010609060101010101" pitchFamily="49" charset="-122"/>
            </a:endParaRPr>
          </a:p>
        </p:txBody>
      </p:sp>
      <p:sp>
        <p:nvSpPr>
          <p:cNvPr id="27654" name="矩形 7"/>
          <p:cNvSpPr>
            <a:spLocks noChangeArrowheads="1"/>
          </p:cNvSpPr>
          <p:nvPr/>
        </p:nvSpPr>
        <p:spPr bwMode="auto">
          <a:xfrm>
            <a:off x="5562601" y="3077766"/>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b="1">
                <a:solidFill>
                  <a:srgbClr val="FF0000"/>
                </a:solidFill>
                <a:latin typeface="楷体" panose="02010609060101010101" pitchFamily="49" charset="-122"/>
                <a:ea typeface="楷体" panose="02010609060101010101" pitchFamily="49" charset="-122"/>
              </a:rPr>
              <a:t>干涉后频谱</a:t>
            </a:r>
            <a:endParaRPr lang="zh-CN" altLang="en-US">
              <a:solidFill>
                <a:srgbClr val="FF0000"/>
              </a:solidFill>
              <a:latin typeface="楷体" panose="02010609060101010101" pitchFamily="49" charset="-122"/>
              <a:ea typeface="楷体" panose="02010609060101010101" pitchFamily="49" charset="-122"/>
            </a:endParaRPr>
          </a:p>
        </p:txBody>
      </p:sp>
      <p:pic>
        <p:nvPicPr>
          <p:cNvPr id="9" name="图片 23"/>
          <p:cNvPicPr>
            <a:picLocks noChangeAspect="1" noChangeArrowheads="1"/>
          </p:cNvPicPr>
          <p:nvPr/>
        </p:nvPicPr>
        <p:blipFill>
          <a:blip r:embed="rId4">
            <a:extLst>
              <a:ext uri="{28A0092B-C50C-407E-A947-70E740481C1C}">
                <a14:useLocalDpi xmlns:a14="http://schemas.microsoft.com/office/drawing/2010/main" val="0"/>
              </a:ext>
            </a:extLst>
          </a:blip>
          <a:srcRect l="12257" t="7115" r="9853" b="12202"/>
          <a:stretch>
            <a:fillRect/>
          </a:stretch>
        </p:blipFill>
        <p:spPr bwMode="auto">
          <a:xfrm>
            <a:off x="1252539" y="2375298"/>
            <a:ext cx="2035175"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noChangeArrowheads="1"/>
          </p:cNvPicPr>
          <p:nvPr/>
        </p:nvPicPr>
        <p:blipFill>
          <a:blip r:embed="rId5">
            <a:extLst>
              <a:ext uri="{28A0092B-C50C-407E-A947-70E740481C1C}">
                <a14:useLocalDpi xmlns:a14="http://schemas.microsoft.com/office/drawing/2010/main" val="0"/>
              </a:ext>
            </a:extLst>
          </a:blip>
          <a:srcRect l="12910" t="8232" r="10104" b="11951"/>
          <a:stretch>
            <a:fillRect/>
          </a:stretch>
        </p:blipFill>
        <p:spPr bwMode="auto">
          <a:xfrm>
            <a:off x="4779963" y="2375298"/>
            <a:ext cx="2087562"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0"/>
          <p:cNvPicPr>
            <a:picLocks noChangeAspect="1" noChangeArrowheads="1"/>
          </p:cNvPicPr>
          <p:nvPr/>
        </p:nvPicPr>
        <p:blipFill>
          <a:blip r:embed="rId6">
            <a:extLst>
              <a:ext uri="{28A0092B-C50C-407E-A947-70E740481C1C}">
                <a14:useLocalDpi xmlns:a14="http://schemas.microsoft.com/office/drawing/2010/main" val="0"/>
              </a:ext>
            </a:extLst>
          </a:blip>
          <a:srcRect l="12877" t="7198" r="10107" b="11607"/>
          <a:stretch>
            <a:fillRect/>
          </a:stretch>
        </p:blipFill>
        <p:spPr bwMode="auto">
          <a:xfrm>
            <a:off x="2692401" y="3401616"/>
            <a:ext cx="2011363"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noChangeArrowheads="1"/>
          </p:cNvPicPr>
          <p:nvPr/>
        </p:nvPicPr>
        <p:blipFill>
          <a:blip r:embed="rId7">
            <a:extLst>
              <a:ext uri="{28A0092B-C50C-407E-A947-70E740481C1C}">
                <a14:useLocalDpi xmlns:a14="http://schemas.microsoft.com/office/drawing/2010/main" val="0"/>
              </a:ext>
            </a:extLst>
          </a:blip>
          <a:srcRect l="12971" t="7385" r="9917" b="11307"/>
          <a:stretch>
            <a:fillRect/>
          </a:stretch>
        </p:blipFill>
        <p:spPr bwMode="auto">
          <a:xfrm>
            <a:off x="6292851" y="3401616"/>
            <a:ext cx="2060575"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a:spLocks noChangeArrowheads="1"/>
          </p:cNvSpPr>
          <p:nvPr/>
        </p:nvSpPr>
        <p:spPr bwMode="auto">
          <a:xfrm>
            <a:off x="2592388" y="3077766"/>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b="1">
                <a:solidFill>
                  <a:srgbClr val="FF0000"/>
                </a:solidFill>
                <a:latin typeface="楷体" panose="02010609060101010101" pitchFamily="49" charset="-122"/>
                <a:ea typeface="楷体" panose="02010609060101010101" pitchFamily="49" charset="-122"/>
              </a:rPr>
              <a:t>原图像和干涉相位</a:t>
            </a:r>
            <a:endParaRPr lang="zh-CN" altLang="en-US">
              <a:solidFill>
                <a:srgbClr val="FF0000"/>
              </a:solidFill>
              <a:latin typeface="楷体" panose="02010609060101010101" pitchFamily="49" charset="-122"/>
              <a:ea typeface="楷体" panose="02010609060101010101" pitchFamily="49" charset="-122"/>
            </a:endParaRPr>
          </a:p>
        </p:txBody>
      </p:sp>
      <p:sp>
        <p:nvSpPr>
          <p:cNvPr id="14" name="矩形 13"/>
          <p:cNvSpPr>
            <a:spLocks noChangeArrowheads="1"/>
          </p:cNvSpPr>
          <p:nvPr/>
        </p:nvSpPr>
        <p:spPr bwMode="auto">
          <a:xfrm>
            <a:off x="5665788" y="3070622"/>
            <a:ext cx="2723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r>
              <a:rPr lang="zh-CN" altLang="en-US" b="1">
                <a:solidFill>
                  <a:srgbClr val="FF0000"/>
                </a:solidFill>
                <a:latin typeface="楷体" panose="02010609060101010101" pitchFamily="49" charset="-122"/>
                <a:ea typeface="楷体" panose="02010609060101010101" pitchFamily="49" charset="-122"/>
              </a:rPr>
              <a:t>压缩复原图像和干涉相位</a:t>
            </a:r>
            <a:endParaRPr lang="zh-CN" altLang="en-US">
              <a:solidFill>
                <a:srgbClr val="FF0000"/>
              </a:solidFill>
              <a:latin typeface="楷体" panose="02010609060101010101" pitchFamily="49" charset="-122"/>
              <a:ea typeface="楷体" panose="02010609060101010101" pitchFamily="49" charset="-122"/>
            </a:endParaRPr>
          </a:p>
        </p:txBody>
      </p:sp>
      <p:sp>
        <p:nvSpPr>
          <p:cNvPr id="17" name="矩形 14341"/>
          <p:cNvSpPr>
            <a:spLocks noChangeArrowheads="1"/>
          </p:cNvSpPr>
          <p:nvPr/>
        </p:nvSpPr>
        <p:spPr bwMode="auto">
          <a:xfrm>
            <a:off x="0" y="267494"/>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ctr"/>
            <a:r>
              <a:rPr lang="en-US" altLang="zh-CN" sz="2600" b="1" dirty="0" smtClean="0">
                <a:latin typeface="Times New Roman" panose="02020603050405020304" pitchFamily="18" charset="0"/>
                <a:ea typeface="楷体" panose="02010609060101010101" pitchFamily="49" charset="-122"/>
                <a:cs typeface="Times New Roman" panose="02020603050405020304" pitchFamily="18" charset="0"/>
              </a:rPr>
              <a:t>4</a:t>
            </a:r>
            <a:r>
              <a:rPr lang="zh-CN" altLang="en-US" sz="2600" b="1" dirty="0" smtClean="0">
                <a:latin typeface="Times New Roman" panose="02020603050405020304" pitchFamily="18" charset="0"/>
                <a:ea typeface="楷体" panose="02010609060101010101" pitchFamily="49" charset="-122"/>
                <a:cs typeface="Times New Roman" panose="02020603050405020304" pitchFamily="18" charset="0"/>
              </a:rPr>
              <a:t>）阵列</a:t>
            </a:r>
            <a:r>
              <a:rPr lang="en-US" altLang="zh-CN" sz="2600" b="1" dirty="0">
                <a:latin typeface="Times New Roman" panose="02020603050405020304" pitchFamily="18" charset="0"/>
                <a:ea typeface="楷体" panose="02010609060101010101" pitchFamily="49" charset="-122"/>
                <a:cs typeface="Times New Roman" panose="02020603050405020304" pitchFamily="18" charset="0"/>
              </a:rPr>
              <a:t>SAR</a:t>
            </a:r>
            <a:r>
              <a:rPr lang="zh-CN" altLang="en-US" sz="2600" b="1" dirty="0">
                <a:latin typeface="Times New Roman" panose="02020603050405020304" pitchFamily="18" charset="0"/>
                <a:ea typeface="楷体" panose="02010609060101010101" pitchFamily="49" charset="-122"/>
                <a:cs typeface="Times New Roman" panose="02020603050405020304" pitchFamily="18" charset="0"/>
              </a:rPr>
              <a:t>信号稀疏压缩和复原成像方法  </a:t>
            </a:r>
          </a:p>
        </p:txBody>
      </p:sp>
    </p:spTree>
    <p:extLst>
      <p:ext uri="{BB962C8B-B14F-4D97-AF65-F5344CB8AC3E}">
        <p14:creationId xmlns:p14="http://schemas.microsoft.com/office/powerpoint/2010/main" val="2765419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347614"/>
            <a:ext cx="8496944" cy="818173"/>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12. </a:t>
            </a:r>
            <a:r>
              <a:rPr lang="zh-CN" altLang="en-US" sz="3600" dirty="0" smtClean="0">
                <a:latin typeface="Times New Roman" pitchFamily="18" charset="0"/>
                <a:ea typeface="楷体" pitchFamily="49" charset="-122"/>
                <a:cs typeface="Times New Roman" pitchFamily="18" charset="0"/>
              </a:rPr>
              <a:t>机载</a:t>
            </a:r>
            <a:r>
              <a:rPr lang="zh-CN" altLang="en-US" sz="3600" dirty="0">
                <a:latin typeface="Times New Roman" pitchFamily="18" charset="0"/>
                <a:ea typeface="楷体" pitchFamily="49" charset="-122"/>
                <a:cs typeface="Times New Roman" pitchFamily="18" charset="0"/>
              </a:rPr>
              <a:t>激光雷达系统</a:t>
            </a:r>
            <a:r>
              <a:rPr lang="en-US" altLang="zh-CN" sz="3600" dirty="0" smtClean="0">
                <a:latin typeface="Times New Roman" pitchFamily="18" charset="0"/>
                <a:ea typeface="楷体" pitchFamily="49" charset="-122"/>
                <a:cs typeface="Times New Roman" pitchFamily="18" charset="0"/>
              </a:rPr>
              <a:t>LC-3500</a:t>
            </a:r>
            <a:endParaRPr lang="en-US" altLang="zh-CN" sz="30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55433"/>
            <a:ext cx="7418649" cy="1800493"/>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北京北科天绘科技有限公司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://www.isurestar.com/</a:t>
            </a:r>
            <a:endParaRPr lang="en-US" altLang="zh-CN" sz="2400" dirty="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3"/>
              </a:rPr>
              <a:t> </a:t>
            </a:r>
            <a:endParaRPr lang="en-US" altLang="zh-CN" sz="2400" dirty="0">
              <a:latin typeface="Times New Roman" pitchFamily="18" charset="0"/>
              <a:ea typeface="楷体" pitchFamily="49" charset="-122"/>
              <a:cs typeface="Times New Roman" pitchFamily="18" charset="0"/>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3657172"/>
            <a:ext cx="1453967" cy="145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2831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13900" y="214296"/>
            <a:ext cx="8715818" cy="128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ts val="3100"/>
              </a:lnSpc>
            </a:pPr>
            <a:r>
              <a:rPr lang="en-US" altLang="zh-CN" sz="2200" dirty="0" smtClean="0">
                <a:latin typeface="Times New Roman" pitchFamily="18" charset="0"/>
                <a:ea typeface="楷体" pitchFamily="49" charset="-122"/>
                <a:cs typeface="Times New Roman" pitchFamily="18" charset="0"/>
              </a:rPr>
              <a:t>         LC-3500</a:t>
            </a:r>
            <a:r>
              <a:rPr lang="zh-CN" altLang="en-US" sz="2200" dirty="0" smtClean="0">
                <a:latin typeface="Times New Roman" pitchFamily="18" charset="0"/>
                <a:ea typeface="楷体" pitchFamily="49" charset="-122"/>
                <a:cs typeface="Times New Roman" pitchFamily="18" charset="0"/>
              </a:rPr>
              <a:t>系统</a:t>
            </a:r>
            <a:r>
              <a:rPr lang="zh-CN" altLang="en-US" sz="2200" dirty="0">
                <a:latin typeface="Times New Roman" pitchFamily="18" charset="0"/>
                <a:ea typeface="楷体" pitchFamily="49" charset="-122"/>
                <a:cs typeface="Times New Roman" pitchFamily="18" charset="0"/>
              </a:rPr>
              <a:t>设备主要包括三大部件：机载激光扫描仪、航空数码相机、定向定位系统</a:t>
            </a:r>
            <a:r>
              <a:rPr lang="en-US" altLang="zh-CN" sz="2200" dirty="0">
                <a:latin typeface="Times New Roman" pitchFamily="18" charset="0"/>
                <a:ea typeface="楷体" pitchFamily="49" charset="-122"/>
                <a:cs typeface="Times New Roman" pitchFamily="18" charset="0"/>
              </a:rPr>
              <a:t>POS</a:t>
            </a:r>
            <a:r>
              <a:rPr lang="zh-CN" altLang="en-US" sz="2200" dirty="0">
                <a:latin typeface="Times New Roman" pitchFamily="18" charset="0"/>
                <a:ea typeface="楷体" pitchFamily="49" charset="-122"/>
                <a:cs typeface="Times New Roman" pitchFamily="18" charset="0"/>
              </a:rPr>
              <a:t>（包括全球定位系统</a:t>
            </a:r>
            <a:r>
              <a:rPr lang="en-US" altLang="zh-CN" sz="2200" dirty="0">
                <a:latin typeface="Times New Roman" pitchFamily="18" charset="0"/>
                <a:ea typeface="楷体" pitchFamily="49" charset="-122"/>
                <a:cs typeface="Times New Roman" pitchFamily="18" charset="0"/>
              </a:rPr>
              <a:t>GPS</a:t>
            </a:r>
            <a:r>
              <a:rPr lang="zh-CN" altLang="en-US" sz="2200" dirty="0">
                <a:latin typeface="Times New Roman" pitchFamily="18" charset="0"/>
                <a:ea typeface="楷体" pitchFamily="49" charset="-122"/>
                <a:cs typeface="Times New Roman" pitchFamily="18" charset="0"/>
              </a:rPr>
              <a:t>和惯性导航仪</a:t>
            </a:r>
            <a:r>
              <a:rPr lang="en-US" altLang="zh-CN" sz="2200" dirty="0">
                <a:latin typeface="Times New Roman" pitchFamily="18" charset="0"/>
                <a:ea typeface="楷体" pitchFamily="49" charset="-122"/>
                <a:cs typeface="Times New Roman" pitchFamily="18" charset="0"/>
              </a:rPr>
              <a:t>IMU</a:t>
            </a:r>
            <a:r>
              <a:rPr lang="zh-CN" altLang="en-US" sz="2200" dirty="0">
                <a:latin typeface="Times New Roman" pitchFamily="18" charset="0"/>
                <a:ea typeface="楷体" pitchFamily="49" charset="-122"/>
                <a:cs typeface="Times New Roman" pitchFamily="18" charset="0"/>
              </a:rPr>
              <a:t>）</a:t>
            </a:r>
            <a:r>
              <a:rPr lang="zh-CN" altLang="en-US" sz="2200" dirty="0" smtClean="0">
                <a:latin typeface="Times New Roman" pitchFamily="18" charset="0"/>
                <a:ea typeface="楷体" pitchFamily="49" charset="-122"/>
                <a:cs typeface="Times New Roman" pitchFamily="18" charset="0"/>
              </a:rPr>
              <a:t>。陀螺稳定座架</a:t>
            </a:r>
            <a:r>
              <a:rPr lang="en-US" altLang="zh-CN" sz="2200" dirty="0" smtClean="0">
                <a:latin typeface="Times New Roman" pitchFamily="18" charset="0"/>
                <a:ea typeface="楷体" pitchFamily="49" charset="-122"/>
                <a:cs typeface="Times New Roman" pitchFamily="18" charset="0"/>
              </a:rPr>
              <a:t>PAV80</a:t>
            </a:r>
            <a:r>
              <a:rPr lang="zh-CN" altLang="en-US" sz="2200" dirty="0" smtClean="0">
                <a:latin typeface="Times New Roman" pitchFamily="18" charset="0"/>
                <a:ea typeface="楷体" pitchFamily="49" charset="-122"/>
                <a:cs typeface="Times New Roman" pitchFamily="18" charset="0"/>
              </a:rPr>
              <a:t>为可选部件。</a:t>
            </a:r>
            <a:endParaRPr lang="en-US" altLang="zh-CN" sz="2200" dirty="0">
              <a:latin typeface="Times New Roman" pitchFamily="18" charset="0"/>
              <a:ea typeface="楷体" pitchFamily="49" charset="-122"/>
              <a:cs typeface="Times New Roman" pitchFamily="18"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36" t="21412" r="13975" b="8846"/>
          <a:stretch/>
        </p:blipFill>
        <p:spPr bwMode="auto">
          <a:xfrm>
            <a:off x="107504" y="3534275"/>
            <a:ext cx="3437219" cy="146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8163" y="1643056"/>
            <a:ext cx="3114431" cy="1751867"/>
          </a:xfrm>
          <a:prstGeom prst="rect">
            <a:avLst/>
          </a:prstGeom>
        </p:spPr>
      </p:pic>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63" t="4374" r="12394" b="2264"/>
          <a:stretch/>
        </p:blipFill>
        <p:spPr bwMode="auto">
          <a:xfrm>
            <a:off x="5958163" y="3422923"/>
            <a:ext cx="3114431" cy="179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9857" y="2392061"/>
            <a:ext cx="2859465" cy="160844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31" y="1631558"/>
            <a:ext cx="3068463" cy="1726010"/>
          </a:xfrm>
          <a:prstGeom prst="rect">
            <a:avLst/>
          </a:prstGeom>
        </p:spPr>
      </p:pic>
    </p:spTree>
    <p:extLst>
      <p:ext uri="{BB962C8B-B14F-4D97-AF65-F5344CB8AC3E}">
        <p14:creationId xmlns:p14="http://schemas.microsoft.com/office/powerpoint/2010/main" val="186733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extLst>
              <p:ext uri="{D42A27DB-BD31-4B8C-83A1-F6EECF244321}">
                <p14:modId xmlns:p14="http://schemas.microsoft.com/office/powerpoint/2010/main" val="2695920246"/>
              </p:ext>
            </p:extLst>
          </p:nvPr>
        </p:nvGraphicFramePr>
        <p:xfrm>
          <a:off x="500034" y="1022889"/>
          <a:ext cx="8143901" cy="3763439"/>
        </p:xfrm>
        <a:graphic>
          <a:graphicData uri="http://schemas.openxmlformats.org/drawingml/2006/table">
            <a:tbl>
              <a:tblPr>
                <a:tableStyleId>{5940675A-B579-460E-94D1-54222C63F5DA}</a:tableStyleId>
              </a:tblPr>
              <a:tblGrid>
                <a:gridCol w="748055"/>
                <a:gridCol w="1078965"/>
                <a:gridCol w="2241223"/>
                <a:gridCol w="1623626"/>
                <a:gridCol w="2452032"/>
              </a:tblGrid>
              <a:tr h="396215">
                <a:tc gridSpan="2">
                  <a:txBody>
                    <a:bodyPr/>
                    <a:lstStyle/>
                    <a:p>
                      <a:pPr algn="ctr">
                        <a:spcAft>
                          <a:spcPts val="0"/>
                        </a:spcAft>
                      </a:pPr>
                      <a:r>
                        <a:rPr lang="zh-CN" sz="1600" b="1" kern="100" dirty="0">
                          <a:effectLst/>
                          <a:latin typeface="Times New Roman" pitchFamily="18" charset="0"/>
                          <a:cs typeface="Times New Roman" pitchFamily="18" charset="0"/>
                        </a:rPr>
                        <a:t>参数</a:t>
                      </a:r>
                      <a:endParaRPr lang="zh-CN" sz="1600" b="1" kern="100" dirty="0">
                        <a:effectLst/>
                        <a:latin typeface="Times New Roman" pitchFamily="18" charset="0"/>
                        <a:ea typeface="+mn-ea"/>
                        <a:cs typeface="Times New Roman" pitchFamily="18" charset="0"/>
                      </a:endParaRPr>
                    </a:p>
                  </a:txBody>
                  <a:tcPr marL="63276" marR="63276" marT="0" marB="0" anchor="ctr"/>
                </a:tc>
                <a:tc hMerge="1">
                  <a:txBody>
                    <a:bodyPr/>
                    <a:lstStyle/>
                    <a:p>
                      <a:endParaRPr lang="zh-CN" altLang="en-US"/>
                    </a:p>
                  </a:txBody>
                  <a:tcPr/>
                </a:tc>
                <a:tc>
                  <a:txBody>
                    <a:bodyPr/>
                    <a:lstStyle/>
                    <a:p>
                      <a:pPr algn="ctr">
                        <a:spcAft>
                          <a:spcPts val="0"/>
                        </a:spcAft>
                      </a:pPr>
                      <a:r>
                        <a:rPr lang="zh-CN" sz="1600" kern="100" dirty="0">
                          <a:effectLst/>
                          <a:latin typeface="Times New Roman" pitchFamily="18" charset="0"/>
                          <a:cs typeface="Times New Roman" pitchFamily="18" charset="0"/>
                        </a:rPr>
                        <a:t>设计指标</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b="1" kern="100" dirty="0">
                          <a:effectLst/>
                          <a:latin typeface="Times New Roman" pitchFamily="18" charset="0"/>
                          <a:cs typeface="Times New Roman" pitchFamily="18" charset="0"/>
                        </a:rPr>
                        <a:t>激光发散角</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0.4 </a:t>
                      </a:r>
                      <a:r>
                        <a:rPr lang="en-US" sz="1600" kern="100" dirty="0" err="1">
                          <a:effectLst/>
                          <a:latin typeface="Times New Roman" pitchFamily="18" charset="0"/>
                          <a:cs typeface="Times New Roman" pitchFamily="18" charset="0"/>
                        </a:rPr>
                        <a:t>mRad</a:t>
                      </a:r>
                      <a:endParaRPr lang="zh-CN" sz="1600" b="1" kern="100" dirty="0">
                        <a:effectLst/>
                        <a:latin typeface="Times New Roman" pitchFamily="18" charset="0"/>
                        <a:ea typeface="+mn-ea"/>
                        <a:cs typeface="Times New Roman" pitchFamily="18" charset="0"/>
                      </a:endParaRPr>
                    </a:p>
                  </a:txBody>
                  <a:tcPr marL="63276" marR="63276" marT="0" marB="0" anchor="ctr"/>
                </a:tc>
              </a:tr>
              <a:tr h="396215">
                <a:tc gridSpan="2">
                  <a:txBody>
                    <a:bodyPr/>
                    <a:lstStyle/>
                    <a:p>
                      <a:pPr algn="ctr">
                        <a:spcAft>
                          <a:spcPts val="0"/>
                        </a:spcAft>
                      </a:pPr>
                      <a:r>
                        <a:rPr lang="zh-CN" sz="1600" b="1" kern="100" dirty="0">
                          <a:effectLst/>
                          <a:latin typeface="Times New Roman" pitchFamily="18" charset="0"/>
                          <a:cs typeface="Times New Roman" pitchFamily="18" charset="0"/>
                        </a:rPr>
                        <a:t>扫描机制</a:t>
                      </a:r>
                      <a:endParaRPr lang="zh-CN" sz="1600" b="1" kern="100" dirty="0">
                        <a:effectLst/>
                        <a:latin typeface="Times New Roman" pitchFamily="18" charset="0"/>
                        <a:ea typeface="+mn-ea"/>
                        <a:cs typeface="Times New Roman" pitchFamily="18" charset="0"/>
                      </a:endParaRPr>
                    </a:p>
                  </a:txBody>
                  <a:tcPr marL="63276" marR="63276" marT="0" marB="0" anchor="ctr"/>
                </a:tc>
                <a:tc hMerge="1">
                  <a:txBody>
                    <a:bodyPr/>
                    <a:lstStyle/>
                    <a:p>
                      <a:endParaRPr lang="zh-CN" altLang="en-US"/>
                    </a:p>
                  </a:txBody>
                  <a:tcPr/>
                </a:tc>
                <a:tc>
                  <a:txBody>
                    <a:bodyPr/>
                    <a:lstStyle/>
                    <a:p>
                      <a:pPr algn="ctr">
                        <a:spcAft>
                          <a:spcPts val="0"/>
                        </a:spcAft>
                      </a:pPr>
                      <a:r>
                        <a:rPr lang="zh-CN" sz="1600" kern="100" dirty="0">
                          <a:effectLst/>
                          <a:latin typeface="Times New Roman" pitchFamily="18" charset="0"/>
                          <a:cs typeface="Times New Roman" pitchFamily="18" charset="0"/>
                        </a:rPr>
                        <a:t>旋转</a:t>
                      </a:r>
                      <a:r>
                        <a:rPr lang="zh-CN" sz="1600" kern="100" dirty="0">
                          <a:solidFill>
                            <a:srgbClr val="FF0000"/>
                          </a:solidFill>
                          <a:effectLst/>
                          <a:latin typeface="Times New Roman" pitchFamily="18" charset="0"/>
                          <a:cs typeface="Times New Roman" pitchFamily="18" charset="0"/>
                        </a:rPr>
                        <a:t>四棱塔镜</a:t>
                      </a:r>
                      <a:endParaRPr lang="zh-CN" sz="1600" b="1" kern="100" dirty="0">
                        <a:solidFill>
                          <a:srgbClr val="FF0000"/>
                        </a:solidFill>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b="1" kern="100" dirty="0">
                          <a:effectLst/>
                          <a:latin typeface="Times New Roman" pitchFamily="18" charset="0"/>
                          <a:cs typeface="Times New Roman" pitchFamily="18" charset="0"/>
                        </a:rPr>
                        <a:t>激光脉冲频率</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en-US" sz="1600" kern="100" dirty="0">
                          <a:effectLst/>
                          <a:latin typeface="Times New Roman" pitchFamily="18" charset="0"/>
                          <a:cs typeface="Times New Roman" pitchFamily="18" charset="0"/>
                        </a:rPr>
                        <a:t>300 k (max)</a:t>
                      </a:r>
                      <a:endParaRPr lang="zh-CN" sz="1600" b="1" kern="100" dirty="0">
                        <a:effectLst/>
                        <a:latin typeface="Times New Roman" pitchFamily="18" charset="0"/>
                        <a:ea typeface="+mn-ea"/>
                        <a:cs typeface="Times New Roman" pitchFamily="18" charset="0"/>
                      </a:endParaRPr>
                    </a:p>
                  </a:txBody>
                  <a:tcPr marL="63276" marR="63276" marT="0" marB="0" anchor="ctr"/>
                </a:tc>
              </a:tr>
              <a:tr h="594322">
                <a:tc gridSpan="2">
                  <a:txBody>
                    <a:bodyPr/>
                    <a:lstStyle/>
                    <a:p>
                      <a:pPr algn="ctr">
                        <a:spcAft>
                          <a:spcPts val="0"/>
                        </a:spcAft>
                      </a:pPr>
                      <a:r>
                        <a:rPr lang="zh-CN" sz="1600" b="1" kern="100" dirty="0">
                          <a:effectLst/>
                          <a:latin typeface="Times New Roman" pitchFamily="18" charset="0"/>
                          <a:cs typeface="Times New Roman" pitchFamily="18" charset="0"/>
                        </a:rPr>
                        <a:t>最小测距</a:t>
                      </a:r>
                      <a:endParaRPr lang="zh-CN" sz="1600" b="1" kern="100" dirty="0">
                        <a:effectLst/>
                        <a:latin typeface="Times New Roman" pitchFamily="18" charset="0"/>
                        <a:ea typeface="+mn-ea"/>
                        <a:cs typeface="Times New Roman" pitchFamily="18" charset="0"/>
                      </a:endParaRPr>
                    </a:p>
                  </a:txBody>
                  <a:tcPr marL="63276" marR="63276" marT="0" marB="0" anchor="ctr"/>
                </a:tc>
                <a:tc hMerge="1">
                  <a:txBody>
                    <a:bodyPr/>
                    <a:lstStyle/>
                    <a:p>
                      <a:endParaRPr lang="zh-CN" altLang="en-US"/>
                    </a:p>
                  </a:txBody>
                  <a:tcPr/>
                </a:tc>
                <a:tc>
                  <a:txBody>
                    <a:bodyPr/>
                    <a:lstStyle/>
                    <a:p>
                      <a:pPr algn="ctr">
                        <a:spcAft>
                          <a:spcPts val="0"/>
                        </a:spcAft>
                      </a:pPr>
                      <a:r>
                        <a:rPr lang="en-US" sz="1600" kern="100" dirty="0">
                          <a:effectLst/>
                          <a:latin typeface="Times New Roman" pitchFamily="18" charset="0"/>
                          <a:cs typeface="Times New Roman" pitchFamily="18" charset="0"/>
                        </a:rPr>
                        <a:t>50 m</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b="1" kern="100" dirty="0">
                          <a:effectLst/>
                          <a:latin typeface="Times New Roman" pitchFamily="18" charset="0"/>
                          <a:cs typeface="Times New Roman" pitchFamily="18" charset="0"/>
                        </a:rPr>
                        <a:t>回波探测模式</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kern="100" dirty="0">
                          <a:effectLst/>
                          <a:latin typeface="Times New Roman" pitchFamily="18" charset="0"/>
                          <a:cs typeface="Times New Roman" pitchFamily="18" charset="0"/>
                        </a:rPr>
                        <a:t>多回波（可选全回波）</a:t>
                      </a:r>
                      <a:endParaRPr lang="zh-CN" sz="1600" b="1" kern="100" dirty="0">
                        <a:effectLst/>
                        <a:latin typeface="Times New Roman" pitchFamily="18" charset="0"/>
                        <a:ea typeface="+mn-ea"/>
                        <a:cs typeface="Times New Roman" pitchFamily="18" charset="0"/>
                      </a:endParaRPr>
                    </a:p>
                  </a:txBody>
                  <a:tcPr marL="63276" marR="63276" marT="0" marB="0" anchor="ctr"/>
                </a:tc>
              </a:tr>
              <a:tr h="396215">
                <a:tc rowSpan="2">
                  <a:txBody>
                    <a:bodyPr/>
                    <a:lstStyle/>
                    <a:p>
                      <a:pPr algn="ctr">
                        <a:spcAft>
                          <a:spcPts val="0"/>
                        </a:spcAft>
                      </a:pPr>
                      <a:r>
                        <a:rPr lang="zh-CN" sz="1600" kern="100" dirty="0" smtClean="0">
                          <a:effectLst/>
                          <a:latin typeface="Times New Roman" pitchFamily="18" charset="0"/>
                          <a:cs typeface="Times New Roman" pitchFamily="18" charset="0"/>
                        </a:rPr>
                        <a:t>最大</a:t>
                      </a:r>
                      <a:endParaRPr lang="en-US" altLang="zh-CN" sz="1600" kern="100" dirty="0" smtClean="0">
                        <a:effectLst/>
                        <a:latin typeface="Times New Roman" pitchFamily="18" charset="0"/>
                        <a:cs typeface="Times New Roman" pitchFamily="18" charset="0"/>
                      </a:endParaRPr>
                    </a:p>
                    <a:p>
                      <a:pPr algn="ctr">
                        <a:spcAft>
                          <a:spcPts val="0"/>
                        </a:spcAft>
                      </a:pPr>
                      <a:r>
                        <a:rPr lang="zh-CN" sz="1600" kern="100" dirty="0" smtClean="0">
                          <a:effectLst/>
                          <a:latin typeface="Times New Roman" pitchFamily="18" charset="0"/>
                          <a:cs typeface="Times New Roman" pitchFamily="18" charset="0"/>
                        </a:rPr>
                        <a:t>测距</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kern="100">
                          <a:effectLst/>
                          <a:latin typeface="Times New Roman" pitchFamily="18" charset="0"/>
                          <a:cs typeface="Times New Roman" pitchFamily="18" charset="0"/>
                        </a:rPr>
                        <a:t>ρ≥</a:t>
                      </a:r>
                      <a:r>
                        <a:rPr lang="en-US" sz="1600" kern="100">
                          <a:effectLst/>
                          <a:latin typeface="Times New Roman" pitchFamily="18" charset="0"/>
                          <a:cs typeface="Times New Roman" pitchFamily="18" charset="0"/>
                        </a:rPr>
                        <a:t>20%</a:t>
                      </a:r>
                      <a:endParaRPr lang="zh-CN" sz="1600" b="1" kern="10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en-US" sz="1600" kern="100" dirty="0">
                          <a:effectLst/>
                          <a:latin typeface="Times New Roman" pitchFamily="18" charset="0"/>
                          <a:cs typeface="Times New Roman" pitchFamily="18" charset="0"/>
                        </a:rPr>
                        <a:t>2000m</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b="1" kern="100" dirty="0">
                          <a:effectLst/>
                          <a:latin typeface="Times New Roman" pitchFamily="18" charset="0"/>
                          <a:cs typeface="Times New Roman" pitchFamily="18" charset="0"/>
                        </a:rPr>
                        <a:t>扫描频率</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en-US" sz="1600" kern="100" dirty="0">
                          <a:effectLst/>
                          <a:latin typeface="Times New Roman" pitchFamily="18" charset="0"/>
                          <a:cs typeface="Times New Roman" pitchFamily="18" charset="0"/>
                        </a:rPr>
                        <a:t>3</a:t>
                      </a: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120lines/s</a:t>
                      </a:r>
                      <a:endParaRPr lang="zh-CN" sz="1600" b="1" kern="100" dirty="0">
                        <a:effectLst/>
                        <a:latin typeface="Times New Roman" pitchFamily="18" charset="0"/>
                        <a:ea typeface="+mn-ea"/>
                        <a:cs typeface="Times New Roman" pitchFamily="18" charset="0"/>
                      </a:endParaRPr>
                    </a:p>
                  </a:txBody>
                  <a:tcPr marL="63276" marR="63276" marT="0" marB="0" anchor="ctr"/>
                </a:tc>
              </a:tr>
              <a:tr h="254733">
                <a:tc vMerge="1">
                  <a:txBody>
                    <a:bodyPr/>
                    <a:lstStyle/>
                    <a:p>
                      <a:endParaRPr lang="zh-CN" altLang="en-US"/>
                    </a:p>
                  </a:txBody>
                  <a:tcPr/>
                </a:tc>
                <a:tc>
                  <a:txBody>
                    <a:bodyPr/>
                    <a:lstStyle/>
                    <a:p>
                      <a:pPr algn="ctr">
                        <a:spcAft>
                          <a:spcPts val="0"/>
                        </a:spcAft>
                      </a:pPr>
                      <a:r>
                        <a:rPr lang="zh-CN" sz="1600" kern="100" dirty="0">
                          <a:effectLst/>
                          <a:latin typeface="Times New Roman" pitchFamily="18" charset="0"/>
                          <a:cs typeface="Times New Roman" pitchFamily="18" charset="0"/>
                        </a:rPr>
                        <a:t>ρ≥</a:t>
                      </a:r>
                      <a:r>
                        <a:rPr lang="en-US" sz="1600" kern="100" dirty="0">
                          <a:effectLst/>
                          <a:latin typeface="Times New Roman" pitchFamily="18" charset="0"/>
                          <a:cs typeface="Times New Roman" pitchFamily="18" charset="0"/>
                        </a:rPr>
                        <a:t>90%</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en-US" sz="1600" kern="100" dirty="0">
                          <a:effectLst/>
                          <a:latin typeface="Times New Roman" pitchFamily="18" charset="0"/>
                          <a:cs typeface="Times New Roman" pitchFamily="18" charset="0"/>
                        </a:rPr>
                        <a:t>3900m</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b="1" kern="100" dirty="0">
                          <a:effectLst/>
                          <a:latin typeface="Times New Roman" pitchFamily="18" charset="0"/>
                          <a:cs typeface="Times New Roman" pitchFamily="18" charset="0"/>
                        </a:rPr>
                        <a:t>采样频率</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en-US" sz="1600" kern="100" dirty="0">
                          <a:effectLst/>
                          <a:latin typeface="Times New Roman" pitchFamily="18" charset="0"/>
                          <a:cs typeface="Times New Roman" pitchFamily="18" charset="0"/>
                        </a:rPr>
                        <a:t>300k</a:t>
                      </a:r>
                      <a:endParaRPr lang="zh-CN" sz="1600" b="1" kern="100" dirty="0">
                        <a:effectLst/>
                        <a:latin typeface="Times New Roman" pitchFamily="18" charset="0"/>
                        <a:ea typeface="+mn-ea"/>
                        <a:cs typeface="Times New Roman" pitchFamily="18" charset="0"/>
                      </a:endParaRPr>
                    </a:p>
                  </a:txBody>
                  <a:tcPr marL="63276" marR="63276" marT="0" marB="0" anchor="ctr"/>
                </a:tc>
              </a:tr>
              <a:tr h="594322">
                <a:tc gridSpan="2">
                  <a:txBody>
                    <a:bodyPr/>
                    <a:lstStyle/>
                    <a:p>
                      <a:pPr algn="ctr">
                        <a:spcAft>
                          <a:spcPts val="0"/>
                        </a:spcAft>
                      </a:pPr>
                      <a:r>
                        <a:rPr lang="zh-CN" sz="1600" b="1" kern="100" dirty="0">
                          <a:effectLst/>
                          <a:latin typeface="Times New Roman" pitchFamily="18" charset="0"/>
                          <a:cs typeface="Times New Roman" pitchFamily="18" charset="0"/>
                        </a:rPr>
                        <a:t>设备重量</a:t>
                      </a:r>
                      <a:endParaRPr lang="zh-CN" sz="1600" b="1" kern="100" dirty="0">
                        <a:effectLst/>
                        <a:latin typeface="Times New Roman" pitchFamily="18" charset="0"/>
                        <a:ea typeface="+mn-ea"/>
                        <a:cs typeface="Times New Roman" pitchFamily="18" charset="0"/>
                      </a:endParaRPr>
                    </a:p>
                  </a:txBody>
                  <a:tcPr marL="63276" marR="63276" marT="0" marB="0" anchor="ctr"/>
                </a:tc>
                <a:tc hMerge="1">
                  <a:txBody>
                    <a:bodyPr/>
                    <a:lstStyle/>
                    <a:p>
                      <a:endParaRPr lang="zh-CN" altLang="en-US"/>
                    </a:p>
                  </a:txBody>
                  <a:tcPr/>
                </a:tc>
                <a:tc>
                  <a:txBody>
                    <a:bodyPr/>
                    <a:lstStyle/>
                    <a:p>
                      <a:pPr algn="ctr">
                        <a:spcAft>
                          <a:spcPts val="0"/>
                        </a:spcAft>
                      </a:pPr>
                      <a:r>
                        <a:rPr lang="en-US" sz="1600" kern="100" dirty="0">
                          <a:effectLst/>
                          <a:latin typeface="Times New Roman" pitchFamily="18" charset="0"/>
                          <a:cs typeface="Times New Roman" pitchFamily="18" charset="0"/>
                        </a:rPr>
                        <a:t>&lt;50 kg</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b="1" kern="100" dirty="0">
                          <a:effectLst/>
                          <a:latin typeface="Times New Roman" pitchFamily="18" charset="0"/>
                          <a:cs typeface="Times New Roman" pitchFamily="18" charset="0"/>
                        </a:rPr>
                        <a:t>激光测距精度</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en-US" sz="1600" kern="100" dirty="0">
                          <a:effectLst/>
                          <a:latin typeface="Times New Roman" pitchFamily="18" charset="0"/>
                          <a:cs typeface="Times New Roman" pitchFamily="18" charset="0"/>
                        </a:rPr>
                        <a:t>8</a:t>
                      </a: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10 mm@100m</a:t>
                      </a:r>
                      <a:endParaRPr lang="zh-CN" sz="1600" b="1" kern="100" dirty="0">
                        <a:effectLst/>
                        <a:latin typeface="Times New Roman" pitchFamily="18" charset="0"/>
                        <a:ea typeface="+mn-ea"/>
                        <a:cs typeface="Times New Roman" pitchFamily="18" charset="0"/>
                      </a:endParaRPr>
                    </a:p>
                  </a:txBody>
                  <a:tcPr marL="63276" marR="63276" marT="0" marB="0" anchor="ctr"/>
                </a:tc>
              </a:tr>
              <a:tr h="396215">
                <a:tc gridSpan="2">
                  <a:txBody>
                    <a:bodyPr/>
                    <a:lstStyle/>
                    <a:p>
                      <a:pPr algn="ctr">
                        <a:spcAft>
                          <a:spcPts val="0"/>
                        </a:spcAft>
                      </a:pPr>
                      <a:r>
                        <a:rPr lang="zh-CN" sz="1600" b="1" kern="100" dirty="0">
                          <a:effectLst/>
                          <a:latin typeface="Times New Roman" pitchFamily="18" charset="0"/>
                          <a:cs typeface="Times New Roman" pitchFamily="18" charset="0"/>
                        </a:rPr>
                        <a:t>工作电压</a:t>
                      </a:r>
                      <a:endParaRPr lang="zh-CN" sz="1600" b="1" kern="100" dirty="0">
                        <a:effectLst/>
                        <a:latin typeface="Times New Roman" pitchFamily="18" charset="0"/>
                        <a:ea typeface="+mn-ea"/>
                        <a:cs typeface="Times New Roman" pitchFamily="18" charset="0"/>
                      </a:endParaRPr>
                    </a:p>
                  </a:txBody>
                  <a:tcPr marL="63276" marR="63276" marT="0" marB="0" anchor="ctr"/>
                </a:tc>
                <a:tc hMerge="1">
                  <a:txBody>
                    <a:bodyPr/>
                    <a:lstStyle/>
                    <a:p>
                      <a:endParaRPr lang="zh-CN" altLang="en-US"/>
                    </a:p>
                  </a:txBody>
                  <a:tcPr/>
                </a:tc>
                <a:tc>
                  <a:txBody>
                    <a:bodyPr/>
                    <a:lstStyle/>
                    <a:p>
                      <a:pPr algn="ctr">
                        <a:spcAft>
                          <a:spcPts val="0"/>
                        </a:spcAft>
                      </a:pPr>
                      <a:r>
                        <a:rPr lang="en-US" sz="1600" kern="100" dirty="0">
                          <a:effectLst/>
                          <a:latin typeface="Times New Roman" pitchFamily="18" charset="0"/>
                          <a:cs typeface="Times New Roman" pitchFamily="18" charset="0"/>
                        </a:rPr>
                        <a:t>18</a:t>
                      </a: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32 V DC</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b="1" kern="100" dirty="0">
                          <a:effectLst/>
                          <a:latin typeface="Times New Roman" pitchFamily="18" charset="0"/>
                          <a:cs typeface="Times New Roman" pitchFamily="18" charset="0"/>
                        </a:rPr>
                        <a:t>指向分辨率</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en-US" sz="1600" kern="100" dirty="0">
                          <a:effectLst/>
                          <a:latin typeface="Times New Roman" pitchFamily="18" charset="0"/>
                          <a:cs typeface="Times New Roman" pitchFamily="18" charset="0"/>
                        </a:rPr>
                        <a:t>0.001</a:t>
                      </a:r>
                      <a:r>
                        <a:rPr lang="zh-CN" sz="1600" kern="100" dirty="0">
                          <a:effectLst/>
                          <a:latin typeface="Times New Roman" pitchFamily="18" charset="0"/>
                          <a:cs typeface="Times New Roman" pitchFamily="18" charset="0"/>
                        </a:rPr>
                        <a:t>°</a:t>
                      </a:r>
                      <a:endParaRPr lang="zh-CN" sz="1600" b="1" kern="100" dirty="0">
                        <a:effectLst/>
                        <a:latin typeface="Times New Roman" pitchFamily="18" charset="0"/>
                        <a:ea typeface="+mn-ea"/>
                        <a:cs typeface="Times New Roman" pitchFamily="18" charset="0"/>
                      </a:endParaRPr>
                    </a:p>
                  </a:txBody>
                  <a:tcPr marL="63276" marR="63276" marT="0" marB="0" anchor="ctr"/>
                </a:tc>
              </a:tr>
              <a:tr h="338987">
                <a:tc gridSpan="2">
                  <a:txBody>
                    <a:bodyPr/>
                    <a:lstStyle/>
                    <a:p>
                      <a:pPr algn="ctr">
                        <a:spcAft>
                          <a:spcPts val="0"/>
                        </a:spcAft>
                      </a:pPr>
                      <a:r>
                        <a:rPr lang="zh-CN" sz="1600" b="1" kern="100" dirty="0">
                          <a:effectLst/>
                          <a:latin typeface="Times New Roman" pitchFamily="18" charset="0"/>
                          <a:cs typeface="Times New Roman" pitchFamily="18" charset="0"/>
                        </a:rPr>
                        <a:t>系统功耗</a:t>
                      </a:r>
                      <a:endParaRPr lang="zh-CN" sz="1600" b="1" kern="100" dirty="0">
                        <a:effectLst/>
                        <a:latin typeface="Times New Roman" pitchFamily="18" charset="0"/>
                        <a:ea typeface="+mn-ea"/>
                        <a:cs typeface="Times New Roman" pitchFamily="18" charset="0"/>
                      </a:endParaRPr>
                    </a:p>
                  </a:txBody>
                  <a:tcPr marL="63276" marR="63276" marT="0" marB="0" anchor="ctr"/>
                </a:tc>
                <a:tc hMerge="1">
                  <a:txBody>
                    <a:bodyPr/>
                    <a:lstStyle/>
                    <a:p>
                      <a:endParaRPr lang="zh-CN" altLang="en-US"/>
                    </a:p>
                  </a:txBody>
                  <a:tcPr/>
                </a:tc>
                <a:tc>
                  <a:txBody>
                    <a:bodyPr/>
                    <a:lstStyle/>
                    <a:p>
                      <a:pPr algn="ctr">
                        <a:spcAft>
                          <a:spcPts val="0"/>
                        </a:spcAft>
                      </a:pPr>
                      <a:r>
                        <a:rPr lang="en-US" sz="1600" kern="100" dirty="0">
                          <a:effectLst/>
                          <a:latin typeface="Times New Roman" pitchFamily="18" charset="0"/>
                          <a:cs typeface="Times New Roman" pitchFamily="18" charset="0"/>
                        </a:rPr>
                        <a:t>&lt;120 W</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b="1" kern="100" dirty="0">
                          <a:effectLst/>
                          <a:latin typeface="Times New Roman" pitchFamily="18" charset="0"/>
                          <a:cs typeface="Times New Roman" pitchFamily="18" charset="0"/>
                        </a:rPr>
                        <a:t>扫描视场角</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70</a:t>
                      </a:r>
                      <a:r>
                        <a:rPr lang="zh-CN" sz="1600" kern="100" dirty="0">
                          <a:effectLst/>
                          <a:latin typeface="Times New Roman" pitchFamily="18" charset="0"/>
                          <a:cs typeface="Times New Roman" pitchFamily="18" charset="0"/>
                        </a:rPr>
                        <a:t>°</a:t>
                      </a:r>
                      <a:endParaRPr lang="zh-CN" sz="1600" b="1" kern="100" dirty="0">
                        <a:effectLst/>
                        <a:latin typeface="Times New Roman" pitchFamily="18" charset="0"/>
                        <a:ea typeface="+mn-ea"/>
                        <a:cs typeface="Times New Roman" pitchFamily="18" charset="0"/>
                      </a:endParaRPr>
                    </a:p>
                  </a:txBody>
                  <a:tcPr marL="63276" marR="63276" marT="0" marB="0" anchor="ctr"/>
                </a:tc>
              </a:tr>
              <a:tr h="396215">
                <a:tc gridSpan="2">
                  <a:txBody>
                    <a:bodyPr/>
                    <a:lstStyle/>
                    <a:p>
                      <a:pPr algn="ctr">
                        <a:spcAft>
                          <a:spcPts val="0"/>
                        </a:spcAft>
                      </a:pPr>
                      <a:r>
                        <a:rPr lang="zh-CN" sz="1600" b="1" kern="100" dirty="0">
                          <a:effectLst/>
                          <a:latin typeface="Times New Roman" pitchFamily="18" charset="0"/>
                          <a:cs typeface="Times New Roman" pitchFamily="18" charset="0"/>
                        </a:rPr>
                        <a:t>激光波长</a:t>
                      </a:r>
                      <a:endParaRPr lang="zh-CN" sz="1600" b="1" kern="100" dirty="0">
                        <a:effectLst/>
                        <a:latin typeface="Times New Roman" pitchFamily="18" charset="0"/>
                        <a:ea typeface="+mn-ea"/>
                        <a:cs typeface="Times New Roman" pitchFamily="18" charset="0"/>
                      </a:endParaRPr>
                    </a:p>
                  </a:txBody>
                  <a:tcPr marL="63276" marR="63276" marT="0" marB="0" anchor="ctr"/>
                </a:tc>
                <a:tc hMerge="1">
                  <a:txBody>
                    <a:bodyPr/>
                    <a:lstStyle/>
                    <a:p>
                      <a:endParaRPr lang="zh-CN" altLang="en-US"/>
                    </a:p>
                  </a:txBody>
                  <a:tcPr/>
                </a:tc>
                <a:tc>
                  <a:txBody>
                    <a:bodyPr/>
                    <a:lstStyle/>
                    <a:p>
                      <a:pPr algn="ctr">
                        <a:spcAft>
                          <a:spcPts val="0"/>
                        </a:spcAft>
                      </a:pPr>
                      <a:r>
                        <a:rPr lang="en-US" sz="1600" kern="100" dirty="0">
                          <a:effectLst/>
                          <a:latin typeface="Times New Roman" pitchFamily="18" charset="0"/>
                          <a:cs typeface="Times New Roman" pitchFamily="18" charset="0"/>
                        </a:rPr>
                        <a:t>1064 nm</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zh-CN" sz="1600" b="1" kern="100" dirty="0">
                          <a:effectLst/>
                          <a:latin typeface="Times New Roman" pitchFamily="18" charset="0"/>
                          <a:cs typeface="Times New Roman" pitchFamily="18" charset="0"/>
                        </a:rPr>
                        <a:t>工作温度</a:t>
                      </a:r>
                      <a:endParaRPr lang="zh-CN" sz="1600" b="1" kern="100" dirty="0">
                        <a:effectLst/>
                        <a:latin typeface="Times New Roman" pitchFamily="18" charset="0"/>
                        <a:ea typeface="+mn-ea"/>
                        <a:cs typeface="Times New Roman" pitchFamily="18" charset="0"/>
                      </a:endParaRPr>
                    </a:p>
                  </a:txBody>
                  <a:tcPr marL="63276" marR="63276" marT="0" marB="0" anchor="ctr"/>
                </a:tc>
                <a:tc>
                  <a:txBody>
                    <a:bodyPr/>
                    <a:lstStyle/>
                    <a:p>
                      <a:pPr algn="ctr">
                        <a:spcAft>
                          <a:spcPts val="0"/>
                        </a:spcAft>
                      </a:pPr>
                      <a:r>
                        <a:rPr lang="en-US" sz="1600" kern="100" dirty="0">
                          <a:effectLst/>
                          <a:latin typeface="Times New Roman" pitchFamily="18" charset="0"/>
                          <a:cs typeface="Times New Roman" pitchFamily="18" charset="0"/>
                        </a:rPr>
                        <a:t>-20</a:t>
                      </a: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C</a:t>
                      </a: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50</a:t>
                      </a: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C</a:t>
                      </a:r>
                      <a:endParaRPr lang="zh-CN" sz="1600" b="1" kern="100" dirty="0">
                        <a:effectLst/>
                        <a:latin typeface="Times New Roman" pitchFamily="18" charset="0"/>
                        <a:ea typeface="+mn-ea"/>
                        <a:cs typeface="Times New Roman" pitchFamily="18" charset="0"/>
                      </a:endParaRPr>
                    </a:p>
                  </a:txBody>
                  <a:tcPr marL="63276" marR="63276" marT="0" marB="0" anchor="ctr"/>
                </a:tc>
              </a:tr>
            </a:tbl>
          </a:graphicData>
        </a:graphic>
      </p:graphicFrame>
      <p:sp>
        <p:nvSpPr>
          <p:cNvPr id="3" name="TextBox 2"/>
          <p:cNvSpPr txBox="1"/>
          <p:nvPr/>
        </p:nvSpPr>
        <p:spPr>
          <a:xfrm>
            <a:off x="0" y="279107"/>
            <a:ext cx="9144000" cy="492443"/>
          </a:xfrm>
          <a:prstGeom prst="rect">
            <a:avLst/>
          </a:prstGeom>
          <a:noFill/>
        </p:spPr>
        <p:txBody>
          <a:bodyPr wrap="square" rtlCol="0">
            <a:spAutoFit/>
          </a:bodyPr>
          <a:lstStyle/>
          <a:p>
            <a:pPr lvl="1" algn="ctr"/>
            <a:r>
              <a:rPr lang="zh-CN" altLang="en-US" sz="2600" dirty="0" smtClean="0">
                <a:solidFill>
                  <a:srgbClr val="FF0000"/>
                </a:solidFill>
                <a:latin typeface="Times New Roman" pitchFamily="18" charset="0"/>
                <a:ea typeface="楷体" pitchFamily="49" charset="-122"/>
                <a:cs typeface="Times New Roman" pitchFamily="18" charset="0"/>
              </a:rPr>
              <a:t>北科天绘</a:t>
            </a:r>
            <a:r>
              <a:rPr lang="zh-CN" altLang="en-US" sz="2600" dirty="0" smtClean="0">
                <a:latin typeface="Times New Roman" pitchFamily="18" charset="0"/>
                <a:ea typeface="楷体" pitchFamily="49" charset="-122"/>
                <a:cs typeface="Times New Roman" pitchFamily="18" charset="0"/>
              </a:rPr>
              <a:t>激光器性能指标</a:t>
            </a:r>
            <a:endParaRPr lang="zh-CN" altLang="en-US"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227083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176741270"/>
              </p:ext>
            </p:extLst>
          </p:nvPr>
        </p:nvGraphicFramePr>
        <p:xfrm>
          <a:off x="428596" y="771550"/>
          <a:ext cx="8286808" cy="4201252"/>
        </p:xfrm>
        <a:graphic>
          <a:graphicData uri="http://schemas.openxmlformats.org/drawingml/2006/table">
            <a:tbl>
              <a:tblPr>
                <a:tableStyleId>{5940675A-B579-460E-94D1-54222C63F5DA}</a:tableStyleId>
              </a:tblPr>
              <a:tblGrid>
                <a:gridCol w="1785950"/>
                <a:gridCol w="2143140"/>
                <a:gridCol w="2214578"/>
                <a:gridCol w="2143140"/>
              </a:tblGrid>
              <a:tr h="441403">
                <a:tc>
                  <a:txBody>
                    <a:bodyPr/>
                    <a:lstStyle/>
                    <a:p>
                      <a:pPr algn="ctr">
                        <a:spcAft>
                          <a:spcPts val="0"/>
                        </a:spcAft>
                      </a:pPr>
                      <a:r>
                        <a:rPr lang="zh-CN" sz="1600" b="1" kern="100" dirty="0">
                          <a:effectLst/>
                          <a:latin typeface="Times New Roman" pitchFamily="18" charset="0"/>
                          <a:cs typeface="Times New Roman" pitchFamily="18" charset="0"/>
                        </a:rPr>
                        <a:t>相机型号</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altLang="en-US" sz="1600" kern="100" dirty="0" smtClean="0">
                          <a:solidFill>
                            <a:srgbClr val="FF0000"/>
                          </a:solidFill>
                          <a:effectLst/>
                          <a:latin typeface="Times New Roman" pitchFamily="18" charset="0"/>
                          <a:cs typeface="Times New Roman" pitchFamily="18" charset="0"/>
                        </a:rPr>
                        <a:t>双拼相机</a:t>
                      </a:r>
                      <a:r>
                        <a:rPr lang="en-US" altLang="zh-CN" sz="1600" kern="100" dirty="0" smtClean="0">
                          <a:solidFill>
                            <a:srgbClr val="FF0000"/>
                          </a:solidFill>
                          <a:effectLst/>
                          <a:latin typeface="Times New Roman" pitchFamily="18" charset="0"/>
                          <a:cs typeface="Times New Roman" pitchFamily="18" charset="0"/>
                        </a:rPr>
                        <a:t>SWDC-2</a:t>
                      </a:r>
                      <a:endParaRPr lang="zh-CN" sz="1600" b="1" kern="100" dirty="0">
                        <a:solidFill>
                          <a:srgbClr val="FF0000"/>
                        </a:solidFill>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b="1" kern="100" dirty="0">
                          <a:effectLst/>
                          <a:latin typeface="Times New Roman" pitchFamily="18" charset="0"/>
                          <a:cs typeface="Times New Roman" pitchFamily="18" charset="0"/>
                        </a:rPr>
                        <a:t>辐射分辨率</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dirty="0">
                          <a:effectLst/>
                          <a:latin typeface="Times New Roman" pitchFamily="18" charset="0"/>
                          <a:cs typeface="Times New Roman" pitchFamily="18" charset="0"/>
                        </a:rPr>
                        <a:t>8bit/12bit RGB</a:t>
                      </a:r>
                      <a:r>
                        <a:rPr lang="zh-CN" sz="1600" kern="100" dirty="0">
                          <a:effectLst/>
                          <a:latin typeface="Times New Roman" pitchFamily="18" charset="0"/>
                          <a:cs typeface="Times New Roman" pitchFamily="18" charset="0"/>
                        </a:rPr>
                        <a:t>真彩色</a:t>
                      </a:r>
                      <a:endParaRPr lang="zh-CN" sz="1600" b="1" kern="100" dirty="0">
                        <a:effectLst/>
                        <a:latin typeface="Times New Roman" pitchFamily="18" charset="0"/>
                        <a:ea typeface="宋体"/>
                        <a:cs typeface="Times New Roman" pitchFamily="18" charset="0"/>
                      </a:endParaRPr>
                    </a:p>
                  </a:txBody>
                  <a:tcPr marL="68116" marR="68116" marT="0" marB="0" anchor="ctr"/>
                </a:tc>
              </a:tr>
              <a:tr h="457200">
                <a:tc>
                  <a:txBody>
                    <a:bodyPr/>
                    <a:lstStyle/>
                    <a:p>
                      <a:pPr algn="ctr">
                        <a:spcAft>
                          <a:spcPts val="0"/>
                        </a:spcAft>
                      </a:pPr>
                      <a:r>
                        <a:rPr lang="zh-CN" sz="1600" b="1" kern="100" dirty="0">
                          <a:effectLst/>
                          <a:latin typeface="Times New Roman" pitchFamily="18" charset="0"/>
                          <a:cs typeface="Times New Roman" pitchFamily="18" charset="0"/>
                        </a:rPr>
                        <a:t>相机检校参数</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kern="100" dirty="0">
                          <a:effectLst/>
                          <a:latin typeface="Times New Roman" pitchFamily="18" charset="0"/>
                          <a:cs typeface="Times New Roman" pitchFamily="18" charset="0"/>
                        </a:rPr>
                        <a:t>经过检校加固，获取畸变参数</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b="1" kern="100" dirty="0">
                          <a:effectLst/>
                          <a:latin typeface="Times New Roman" pitchFamily="18" charset="0"/>
                          <a:cs typeface="Times New Roman" pitchFamily="18" charset="0"/>
                        </a:rPr>
                        <a:t>旁向视场角</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a:effectLst/>
                          <a:latin typeface="Times New Roman" pitchFamily="18" charset="0"/>
                          <a:cs typeface="Times New Roman" pitchFamily="18" charset="0"/>
                        </a:rPr>
                        <a:t>70</a:t>
                      </a:r>
                      <a:r>
                        <a:rPr lang="zh-CN" sz="1600" kern="100">
                          <a:effectLst/>
                          <a:latin typeface="Times New Roman" pitchFamily="18" charset="0"/>
                          <a:cs typeface="Times New Roman" pitchFamily="18" charset="0"/>
                        </a:rPr>
                        <a:t>°</a:t>
                      </a:r>
                      <a:endParaRPr lang="zh-CN" sz="1600" b="1" kern="100">
                        <a:effectLst/>
                        <a:latin typeface="Times New Roman" pitchFamily="18" charset="0"/>
                        <a:ea typeface="宋体"/>
                        <a:cs typeface="Times New Roman" pitchFamily="18" charset="0"/>
                      </a:endParaRPr>
                    </a:p>
                  </a:txBody>
                  <a:tcPr marL="68116" marR="68116" marT="0" marB="0" anchor="ctr"/>
                </a:tc>
              </a:tr>
              <a:tr h="293585">
                <a:tc>
                  <a:txBody>
                    <a:bodyPr/>
                    <a:lstStyle/>
                    <a:p>
                      <a:pPr algn="ctr">
                        <a:spcAft>
                          <a:spcPts val="0"/>
                        </a:spcAft>
                      </a:pPr>
                      <a:r>
                        <a:rPr lang="zh-CN" sz="1600" b="1" kern="100" dirty="0">
                          <a:effectLst/>
                          <a:latin typeface="Times New Roman" pitchFamily="18" charset="0"/>
                          <a:cs typeface="Times New Roman" pitchFamily="18" charset="0"/>
                        </a:rPr>
                        <a:t>焦距</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dirty="0">
                          <a:effectLst/>
                          <a:latin typeface="Times New Roman" pitchFamily="18" charset="0"/>
                          <a:cs typeface="Times New Roman" pitchFamily="18" charset="0"/>
                        </a:rPr>
                        <a:t>50mm</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b="1" kern="100" dirty="0">
                          <a:effectLst/>
                          <a:latin typeface="Times New Roman" pitchFamily="18" charset="0"/>
                          <a:cs typeface="Times New Roman" pitchFamily="18" charset="0"/>
                        </a:rPr>
                        <a:t>航向视场角</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a:effectLst/>
                          <a:latin typeface="Times New Roman" pitchFamily="18" charset="0"/>
                          <a:cs typeface="Times New Roman" pitchFamily="18" charset="0"/>
                        </a:rPr>
                        <a:t>55</a:t>
                      </a:r>
                      <a:r>
                        <a:rPr lang="zh-CN" sz="1600" kern="100">
                          <a:effectLst/>
                          <a:latin typeface="Times New Roman" pitchFamily="18" charset="0"/>
                          <a:cs typeface="Times New Roman" pitchFamily="18" charset="0"/>
                        </a:rPr>
                        <a:t>°</a:t>
                      </a:r>
                      <a:endParaRPr lang="zh-CN" sz="1600" b="1" kern="100">
                        <a:effectLst/>
                        <a:latin typeface="Times New Roman" pitchFamily="18" charset="0"/>
                        <a:ea typeface="宋体"/>
                        <a:cs typeface="Times New Roman" pitchFamily="18" charset="0"/>
                      </a:endParaRPr>
                    </a:p>
                  </a:txBody>
                  <a:tcPr marL="68116" marR="68116" marT="0" marB="0" anchor="ctr"/>
                </a:tc>
              </a:tr>
              <a:tr h="457200">
                <a:tc>
                  <a:txBody>
                    <a:bodyPr/>
                    <a:lstStyle/>
                    <a:p>
                      <a:pPr algn="ctr">
                        <a:spcAft>
                          <a:spcPts val="0"/>
                        </a:spcAft>
                      </a:pPr>
                      <a:r>
                        <a:rPr lang="zh-CN" sz="1600" b="1" kern="100" dirty="0">
                          <a:effectLst/>
                          <a:latin typeface="Times New Roman" pitchFamily="18" charset="0"/>
                          <a:cs typeface="Times New Roman" pitchFamily="18" charset="0"/>
                        </a:rPr>
                        <a:t>像元大小</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dirty="0">
                          <a:effectLst/>
                          <a:latin typeface="Times New Roman" pitchFamily="18" charset="0"/>
                          <a:cs typeface="Times New Roman" pitchFamily="18" charset="0"/>
                        </a:rPr>
                        <a:t>0.006mm</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b="1" kern="100" dirty="0">
                          <a:effectLst/>
                          <a:latin typeface="Times New Roman" pitchFamily="18" charset="0"/>
                          <a:cs typeface="Times New Roman" pitchFamily="18" charset="0"/>
                        </a:rPr>
                        <a:t>一次飞行可拍摄的影像数量</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3000</a:t>
                      </a:r>
                      <a:r>
                        <a:rPr lang="zh-CN" sz="1600" kern="100" dirty="0">
                          <a:effectLst/>
                          <a:latin typeface="Times New Roman" pitchFamily="18" charset="0"/>
                          <a:cs typeface="Times New Roman" pitchFamily="18" charset="0"/>
                        </a:rPr>
                        <a:t>张</a:t>
                      </a:r>
                      <a:endParaRPr lang="zh-CN" sz="1600" b="1" kern="100" dirty="0">
                        <a:effectLst/>
                        <a:latin typeface="Times New Roman" pitchFamily="18" charset="0"/>
                        <a:ea typeface="宋体"/>
                        <a:cs typeface="Times New Roman" pitchFamily="18" charset="0"/>
                      </a:endParaRPr>
                    </a:p>
                  </a:txBody>
                  <a:tcPr marL="68116" marR="68116" marT="0" marB="0" anchor="ctr"/>
                </a:tc>
              </a:tr>
              <a:tr h="457200">
                <a:tc>
                  <a:txBody>
                    <a:bodyPr/>
                    <a:lstStyle/>
                    <a:p>
                      <a:pPr algn="ctr">
                        <a:spcAft>
                          <a:spcPts val="0"/>
                        </a:spcAft>
                      </a:pPr>
                      <a:r>
                        <a:rPr lang="zh-CN" sz="1600" b="1" kern="100" dirty="0">
                          <a:effectLst/>
                          <a:latin typeface="Times New Roman" pitchFamily="18" charset="0"/>
                          <a:cs typeface="Times New Roman" pitchFamily="18" charset="0"/>
                        </a:rPr>
                        <a:t>单相机</a:t>
                      </a:r>
                      <a:r>
                        <a:rPr lang="en-US" sz="1600" b="1" kern="100" dirty="0">
                          <a:effectLst/>
                          <a:latin typeface="Times New Roman" pitchFamily="18" charset="0"/>
                          <a:cs typeface="Times New Roman" pitchFamily="18" charset="0"/>
                        </a:rPr>
                        <a:t>CCD</a:t>
                      </a:r>
                      <a:r>
                        <a:rPr lang="zh-CN" sz="1600" b="1" kern="100" dirty="0">
                          <a:effectLst/>
                          <a:latin typeface="Times New Roman" pitchFamily="18" charset="0"/>
                          <a:cs typeface="Times New Roman" pitchFamily="18" charset="0"/>
                        </a:rPr>
                        <a:t>行数</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dirty="0">
                          <a:effectLst/>
                          <a:latin typeface="Times New Roman" pitchFamily="18" charset="0"/>
                          <a:cs typeface="Times New Roman" pitchFamily="18" charset="0"/>
                        </a:rPr>
                        <a:t>8176</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b="1" kern="100" dirty="0">
                          <a:effectLst/>
                          <a:latin typeface="Times New Roman" pitchFamily="18" charset="0"/>
                          <a:cs typeface="Times New Roman" pitchFamily="18" charset="0"/>
                        </a:rPr>
                        <a:t>最短曝光间隔</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dirty="0">
                          <a:effectLst/>
                          <a:latin typeface="Times New Roman" pitchFamily="18" charset="0"/>
                          <a:cs typeface="Times New Roman" pitchFamily="18" charset="0"/>
                        </a:rPr>
                        <a:t>3</a:t>
                      </a:r>
                      <a:r>
                        <a:rPr lang="zh-CN" sz="1600" kern="100" dirty="0">
                          <a:effectLst/>
                          <a:latin typeface="Times New Roman" pitchFamily="18" charset="0"/>
                          <a:cs typeface="Times New Roman" pitchFamily="18" charset="0"/>
                        </a:rPr>
                        <a:t>秒</a:t>
                      </a:r>
                      <a:endParaRPr lang="zh-CN" sz="1600" b="1" kern="100" dirty="0">
                        <a:effectLst/>
                        <a:latin typeface="Times New Roman" pitchFamily="18" charset="0"/>
                        <a:ea typeface="宋体"/>
                        <a:cs typeface="Times New Roman" pitchFamily="18" charset="0"/>
                      </a:endParaRPr>
                    </a:p>
                  </a:txBody>
                  <a:tcPr marL="68116" marR="68116" marT="0" marB="0" anchor="ctr"/>
                </a:tc>
              </a:tr>
              <a:tr h="457200">
                <a:tc>
                  <a:txBody>
                    <a:bodyPr/>
                    <a:lstStyle/>
                    <a:p>
                      <a:pPr algn="ctr">
                        <a:spcAft>
                          <a:spcPts val="0"/>
                        </a:spcAft>
                      </a:pPr>
                      <a:r>
                        <a:rPr lang="zh-CN" sz="1600" b="1" kern="100" dirty="0">
                          <a:effectLst/>
                          <a:latin typeface="Times New Roman" pitchFamily="18" charset="0"/>
                          <a:cs typeface="Times New Roman" pitchFamily="18" charset="0"/>
                        </a:rPr>
                        <a:t>单相机</a:t>
                      </a:r>
                      <a:r>
                        <a:rPr lang="en-US" sz="1600" b="1" kern="100" dirty="0">
                          <a:effectLst/>
                          <a:latin typeface="Times New Roman" pitchFamily="18" charset="0"/>
                          <a:cs typeface="Times New Roman" pitchFamily="18" charset="0"/>
                        </a:rPr>
                        <a:t>CCD</a:t>
                      </a:r>
                      <a:r>
                        <a:rPr lang="zh-CN" sz="1600" b="1" kern="100" dirty="0">
                          <a:effectLst/>
                          <a:latin typeface="Times New Roman" pitchFamily="18" charset="0"/>
                          <a:cs typeface="Times New Roman" pitchFamily="18" charset="0"/>
                        </a:rPr>
                        <a:t>列数</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dirty="0">
                          <a:effectLst/>
                          <a:latin typeface="Times New Roman" pitchFamily="18" charset="0"/>
                          <a:cs typeface="Times New Roman" pitchFamily="18" charset="0"/>
                        </a:rPr>
                        <a:t>6132</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b="1" kern="100" dirty="0">
                          <a:effectLst/>
                          <a:latin typeface="Times New Roman" pitchFamily="18" charset="0"/>
                          <a:cs typeface="Times New Roman" pitchFamily="18" charset="0"/>
                        </a:rPr>
                        <a:t>快门方式，曝光时间</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dirty="0">
                          <a:effectLst/>
                          <a:latin typeface="Times New Roman" pitchFamily="18" charset="0"/>
                          <a:cs typeface="Times New Roman" pitchFamily="18" charset="0"/>
                        </a:rPr>
                        <a:t>1/320</a:t>
                      </a: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1/500</a:t>
                      </a:r>
                      <a:r>
                        <a:rPr lang="zh-CN" sz="1600" kern="100" dirty="0">
                          <a:effectLst/>
                          <a:latin typeface="Times New Roman" pitchFamily="18" charset="0"/>
                          <a:cs typeface="Times New Roman" pitchFamily="18" charset="0"/>
                        </a:rPr>
                        <a:t>，</a:t>
                      </a:r>
                      <a:r>
                        <a:rPr lang="en-US" sz="1600" kern="100" dirty="0">
                          <a:effectLst/>
                          <a:latin typeface="Times New Roman" pitchFamily="18" charset="0"/>
                          <a:cs typeface="Times New Roman" pitchFamily="18" charset="0"/>
                        </a:rPr>
                        <a:t>1/800</a:t>
                      </a:r>
                      <a:endParaRPr lang="zh-CN" sz="1600" b="1" kern="100" dirty="0">
                        <a:effectLst/>
                        <a:latin typeface="Times New Roman" pitchFamily="18" charset="0"/>
                        <a:ea typeface="宋体"/>
                        <a:cs typeface="Times New Roman" pitchFamily="18" charset="0"/>
                      </a:endParaRPr>
                    </a:p>
                  </a:txBody>
                  <a:tcPr marL="68116" marR="68116" marT="0" marB="0" anchor="ctr"/>
                </a:tc>
              </a:tr>
              <a:tr h="457200">
                <a:tc>
                  <a:txBody>
                    <a:bodyPr/>
                    <a:lstStyle/>
                    <a:p>
                      <a:pPr algn="ctr">
                        <a:spcAft>
                          <a:spcPts val="0"/>
                        </a:spcAft>
                      </a:pPr>
                      <a:r>
                        <a:rPr lang="zh-CN" sz="1600" b="1" kern="100" dirty="0">
                          <a:effectLst/>
                          <a:latin typeface="Times New Roman" pitchFamily="18" charset="0"/>
                          <a:cs typeface="Times New Roman" pitchFamily="18" charset="0"/>
                        </a:rPr>
                        <a:t>拼接后</a:t>
                      </a:r>
                      <a:r>
                        <a:rPr lang="en-US" sz="1600" b="1" kern="100" dirty="0">
                          <a:effectLst/>
                          <a:latin typeface="Times New Roman" pitchFamily="18" charset="0"/>
                          <a:cs typeface="Times New Roman" pitchFamily="18" charset="0"/>
                        </a:rPr>
                        <a:t>CCD</a:t>
                      </a:r>
                      <a:r>
                        <a:rPr lang="zh-CN" sz="1600" b="1" kern="100" dirty="0">
                          <a:effectLst/>
                          <a:latin typeface="Times New Roman" pitchFamily="18" charset="0"/>
                          <a:cs typeface="Times New Roman" pitchFamily="18" charset="0"/>
                        </a:rPr>
                        <a:t>行数</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dirty="0">
                          <a:effectLst/>
                          <a:latin typeface="Times New Roman" pitchFamily="18" charset="0"/>
                          <a:cs typeface="Times New Roman" pitchFamily="18" charset="0"/>
                        </a:rPr>
                        <a:t>11720</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b="1" kern="100" dirty="0">
                          <a:effectLst/>
                          <a:latin typeface="Times New Roman" pitchFamily="18" charset="0"/>
                          <a:cs typeface="Times New Roman" pitchFamily="18" charset="0"/>
                        </a:rPr>
                        <a:t>光圈</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kern="100" dirty="0">
                          <a:effectLst/>
                          <a:latin typeface="Times New Roman" pitchFamily="18" charset="0"/>
                          <a:cs typeface="Times New Roman" pitchFamily="18" charset="0"/>
                        </a:rPr>
                        <a:t>最大</a:t>
                      </a:r>
                      <a:r>
                        <a:rPr lang="en-US" sz="1600" kern="100" dirty="0">
                          <a:effectLst/>
                          <a:latin typeface="Times New Roman" pitchFamily="18" charset="0"/>
                          <a:cs typeface="Times New Roman" pitchFamily="18" charset="0"/>
                        </a:rPr>
                        <a:t>3.5</a:t>
                      </a:r>
                      <a:endParaRPr lang="zh-CN" sz="1600" b="1" kern="100" dirty="0">
                        <a:effectLst/>
                        <a:latin typeface="Times New Roman" pitchFamily="18" charset="0"/>
                        <a:ea typeface="宋体"/>
                        <a:cs typeface="Times New Roman" pitchFamily="18" charset="0"/>
                      </a:endParaRPr>
                    </a:p>
                  </a:txBody>
                  <a:tcPr marL="68116" marR="68116" marT="0" marB="0" anchor="ctr"/>
                </a:tc>
              </a:tr>
              <a:tr h="457200">
                <a:tc>
                  <a:txBody>
                    <a:bodyPr/>
                    <a:lstStyle/>
                    <a:p>
                      <a:pPr algn="ctr">
                        <a:spcAft>
                          <a:spcPts val="0"/>
                        </a:spcAft>
                      </a:pPr>
                      <a:r>
                        <a:rPr lang="zh-CN" sz="1600" b="1" kern="100" dirty="0">
                          <a:effectLst/>
                          <a:latin typeface="Times New Roman" pitchFamily="18" charset="0"/>
                          <a:cs typeface="Times New Roman" pitchFamily="18" charset="0"/>
                        </a:rPr>
                        <a:t>拼接后</a:t>
                      </a:r>
                      <a:r>
                        <a:rPr lang="en-US" sz="1600" b="1" kern="100" dirty="0">
                          <a:effectLst/>
                          <a:latin typeface="Times New Roman" pitchFamily="18" charset="0"/>
                          <a:cs typeface="Times New Roman" pitchFamily="18" charset="0"/>
                        </a:rPr>
                        <a:t>CCD</a:t>
                      </a:r>
                      <a:r>
                        <a:rPr lang="zh-CN" sz="1600" b="1" kern="100" dirty="0">
                          <a:effectLst/>
                          <a:latin typeface="Times New Roman" pitchFamily="18" charset="0"/>
                          <a:cs typeface="Times New Roman" pitchFamily="18" charset="0"/>
                        </a:rPr>
                        <a:t>列数</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a:effectLst/>
                          <a:latin typeface="Times New Roman" pitchFamily="18" charset="0"/>
                          <a:cs typeface="Times New Roman" pitchFamily="18" charset="0"/>
                        </a:rPr>
                        <a:t>7796</a:t>
                      </a:r>
                      <a:endParaRPr lang="zh-CN" sz="1600" b="1" kern="10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b="1" kern="100" dirty="0">
                          <a:effectLst/>
                          <a:latin typeface="Times New Roman" pitchFamily="18" charset="0"/>
                          <a:cs typeface="Times New Roman" pitchFamily="18" charset="0"/>
                        </a:rPr>
                        <a:t>感光度（</a:t>
                      </a:r>
                      <a:r>
                        <a:rPr lang="en-US" sz="1600" b="1" kern="100" dirty="0">
                          <a:effectLst/>
                          <a:latin typeface="Times New Roman" pitchFamily="18" charset="0"/>
                          <a:cs typeface="Times New Roman" pitchFamily="18" charset="0"/>
                        </a:rPr>
                        <a:t>ISO</a:t>
                      </a:r>
                      <a:r>
                        <a:rPr lang="zh-CN" sz="1600" b="1" kern="100" dirty="0">
                          <a:effectLst/>
                          <a:latin typeface="Times New Roman" pitchFamily="18" charset="0"/>
                          <a:cs typeface="Times New Roman" pitchFamily="18" charset="0"/>
                        </a:rPr>
                        <a:t>）</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en-US" sz="1600" kern="100" dirty="0">
                          <a:effectLst/>
                          <a:latin typeface="Times New Roman" pitchFamily="18" charset="0"/>
                          <a:cs typeface="Times New Roman" pitchFamily="18" charset="0"/>
                        </a:rPr>
                        <a:t>50/100/200/400</a:t>
                      </a:r>
                      <a:endParaRPr lang="zh-CN" sz="1600" b="1" kern="100" dirty="0">
                        <a:effectLst/>
                        <a:latin typeface="Times New Roman" pitchFamily="18" charset="0"/>
                        <a:ea typeface="宋体"/>
                        <a:cs typeface="Times New Roman" pitchFamily="18" charset="0"/>
                      </a:endParaRPr>
                    </a:p>
                  </a:txBody>
                  <a:tcPr marL="68116" marR="68116" marT="0" marB="0" anchor="ctr"/>
                </a:tc>
              </a:tr>
              <a:tr h="662104">
                <a:tc>
                  <a:txBody>
                    <a:bodyPr/>
                    <a:lstStyle/>
                    <a:p>
                      <a:pPr algn="ctr">
                        <a:spcAft>
                          <a:spcPts val="0"/>
                        </a:spcAft>
                      </a:pPr>
                      <a:r>
                        <a:rPr lang="zh-CN" sz="1600" b="1" kern="100" dirty="0">
                          <a:solidFill>
                            <a:srgbClr val="FF0000"/>
                          </a:solidFill>
                          <a:effectLst/>
                          <a:latin typeface="Times New Roman" pitchFamily="18" charset="0"/>
                          <a:cs typeface="Times New Roman" pitchFamily="18" charset="0"/>
                        </a:rPr>
                        <a:t>畸变差</a:t>
                      </a:r>
                      <a:endParaRPr lang="zh-CN" sz="1600" b="1" kern="100" dirty="0">
                        <a:solidFill>
                          <a:srgbClr val="FF0000"/>
                        </a:solidFill>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kern="100" dirty="0">
                          <a:solidFill>
                            <a:srgbClr val="FF0000"/>
                          </a:solidFill>
                          <a:effectLst/>
                          <a:latin typeface="Times New Roman" pitchFamily="18" charset="0"/>
                          <a:cs typeface="Times New Roman" pitchFamily="18" charset="0"/>
                        </a:rPr>
                        <a:t>小于</a:t>
                      </a:r>
                      <a:r>
                        <a:rPr lang="en-US" sz="1600" kern="100" dirty="0">
                          <a:solidFill>
                            <a:srgbClr val="FF0000"/>
                          </a:solidFill>
                          <a:effectLst/>
                          <a:latin typeface="Times New Roman" pitchFamily="18" charset="0"/>
                          <a:cs typeface="Times New Roman" pitchFamily="18" charset="0"/>
                        </a:rPr>
                        <a:t>2</a:t>
                      </a:r>
                      <a:r>
                        <a:rPr lang="zh-CN" sz="1600" kern="100" dirty="0">
                          <a:solidFill>
                            <a:srgbClr val="FF0000"/>
                          </a:solidFill>
                          <a:effectLst/>
                          <a:latin typeface="Times New Roman" pitchFamily="18" charset="0"/>
                          <a:cs typeface="Times New Roman" pitchFamily="18" charset="0"/>
                        </a:rPr>
                        <a:t>μ</a:t>
                      </a:r>
                      <a:endParaRPr lang="zh-CN" sz="1600" b="1" kern="100" dirty="0">
                        <a:solidFill>
                          <a:srgbClr val="FF0000"/>
                        </a:solidFill>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b="1" kern="100" dirty="0">
                          <a:effectLst/>
                          <a:latin typeface="Times New Roman" pitchFamily="18" charset="0"/>
                          <a:cs typeface="Times New Roman" pitchFamily="18" charset="0"/>
                        </a:rPr>
                        <a:t>后处理软件</a:t>
                      </a:r>
                      <a:endParaRPr lang="zh-CN" sz="1600" b="1" kern="100" dirty="0">
                        <a:effectLst/>
                        <a:latin typeface="Times New Roman" pitchFamily="18" charset="0"/>
                        <a:ea typeface="宋体"/>
                        <a:cs typeface="Times New Roman" pitchFamily="18" charset="0"/>
                      </a:endParaRPr>
                    </a:p>
                  </a:txBody>
                  <a:tcPr marL="68116" marR="68116" marT="0" marB="0" anchor="ctr"/>
                </a:tc>
                <a:tc>
                  <a:txBody>
                    <a:bodyPr/>
                    <a:lstStyle/>
                    <a:p>
                      <a:pPr algn="ctr">
                        <a:spcAft>
                          <a:spcPts val="0"/>
                        </a:spcAft>
                      </a:pPr>
                      <a:r>
                        <a:rPr lang="zh-CN" sz="1600" kern="100" dirty="0">
                          <a:effectLst/>
                          <a:latin typeface="Times New Roman" pitchFamily="18" charset="0"/>
                          <a:cs typeface="Times New Roman" pitchFamily="18" charset="0"/>
                        </a:rPr>
                        <a:t>拼接软件、匀色匀光、去雾软件</a:t>
                      </a:r>
                      <a:endParaRPr lang="zh-CN" sz="1600" b="1" kern="100" dirty="0">
                        <a:effectLst/>
                        <a:latin typeface="Times New Roman" pitchFamily="18" charset="0"/>
                        <a:ea typeface="宋体"/>
                        <a:cs typeface="Times New Roman" pitchFamily="18" charset="0"/>
                      </a:endParaRPr>
                    </a:p>
                  </a:txBody>
                  <a:tcPr marL="68116" marR="68116" marT="0" marB="0" anchor="ctr"/>
                </a:tc>
              </a:tr>
            </a:tbl>
          </a:graphicData>
        </a:graphic>
      </p:graphicFrame>
      <p:sp>
        <p:nvSpPr>
          <p:cNvPr id="8" name="TextBox 7"/>
          <p:cNvSpPr txBox="1"/>
          <p:nvPr/>
        </p:nvSpPr>
        <p:spPr>
          <a:xfrm>
            <a:off x="0" y="123478"/>
            <a:ext cx="9144000" cy="492443"/>
          </a:xfrm>
          <a:prstGeom prst="rect">
            <a:avLst/>
          </a:prstGeom>
          <a:noFill/>
        </p:spPr>
        <p:txBody>
          <a:bodyPr wrap="square" rtlCol="0">
            <a:spAutoFit/>
          </a:bodyPr>
          <a:lstStyle/>
          <a:p>
            <a:pPr lvl="1" algn="ctr"/>
            <a:r>
              <a:rPr lang="zh-CN" altLang="en-US" sz="2600" dirty="0">
                <a:latin typeface="Times New Roman" pitchFamily="18" charset="0"/>
                <a:ea typeface="楷体" pitchFamily="49" charset="-122"/>
                <a:cs typeface="Times New Roman" pitchFamily="18" charset="0"/>
              </a:rPr>
              <a:t>相机性能参数</a:t>
            </a:r>
          </a:p>
        </p:txBody>
      </p:sp>
    </p:spTree>
    <p:extLst>
      <p:ext uri="{BB962C8B-B14F-4D97-AF65-F5344CB8AC3E}">
        <p14:creationId xmlns:p14="http://schemas.microsoft.com/office/powerpoint/2010/main" val="199020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 y="888404"/>
            <a:ext cx="9144032" cy="396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214296"/>
            <a:ext cx="9144000" cy="492443"/>
          </a:xfrm>
          <a:prstGeom prst="rect">
            <a:avLst/>
          </a:prstGeom>
          <a:noFill/>
        </p:spPr>
        <p:txBody>
          <a:bodyPr wrap="square" rtlCol="0">
            <a:spAutoFit/>
          </a:bodyPr>
          <a:lstStyle/>
          <a:p>
            <a:pPr lvl="1" algn="ctr"/>
            <a:r>
              <a:rPr lang="zh-CN" altLang="en-US" sz="2600" dirty="0">
                <a:latin typeface="Times New Roman" pitchFamily="18" charset="0"/>
                <a:ea typeface="楷体" pitchFamily="49" charset="-122"/>
                <a:cs typeface="Times New Roman" pitchFamily="18" charset="0"/>
              </a:rPr>
              <a:t>案例示范（河南平顶山）</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6662"/>
            <a:ext cx="9144000" cy="400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924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786" y="85537"/>
            <a:ext cx="7715304" cy="1200329"/>
          </a:xfrm>
          <a:prstGeom prst="rect">
            <a:avLst/>
          </a:prstGeom>
          <a:noFill/>
        </p:spPr>
        <p:txBody>
          <a:bodyPr wrap="square" rtlCol="0">
            <a:spAutoFit/>
          </a:bodyPr>
          <a:lstStyle/>
          <a:p>
            <a:pPr algn="ctr" fontAlgn="t">
              <a:lnSpc>
                <a:spcPct val="150000"/>
              </a:lnSpc>
            </a:pPr>
            <a:r>
              <a:rPr lang="zh-CN" altLang="en-US" sz="2400" dirty="0" smtClean="0">
                <a:latin typeface="Times New Roman" pitchFamily="18" charset="0"/>
                <a:ea typeface="楷体" pitchFamily="49" charset="-122"/>
                <a:cs typeface="Times New Roman" pitchFamily="18" charset="0"/>
              </a:rPr>
              <a:t>顺利完成郑州上街、新乡凤泉、河南三门峡、甘肃白银石林等测区的航飞任务，精度统计见下表：</a:t>
            </a:r>
            <a:endParaRPr lang="zh-CN" altLang="en-US" sz="2400" dirty="0">
              <a:latin typeface="Times New Roman" pitchFamily="18" charset="0"/>
              <a:ea typeface="楷体" pitchFamily="49" charset="-122"/>
              <a:cs typeface="Times New Roman"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1133741860"/>
              </p:ext>
            </p:extLst>
          </p:nvPr>
        </p:nvGraphicFramePr>
        <p:xfrm>
          <a:off x="1214414" y="1428742"/>
          <a:ext cx="6786609" cy="3429024"/>
        </p:xfrm>
        <a:graphic>
          <a:graphicData uri="http://schemas.openxmlformats.org/drawingml/2006/table">
            <a:tbl>
              <a:tblPr firstRow="1" firstCol="1" bandRow="1"/>
              <a:tblGrid>
                <a:gridCol w="2143140"/>
                <a:gridCol w="2214578"/>
                <a:gridCol w="2428891"/>
              </a:tblGrid>
              <a:tr h="593243">
                <a:tc>
                  <a:txBody>
                    <a:bodyPr/>
                    <a:lstStyle/>
                    <a:p>
                      <a:pPr marL="457200" lvl="1" indent="304800" algn="l" rtl="0" fontAlgn="base">
                        <a:lnSpc>
                          <a:spcPct val="150000"/>
                        </a:lnSpc>
                        <a:spcBef>
                          <a:spcPct val="0"/>
                        </a:spcBef>
                        <a:spcAft>
                          <a:spcPct val="0"/>
                        </a:spcAft>
                      </a:pPr>
                      <a:endParaRPr lang="zh-CN" altLang="en-US" sz="1600" b="1" kern="1200" dirty="0">
                        <a:solidFill>
                          <a:schemeClr val="tx1"/>
                        </a:solidFill>
                        <a:latin typeface="Times New Roman" pitchFamily="18" charset="0"/>
                        <a:ea typeface="楷体" pitchFamily="49"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1" algn="ctr" rtl="0" fontAlgn="base">
                        <a:lnSpc>
                          <a:spcPct val="150000"/>
                        </a:lnSpc>
                        <a:spcBef>
                          <a:spcPct val="0"/>
                        </a:spcBef>
                        <a:spcAft>
                          <a:spcPct val="0"/>
                        </a:spcAft>
                      </a:pPr>
                      <a:r>
                        <a:rPr lang="zh-CN" altLang="en-US" sz="1600" b="1" kern="1200" dirty="0" smtClean="0">
                          <a:solidFill>
                            <a:schemeClr val="tx1"/>
                          </a:solidFill>
                          <a:latin typeface="Times New Roman" pitchFamily="18" charset="0"/>
                          <a:ea typeface="楷体" pitchFamily="49" charset="-122"/>
                          <a:cs typeface="Times New Roman" pitchFamily="18" charset="0"/>
                        </a:rPr>
                        <a:t>中误差（</a:t>
                      </a:r>
                      <a:r>
                        <a:rPr lang="en-US" altLang="en-US" sz="1600" b="1" kern="1200" dirty="0">
                          <a:solidFill>
                            <a:schemeClr val="tx1"/>
                          </a:solidFill>
                          <a:latin typeface="Times New Roman" pitchFamily="18" charset="0"/>
                          <a:ea typeface="楷体" pitchFamily="49" charset="-122"/>
                          <a:cs typeface="Times New Roman" pitchFamily="18" charset="0"/>
                        </a:rPr>
                        <a:t>cm</a:t>
                      </a:r>
                      <a:r>
                        <a:rPr lang="zh-CN" altLang="en-US" sz="1600" b="1" kern="1200" dirty="0">
                          <a:solidFill>
                            <a:schemeClr val="tx1"/>
                          </a:solidFill>
                          <a:latin typeface="Times New Roman" pitchFamily="18" charset="0"/>
                          <a:ea typeface="楷体" pitchFamily="49" charset="-122"/>
                          <a:cs typeface="Times New Roman"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1" algn="ctr" rtl="0" fontAlgn="base">
                        <a:lnSpc>
                          <a:spcPct val="150000"/>
                        </a:lnSpc>
                        <a:spcBef>
                          <a:spcPct val="0"/>
                        </a:spcBef>
                        <a:spcAft>
                          <a:spcPct val="0"/>
                        </a:spcAft>
                      </a:pPr>
                      <a:r>
                        <a:rPr lang="zh-CN" altLang="en-US" sz="1600" b="1" kern="1200" dirty="0">
                          <a:solidFill>
                            <a:schemeClr val="tx1"/>
                          </a:solidFill>
                          <a:latin typeface="Times New Roman" pitchFamily="18" charset="0"/>
                          <a:ea typeface="楷体" pitchFamily="49" charset="-122"/>
                          <a:cs typeface="Times New Roman" pitchFamily="18" charset="0"/>
                        </a:rPr>
                        <a:t>点数量（个）</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357">
                <a:tc>
                  <a:txBody>
                    <a:bodyPr/>
                    <a:lstStyle/>
                    <a:p>
                      <a:pPr algn="ctr">
                        <a:lnSpc>
                          <a:spcPct val="150000"/>
                        </a:lnSpc>
                        <a:spcAft>
                          <a:spcPts val="0"/>
                        </a:spcAft>
                      </a:pPr>
                      <a:r>
                        <a:rPr lang="en-US" sz="1500" kern="100" dirty="0">
                          <a:effectLst/>
                          <a:latin typeface="Times New Roman" pitchFamily="18" charset="0"/>
                          <a:ea typeface="仿宋_GB2312"/>
                          <a:cs typeface="Times New Roman" pitchFamily="18" charset="0"/>
                        </a:rPr>
                        <a:t>300</a:t>
                      </a:r>
                      <a:endParaRPr lang="zh-CN" sz="1500" kern="100" dirty="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b="1" kern="100" dirty="0">
                          <a:solidFill>
                            <a:srgbClr val="FF0000"/>
                          </a:solidFill>
                          <a:effectLst/>
                          <a:latin typeface="Times New Roman" pitchFamily="18" charset="0"/>
                          <a:ea typeface="仿宋_GB2312"/>
                          <a:cs typeface="Times New Roman" pitchFamily="18" charset="0"/>
                        </a:rPr>
                        <a:t>3.2</a:t>
                      </a:r>
                      <a:endParaRPr lang="zh-CN" sz="1500" b="1" kern="100" dirty="0">
                        <a:solidFill>
                          <a:srgbClr val="FF0000"/>
                        </a:solidFill>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kern="100">
                          <a:effectLst/>
                          <a:latin typeface="Times New Roman" pitchFamily="18" charset="0"/>
                          <a:ea typeface="仿宋_GB2312"/>
                          <a:cs typeface="Times New Roman" pitchFamily="18" charset="0"/>
                        </a:rPr>
                        <a:t>6017</a:t>
                      </a:r>
                      <a:endParaRPr lang="zh-CN" sz="1500" kern="10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357">
                <a:tc rowSpan="3">
                  <a:txBody>
                    <a:bodyPr/>
                    <a:lstStyle/>
                    <a:p>
                      <a:pPr algn="ctr">
                        <a:lnSpc>
                          <a:spcPct val="150000"/>
                        </a:lnSpc>
                        <a:spcAft>
                          <a:spcPts val="0"/>
                        </a:spcAft>
                      </a:pPr>
                      <a:r>
                        <a:rPr lang="en-US" sz="1500" kern="100" dirty="0">
                          <a:effectLst/>
                          <a:latin typeface="Times New Roman" pitchFamily="18" charset="0"/>
                          <a:ea typeface="仿宋_GB2312"/>
                          <a:cs typeface="Times New Roman" pitchFamily="18" charset="0"/>
                        </a:rPr>
                        <a:t> </a:t>
                      </a:r>
                      <a:endParaRPr lang="zh-CN" sz="1500" kern="100" dirty="0">
                        <a:effectLst/>
                        <a:latin typeface="Times New Roman" pitchFamily="18" charset="0"/>
                        <a:ea typeface="仿宋_GB2312"/>
                        <a:cs typeface="Times New Roman" pitchFamily="18" charset="0"/>
                      </a:endParaRPr>
                    </a:p>
                    <a:p>
                      <a:pPr algn="ctr">
                        <a:lnSpc>
                          <a:spcPct val="150000"/>
                        </a:lnSpc>
                        <a:spcAft>
                          <a:spcPts val="0"/>
                        </a:spcAft>
                      </a:pPr>
                      <a:r>
                        <a:rPr lang="en-US" sz="1500" kern="100" dirty="0">
                          <a:effectLst/>
                          <a:latin typeface="Times New Roman" pitchFamily="18" charset="0"/>
                          <a:ea typeface="仿宋_GB2312"/>
                          <a:cs typeface="Times New Roman" pitchFamily="18" charset="0"/>
                        </a:rPr>
                        <a:t>400</a:t>
                      </a:r>
                      <a:endParaRPr lang="zh-CN" sz="1500" kern="100" dirty="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b="1" kern="100" dirty="0">
                          <a:solidFill>
                            <a:srgbClr val="FF0000"/>
                          </a:solidFill>
                          <a:effectLst/>
                          <a:latin typeface="Times New Roman" pitchFamily="18" charset="0"/>
                          <a:ea typeface="仿宋_GB2312"/>
                          <a:cs typeface="Times New Roman" pitchFamily="18" charset="0"/>
                        </a:rPr>
                        <a:t>8.5</a:t>
                      </a:r>
                      <a:endParaRPr lang="zh-CN" sz="1500" b="1" kern="100" dirty="0">
                        <a:solidFill>
                          <a:srgbClr val="FF0000"/>
                        </a:solidFill>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kern="100">
                          <a:effectLst/>
                          <a:latin typeface="Times New Roman" pitchFamily="18" charset="0"/>
                          <a:ea typeface="仿宋_GB2312"/>
                          <a:cs typeface="Times New Roman" pitchFamily="18" charset="0"/>
                        </a:rPr>
                        <a:t>7680</a:t>
                      </a:r>
                      <a:endParaRPr lang="zh-CN" sz="1500" kern="10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357">
                <a:tc vMerge="1">
                  <a:txBody>
                    <a:bodyPr/>
                    <a:lstStyle/>
                    <a:p>
                      <a:endParaRPr lang="zh-CN" altLang="en-US"/>
                    </a:p>
                  </a:txBody>
                  <a:tcPr/>
                </a:tc>
                <a:tc>
                  <a:txBody>
                    <a:bodyPr/>
                    <a:lstStyle/>
                    <a:p>
                      <a:pPr algn="ctr">
                        <a:lnSpc>
                          <a:spcPct val="150000"/>
                        </a:lnSpc>
                        <a:spcAft>
                          <a:spcPts val="0"/>
                        </a:spcAft>
                      </a:pPr>
                      <a:r>
                        <a:rPr lang="en-US" sz="1500" b="1" kern="100" dirty="0">
                          <a:solidFill>
                            <a:srgbClr val="FF0000"/>
                          </a:solidFill>
                          <a:effectLst/>
                          <a:latin typeface="Times New Roman" pitchFamily="18" charset="0"/>
                          <a:ea typeface="仿宋_GB2312"/>
                          <a:cs typeface="Times New Roman" pitchFamily="18" charset="0"/>
                        </a:rPr>
                        <a:t>8.3</a:t>
                      </a:r>
                      <a:endParaRPr lang="zh-CN" sz="1500" b="1" kern="100" dirty="0">
                        <a:solidFill>
                          <a:srgbClr val="FF0000"/>
                        </a:solidFill>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kern="100" dirty="0">
                          <a:effectLst/>
                          <a:latin typeface="Times New Roman" pitchFamily="18" charset="0"/>
                          <a:ea typeface="仿宋_GB2312"/>
                          <a:cs typeface="Times New Roman" pitchFamily="18" charset="0"/>
                        </a:rPr>
                        <a:t>7680</a:t>
                      </a:r>
                      <a:endParaRPr lang="zh-CN" sz="1500" kern="100" dirty="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357">
                <a:tc vMerge="1">
                  <a:txBody>
                    <a:bodyPr/>
                    <a:lstStyle/>
                    <a:p>
                      <a:endParaRPr lang="zh-CN" altLang="en-US"/>
                    </a:p>
                  </a:txBody>
                  <a:tcPr/>
                </a:tc>
                <a:tc>
                  <a:txBody>
                    <a:bodyPr/>
                    <a:lstStyle/>
                    <a:p>
                      <a:pPr algn="ctr">
                        <a:lnSpc>
                          <a:spcPct val="150000"/>
                        </a:lnSpc>
                        <a:spcAft>
                          <a:spcPts val="0"/>
                        </a:spcAft>
                      </a:pPr>
                      <a:r>
                        <a:rPr lang="en-US" sz="1500" b="1" kern="100" dirty="0">
                          <a:solidFill>
                            <a:srgbClr val="FF0000"/>
                          </a:solidFill>
                          <a:effectLst/>
                          <a:latin typeface="Times New Roman" pitchFamily="18" charset="0"/>
                          <a:ea typeface="仿宋_GB2312"/>
                          <a:cs typeface="Times New Roman" pitchFamily="18" charset="0"/>
                        </a:rPr>
                        <a:t>8.7</a:t>
                      </a:r>
                      <a:endParaRPr lang="zh-CN" sz="1500" b="1" kern="100" dirty="0">
                        <a:solidFill>
                          <a:srgbClr val="FF0000"/>
                        </a:solidFill>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kern="100" dirty="0">
                          <a:effectLst/>
                          <a:latin typeface="Times New Roman" pitchFamily="18" charset="0"/>
                          <a:ea typeface="仿宋_GB2312"/>
                          <a:cs typeface="Times New Roman" pitchFamily="18" charset="0"/>
                        </a:rPr>
                        <a:t>4681</a:t>
                      </a:r>
                      <a:endParaRPr lang="zh-CN" sz="1500" kern="100" dirty="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306">
                <a:tc>
                  <a:txBody>
                    <a:bodyPr/>
                    <a:lstStyle/>
                    <a:p>
                      <a:pPr algn="ctr">
                        <a:lnSpc>
                          <a:spcPct val="150000"/>
                        </a:lnSpc>
                        <a:spcAft>
                          <a:spcPts val="0"/>
                        </a:spcAft>
                      </a:pPr>
                      <a:r>
                        <a:rPr lang="en-US" sz="1500" kern="100">
                          <a:effectLst/>
                          <a:latin typeface="Times New Roman" pitchFamily="18" charset="0"/>
                          <a:ea typeface="仿宋_GB2312"/>
                          <a:cs typeface="Times New Roman" pitchFamily="18" charset="0"/>
                        </a:rPr>
                        <a:t>600</a:t>
                      </a:r>
                      <a:endParaRPr lang="zh-CN" sz="1500" kern="10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b="1" kern="100" dirty="0">
                          <a:solidFill>
                            <a:srgbClr val="FF0000"/>
                          </a:solidFill>
                          <a:effectLst/>
                          <a:latin typeface="Times New Roman" pitchFamily="18" charset="0"/>
                          <a:ea typeface="仿宋_GB2312"/>
                          <a:cs typeface="Times New Roman" pitchFamily="18" charset="0"/>
                        </a:rPr>
                        <a:t>9.0</a:t>
                      </a:r>
                      <a:endParaRPr lang="zh-CN" sz="1500" b="1" kern="100" dirty="0">
                        <a:solidFill>
                          <a:srgbClr val="FF0000"/>
                        </a:solidFill>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kern="100" dirty="0">
                          <a:effectLst/>
                          <a:latin typeface="Times New Roman" pitchFamily="18" charset="0"/>
                          <a:ea typeface="仿宋_GB2312"/>
                          <a:cs typeface="Times New Roman" pitchFamily="18" charset="0"/>
                        </a:rPr>
                        <a:t>3135</a:t>
                      </a:r>
                      <a:endParaRPr lang="zh-CN" sz="1500" kern="100" dirty="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690">
                <a:tc>
                  <a:txBody>
                    <a:bodyPr/>
                    <a:lstStyle/>
                    <a:p>
                      <a:pPr algn="ctr">
                        <a:lnSpc>
                          <a:spcPct val="150000"/>
                        </a:lnSpc>
                        <a:spcAft>
                          <a:spcPts val="0"/>
                        </a:spcAft>
                      </a:pPr>
                      <a:r>
                        <a:rPr lang="en-US" sz="1500" kern="100">
                          <a:effectLst/>
                          <a:latin typeface="Times New Roman" pitchFamily="18" charset="0"/>
                          <a:ea typeface="仿宋_GB2312"/>
                          <a:cs typeface="Times New Roman" pitchFamily="18" charset="0"/>
                        </a:rPr>
                        <a:t>900</a:t>
                      </a:r>
                      <a:endParaRPr lang="zh-CN" sz="1500" kern="10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b="1" kern="100" dirty="0">
                          <a:solidFill>
                            <a:srgbClr val="FF0000"/>
                          </a:solidFill>
                          <a:effectLst/>
                          <a:latin typeface="Times New Roman" pitchFamily="18" charset="0"/>
                          <a:ea typeface="仿宋_GB2312"/>
                          <a:cs typeface="Times New Roman" pitchFamily="18" charset="0"/>
                        </a:rPr>
                        <a:t>10.1</a:t>
                      </a:r>
                      <a:endParaRPr lang="zh-CN" sz="1500" b="1" kern="100" dirty="0">
                        <a:solidFill>
                          <a:srgbClr val="FF0000"/>
                        </a:solidFill>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kern="100" dirty="0">
                          <a:effectLst/>
                          <a:latin typeface="Times New Roman" pitchFamily="18" charset="0"/>
                          <a:ea typeface="仿宋_GB2312"/>
                          <a:cs typeface="Times New Roman" pitchFamily="18" charset="0"/>
                        </a:rPr>
                        <a:t>2065</a:t>
                      </a:r>
                      <a:endParaRPr lang="zh-CN" sz="1500" kern="100" dirty="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357">
                <a:tc>
                  <a:txBody>
                    <a:bodyPr/>
                    <a:lstStyle/>
                    <a:p>
                      <a:pPr algn="ctr">
                        <a:lnSpc>
                          <a:spcPct val="150000"/>
                        </a:lnSpc>
                        <a:spcAft>
                          <a:spcPts val="0"/>
                        </a:spcAft>
                      </a:pPr>
                      <a:r>
                        <a:rPr lang="en-US" sz="1500" kern="100" dirty="0">
                          <a:effectLst/>
                          <a:latin typeface="Times New Roman" pitchFamily="18" charset="0"/>
                          <a:ea typeface="仿宋_GB2312"/>
                          <a:cs typeface="Times New Roman" pitchFamily="18" charset="0"/>
                        </a:rPr>
                        <a:t>1200</a:t>
                      </a:r>
                      <a:endParaRPr lang="zh-CN" sz="1500" kern="100" dirty="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b="1" kern="100" dirty="0">
                          <a:solidFill>
                            <a:srgbClr val="FF0000"/>
                          </a:solidFill>
                          <a:effectLst/>
                          <a:latin typeface="Times New Roman" pitchFamily="18" charset="0"/>
                          <a:ea typeface="仿宋_GB2312"/>
                          <a:cs typeface="Times New Roman" pitchFamily="18" charset="0"/>
                        </a:rPr>
                        <a:t>8.9</a:t>
                      </a:r>
                      <a:endParaRPr lang="zh-CN" sz="1500" b="1" kern="100" dirty="0">
                        <a:solidFill>
                          <a:srgbClr val="FF0000"/>
                        </a:solidFill>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500" kern="100" dirty="0">
                          <a:effectLst/>
                          <a:latin typeface="Times New Roman" pitchFamily="18" charset="0"/>
                          <a:ea typeface="仿宋_GB2312"/>
                          <a:cs typeface="Times New Roman" pitchFamily="18" charset="0"/>
                        </a:rPr>
                        <a:t>1315</a:t>
                      </a:r>
                      <a:endParaRPr lang="zh-CN" sz="1500" kern="100" dirty="0">
                        <a:effectLst/>
                        <a:latin typeface="Times New Roman" pitchFamily="18" charset="0"/>
                        <a:ea typeface="仿宋_GB231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642910" y="1500180"/>
            <a:ext cx="3071834" cy="413831"/>
          </a:xfrm>
          <a:prstGeom prst="rect">
            <a:avLst/>
          </a:prstGeom>
          <a:noFill/>
        </p:spPr>
        <p:txBody>
          <a:bodyPr wrap="square" rtlCol="0">
            <a:spAutoFit/>
          </a:bodyPr>
          <a:lstStyle/>
          <a:p>
            <a:pPr lvl="1" algn="ctr">
              <a:lnSpc>
                <a:spcPct val="150000"/>
              </a:lnSpc>
            </a:pPr>
            <a:r>
              <a:rPr lang="zh-CN" altLang="en-US" sz="1600" b="1" dirty="0" smtClean="0">
                <a:latin typeface="Times New Roman" pitchFamily="18" charset="0"/>
                <a:ea typeface="楷体" pitchFamily="49" charset="-122"/>
                <a:cs typeface="Times New Roman" pitchFamily="18" charset="0"/>
              </a:rPr>
              <a:t>相对航高（</a:t>
            </a:r>
            <a:r>
              <a:rPr lang="en-US" altLang="zh-CN" sz="1600" b="1" dirty="0" smtClean="0">
                <a:latin typeface="Times New Roman" pitchFamily="18" charset="0"/>
                <a:ea typeface="楷体" pitchFamily="49" charset="-122"/>
                <a:cs typeface="Times New Roman" pitchFamily="18" charset="0"/>
              </a:rPr>
              <a:t>m</a:t>
            </a:r>
            <a:r>
              <a:rPr lang="zh-CN" altLang="en-US" sz="1600" b="1" dirty="0" smtClean="0">
                <a:latin typeface="Times New Roman" pitchFamily="18" charset="0"/>
                <a:ea typeface="楷体" pitchFamily="49" charset="-122"/>
                <a:cs typeface="Times New Roman" pitchFamily="18" charset="0"/>
              </a:rPr>
              <a:t>）</a:t>
            </a:r>
          </a:p>
        </p:txBody>
      </p:sp>
    </p:spTree>
    <p:extLst>
      <p:ext uri="{BB962C8B-B14F-4D97-AF65-F5344CB8AC3E}">
        <p14:creationId xmlns:p14="http://schemas.microsoft.com/office/powerpoint/2010/main" val="3446272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347614"/>
            <a:ext cx="8496944" cy="923330"/>
          </a:xfrm>
          <a:prstGeom prst="rect">
            <a:avLst/>
          </a:prstGeom>
          <a:noFill/>
        </p:spPr>
        <p:txBody>
          <a:bodyPr wrap="square" rtlCol="0">
            <a:spAutoFit/>
          </a:bodyPr>
          <a:lstStyle/>
          <a:p>
            <a:pPr algn="ctr">
              <a:lnSpc>
                <a:spcPct val="150000"/>
              </a:lnSpc>
            </a:pPr>
            <a:r>
              <a:rPr lang="en-US" altLang="zh-CN" sz="3600" dirty="0">
                <a:latin typeface="Times New Roman" pitchFamily="18" charset="0"/>
                <a:ea typeface="楷体" pitchFamily="49" charset="-122"/>
                <a:cs typeface="Times New Roman" pitchFamily="18" charset="0"/>
              </a:rPr>
              <a:t>13. </a:t>
            </a:r>
            <a:r>
              <a:rPr lang="zh-CN" altLang="en-US" sz="3600" dirty="0">
                <a:latin typeface="Times New Roman" pitchFamily="18" charset="0"/>
                <a:ea typeface="楷体" pitchFamily="49" charset="-122"/>
                <a:cs typeface="Times New Roman" pitchFamily="18" charset="0"/>
              </a:rPr>
              <a:t>数码</a:t>
            </a:r>
            <a:r>
              <a:rPr lang="zh-CN" altLang="en-US" sz="3600" dirty="0" smtClean="0">
                <a:latin typeface="Times New Roman" pitchFamily="18" charset="0"/>
                <a:ea typeface="楷体" pitchFamily="49" charset="-122"/>
                <a:cs typeface="Times New Roman" pitchFamily="18" charset="0"/>
              </a:rPr>
              <a:t>相机</a:t>
            </a:r>
            <a:r>
              <a:rPr lang="en-US" altLang="zh-CN" sz="3600" dirty="0" smtClean="0">
                <a:latin typeface="Times New Roman" pitchFamily="18" charset="0"/>
                <a:ea typeface="楷体" pitchFamily="49" charset="-122"/>
                <a:cs typeface="Times New Roman" pitchFamily="18" charset="0"/>
              </a:rPr>
              <a:t>—SWDC</a:t>
            </a:r>
            <a:r>
              <a:rPr lang="zh-CN" altLang="en-US" sz="3600" dirty="0" smtClean="0">
                <a:latin typeface="Times New Roman" pitchFamily="18" charset="0"/>
                <a:ea typeface="楷体" pitchFamily="49" charset="-122"/>
                <a:cs typeface="Times New Roman" pitchFamily="18" charset="0"/>
              </a:rPr>
              <a:t>系列航摄仪</a:t>
            </a:r>
            <a:endParaRPr lang="en-US" altLang="zh-CN" sz="36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33367"/>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北京四维远见信息技术有限公司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://www.jx4.com/  </a:t>
            </a:r>
            <a:endParaRPr lang="en-US" altLang="zh-CN" sz="2400" dirty="0">
              <a:latin typeface="Times New Roman" pitchFamily="18" charset="0"/>
              <a:ea typeface="楷体" pitchFamily="49" charset="-122"/>
              <a:cs typeface="Times New Roman" pitchFamily="18" charset="0"/>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5880" t="6346" r="6146" b="6478"/>
          <a:stretch/>
        </p:blipFill>
        <p:spPr>
          <a:xfrm>
            <a:off x="7551847" y="3545599"/>
            <a:ext cx="1580119" cy="1565798"/>
          </a:xfrm>
          <a:prstGeom prst="rect">
            <a:avLst/>
          </a:prstGeom>
        </p:spPr>
      </p:pic>
    </p:spTree>
    <p:extLst>
      <p:ext uri="{BB962C8B-B14F-4D97-AF65-F5344CB8AC3E}">
        <p14:creationId xmlns:p14="http://schemas.microsoft.com/office/powerpoint/2010/main" val="3609088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539552" y="519522"/>
            <a:ext cx="8429652" cy="4104456"/>
          </a:xfrm>
          <a:prstGeom prst="rect">
            <a:avLst/>
          </a:prstGeom>
          <a:noFill/>
          <a:ln w="9525">
            <a:noFill/>
            <a:miter lim="800000"/>
            <a:headEnd/>
            <a:tailEnd/>
          </a:ln>
        </p:spPr>
        <p:txBody>
          <a:bodyPr/>
          <a:lstStyle/>
          <a:p>
            <a:pPr marL="457200" lvl="0" indent="-457200">
              <a:lnSpc>
                <a:spcPts val="3800"/>
              </a:lnSpc>
              <a:buFont typeface="+mj-lt"/>
              <a:buAutoNum type="arabicPeriod" startAt="6"/>
            </a:pPr>
            <a:endParaRPr lang="zh-CN" altLang="zh-CN" sz="3200" dirty="0" smtClean="0">
              <a:latin typeface="楷体" pitchFamily="49" charset="-122"/>
              <a:ea typeface="楷体" pitchFamily="49" charset="-122"/>
            </a:endParaRPr>
          </a:p>
        </p:txBody>
      </p:sp>
      <p:sp>
        <p:nvSpPr>
          <p:cNvPr id="7" name="Rectangle 2"/>
          <p:cNvSpPr txBox="1">
            <a:spLocks noChangeArrowheads="1"/>
          </p:cNvSpPr>
          <p:nvPr/>
        </p:nvSpPr>
        <p:spPr>
          <a:xfrm>
            <a:off x="501174" y="285734"/>
            <a:ext cx="8319298" cy="810090"/>
          </a:xfrm>
          <a:prstGeom prst="rect">
            <a:avLst/>
          </a:prstGeom>
        </p:spPr>
        <p:txBody>
          <a:bodyPr vert="horz" rtlCol="0" anchor="ctr">
            <a:noAutofit/>
          </a:bodyPr>
          <a:lstStyle/>
          <a:p>
            <a:pPr lvl="0" algn="ctr" fontAlgn="auto">
              <a:lnSpc>
                <a:spcPct val="150000"/>
              </a:lnSpc>
              <a:spcAft>
                <a:spcPts val="0"/>
              </a:spcAft>
              <a:defRPr/>
            </a:pPr>
            <a:r>
              <a:rPr lang="en-US" altLang="zh-CN" sz="3000" dirty="0" smtClean="0">
                <a:latin typeface="Times New Roman" pitchFamily="18" charset="0"/>
                <a:ea typeface="楷体" pitchFamily="49" charset="-122"/>
                <a:cs typeface="Times New Roman" pitchFamily="18" charset="0"/>
              </a:rPr>
              <a:t>1</a:t>
            </a:r>
            <a:r>
              <a:rPr lang="zh-CN" altLang="en-US" sz="3000" dirty="0" smtClean="0">
                <a:latin typeface="Times New Roman" pitchFamily="18" charset="0"/>
                <a:ea typeface="楷体" pitchFamily="49" charset="-122"/>
                <a:cs typeface="Times New Roman" pitchFamily="18" charset="0"/>
              </a:rPr>
              <a:t>）</a:t>
            </a:r>
            <a:r>
              <a:rPr lang="en-US" altLang="zh-CN" sz="3000" dirty="0" smtClean="0">
                <a:latin typeface="Times New Roman" pitchFamily="18" charset="0"/>
                <a:ea typeface="楷体" pitchFamily="49" charset="-122"/>
                <a:cs typeface="Times New Roman" pitchFamily="18" charset="0"/>
              </a:rPr>
              <a:t>SWDC-5</a:t>
            </a:r>
            <a:r>
              <a:rPr lang="zh-CN" altLang="en-US" sz="3000" dirty="0" smtClean="0">
                <a:latin typeface="Times New Roman" pitchFamily="18" charset="0"/>
                <a:ea typeface="楷体" pitchFamily="49" charset="-122"/>
                <a:cs typeface="Times New Roman" pitchFamily="18" charset="0"/>
              </a:rPr>
              <a:t>数字航空倾斜摄影仪（</a:t>
            </a:r>
            <a:r>
              <a:rPr lang="zh-CN" altLang="en-US" sz="3000" dirty="0" smtClean="0">
                <a:solidFill>
                  <a:srgbClr val="FF0000"/>
                </a:solidFill>
                <a:latin typeface="Times New Roman" pitchFamily="18" charset="0"/>
                <a:ea typeface="楷体" pitchFamily="49" charset="-122"/>
                <a:cs typeface="Times New Roman" pitchFamily="18" charset="0"/>
              </a:rPr>
              <a:t>大五头</a:t>
            </a:r>
            <a:r>
              <a:rPr lang="zh-CN" altLang="en-US" sz="3000" dirty="0" smtClean="0">
                <a:latin typeface="Times New Roman" pitchFamily="18" charset="0"/>
                <a:ea typeface="楷体" pitchFamily="49" charset="-122"/>
                <a:cs typeface="Times New Roman" pitchFamily="18" charset="0"/>
              </a:rPr>
              <a:t>）</a:t>
            </a:r>
            <a:endParaRPr kumimoji="0" lang="zh-CN" altLang="en-US" sz="3000" b="0" i="0" u="none" strike="noStrike" kern="1200" cap="none" spc="0" normalizeH="0" baseline="0" noProof="0" dirty="0" smtClean="0">
              <a:ln>
                <a:noFill/>
              </a:ln>
              <a:solidFill>
                <a:schemeClr val="tx1"/>
              </a:solidFill>
              <a:effectLst/>
              <a:uLnTx/>
              <a:uFillTx/>
              <a:latin typeface="Times New Roman" pitchFamily="18" charset="0"/>
              <a:ea typeface="楷体" pitchFamily="49" charset="-122"/>
              <a:cs typeface="Times New Roman" pitchFamily="18" charset="0"/>
            </a:endParaRPr>
          </a:p>
        </p:txBody>
      </p:sp>
      <p:pic>
        <p:nvPicPr>
          <p:cNvPr id="4" name="图片 3" descr="QQ截图20150602165401.png"/>
          <p:cNvPicPr>
            <a:picLocks noChangeAspect="1"/>
          </p:cNvPicPr>
          <p:nvPr/>
        </p:nvPicPr>
        <p:blipFill>
          <a:blip r:embed="rId2" cstate="print"/>
          <a:stretch>
            <a:fillRect/>
          </a:stretch>
        </p:blipFill>
        <p:spPr>
          <a:xfrm>
            <a:off x="0" y="1285866"/>
            <a:ext cx="9144000" cy="3500462"/>
          </a:xfrm>
          <a:prstGeom prst="rect">
            <a:avLst/>
          </a:prstGeom>
        </p:spPr>
      </p:pic>
    </p:spTree>
    <p:extLst>
      <p:ext uri="{BB962C8B-B14F-4D97-AF65-F5344CB8AC3E}">
        <p14:creationId xmlns:p14="http://schemas.microsoft.com/office/powerpoint/2010/main" val="1612280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707654"/>
            <a:ext cx="9144000" cy="1499578"/>
          </a:xfrm>
          <a:prstGeom prst="rect">
            <a:avLst/>
          </a:prstGeom>
          <a:noFill/>
        </p:spPr>
        <p:txBody>
          <a:bodyPr wrap="square" rtlCol="0">
            <a:spAutoFit/>
          </a:bodyPr>
          <a:lstStyle/>
          <a:p>
            <a:pPr algn="ctr">
              <a:lnSpc>
                <a:spcPct val="150000"/>
              </a:lnSpc>
            </a:pPr>
            <a:r>
              <a:rPr lang="zh-CN" altLang="en-US" sz="4000" dirty="0">
                <a:latin typeface="Times New Roman" pitchFamily="18" charset="0"/>
                <a:ea typeface="楷体" pitchFamily="49" charset="-122"/>
                <a:cs typeface="Times New Roman" pitchFamily="18" charset="0"/>
              </a:rPr>
              <a:t>二</a:t>
            </a:r>
            <a:r>
              <a:rPr lang="zh-CN" altLang="en-US" sz="4000" dirty="0" smtClean="0">
                <a:latin typeface="Times New Roman" pitchFamily="18" charset="0"/>
                <a:ea typeface="楷体" pitchFamily="49" charset="-122"/>
                <a:cs typeface="Times New Roman" pitchFamily="18" charset="0"/>
              </a:rPr>
              <a:t>、各种在研测绘</a:t>
            </a:r>
            <a:r>
              <a:rPr lang="zh-CN" altLang="en-US" sz="4000" dirty="0" smtClean="0">
                <a:solidFill>
                  <a:srgbClr val="FF0000"/>
                </a:solidFill>
                <a:latin typeface="Times New Roman" pitchFamily="18" charset="0"/>
                <a:ea typeface="楷体" pitchFamily="49" charset="-122"/>
                <a:cs typeface="Times New Roman" pitchFamily="18" charset="0"/>
              </a:rPr>
              <a:t>新</a:t>
            </a:r>
            <a:r>
              <a:rPr lang="zh-CN" altLang="en-US" sz="4000" dirty="0" smtClean="0">
                <a:latin typeface="Times New Roman" pitchFamily="18" charset="0"/>
                <a:ea typeface="楷体" pitchFamily="49" charset="-122"/>
                <a:cs typeface="Times New Roman" pitchFamily="18" charset="0"/>
              </a:rPr>
              <a:t>装备的技术进展</a:t>
            </a:r>
            <a:endParaRPr lang="en-US" altLang="zh-CN" sz="4000" dirty="0" smtClean="0">
              <a:latin typeface="Times New Roman" pitchFamily="18" charset="0"/>
              <a:ea typeface="楷体" pitchFamily="49" charset="-122"/>
              <a:cs typeface="Times New Roman" pitchFamily="18" charset="0"/>
            </a:endParaRPr>
          </a:p>
          <a:p>
            <a:pPr algn="ctr">
              <a:lnSpc>
                <a:spcPct val="150000"/>
              </a:lnSpc>
            </a:pPr>
            <a:r>
              <a:rPr lang="zh-CN" altLang="en-US" sz="2400" dirty="0">
                <a:latin typeface="Times New Roman" pitchFamily="18" charset="0"/>
                <a:ea typeface="楷体" pitchFamily="49" charset="-122"/>
                <a:cs typeface="Times New Roman" pitchFamily="18" charset="0"/>
              </a:rPr>
              <a:t>（国内各院校、研究院、企事业的相关资料搜集不全的请谅解</a:t>
            </a:r>
            <a:r>
              <a:rPr lang="zh-CN" altLang="en-US" sz="2400" dirty="0" smtClean="0">
                <a:latin typeface="Times New Roman" pitchFamily="18" charset="0"/>
                <a:ea typeface="楷体" pitchFamily="49" charset="-122"/>
                <a:cs typeface="Times New Roman" pitchFamily="18" charset="0"/>
              </a:rPr>
              <a:t>）</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19248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文本框 11"/>
          <p:cNvSpPr txBox="1">
            <a:spLocks noChangeArrowheads="1"/>
          </p:cNvSpPr>
          <p:nvPr/>
        </p:nvSpPr>
        <p:spPr bwMode="auto">
          <a:xfrm>
            <a:off x="251520" y="987574"/>
            <a:ext cx="8748464" cy="3888432"/>
          </a:xfrm>
          <a:prstGeom prst="rect">
            <a:avLst/>
          </a:prstGeom>
          <a:noFill/>
          <a:ln w="9525">
            <a:noFill/>
            <a:miter lim="800000"/>
            <a:headEnd/>
            <a:tailEnd/>
          </a:ln>
        </p:spPr>
        <p:txBody>
          <a:bodyPr anchor="ctr"/>
          <a:lstStyle/>
          <a:p>
            <a:pPr>
              <a:lnSpc>
                <a:spcPts val="3200"/>
              </a:lnSpc>
            </a:pPr>
            <a:r>
              <a:rPr lang="zh-CN" altLang="en-US" sz="2000" dirty="0" smtClean="0">
                <a:latin typeface="Times New Roman" pitchFamily="18" charset="0"/>
                <a:ea typeface="+mn-ea"/>
                <a:cs typeface="Times New Roman" pitchFamily="18" charset="0"/>
              </a:rPr>
              <a:t>①</a:t>
            </a:r>
            <a:r>
              <a:rPr lang="en-US" altLang="zh-CN" sz="2000" dirty="0" smtClean="0">
                <a:latin typeface="Times New Roman" pitchFamily="18" charset="0"/>
                <a:ea typeface="+mn-ea"/>
                <a:cs typeface="Times New Roman" pitchFamily="18" charset="0"/>
              </a:rPr>
              <a:t>SWDC</a:t>
            </a:r>
            <a:r>
              <a:rPr lang="zh-CN" altLang="en-US" sz="2000" dirty="0">
                <a:solidFill>
                  <a:srgbClr val="FF0000"/>
                </a:solidFill>
                <a:latin typeface="Times New Roman" pitchFamily="18" charset="0"/>
                <a:ea typeface="+mn-ea"/>
                <a:cs typeface="Times New Roman" pitchFamily="18" charset="0"/>
              </a:rPr>
              <a:t>可以改变焦距</a:t>
            </a:r>
            <a:r>
              <a:rPr lang="en-US" altLang="zh-CN" sz="2000" dirty="0">
                <a:latin typeface="Times New Roman" pitchFamily="18" charset="0"/>
                <a:ea typeface="+mn-ea"/>
                <a:cs typeface="Times New Roman" pitchFamily="18" charset="0"/>
              </a:rPr>
              <a:t>: 50mm/80mm. </a:t>
            </a:r>
            <a:r>
              <a:rPr lang="zh-CN" altLang="en-US" sz="2000" dirty="0">
                <a:latin typeface="Times New Roman" pitchFamily="18" charset="0"/>
                <a:ea typeface="+mn-ea"/>
                <a:cs typeface="Times New Roman" pitchFamily="18" charset="0"/>
              </a:rPr>
              <a:t>我们可以提供共用相机底座的两组相机模块在工作中互换，以较低成本应对不同的需求；</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②</a:t>
            </a:r>
            <a:r>
              <a:rPr lang="zh-CN" altLang="zh-CN" sz="2000" dirty="0">
                <a:solidFill>
                  <a:srgbClr val="FF0000"/>
                </a:solidFill>
                <a:latin typeface="Times New Roman" pitchFamily="18" charset="0"/>
                <a:ea typeface="+mn-ea"/>
                <a:cs typeface="Times New Roman" pitchFamily="18" charset="0"/>
              </a:rPr>
              <a:t>SWDC-4 </a:t>
            </a:r>
            <a:r>
              <a:rPr lang="zh-CN" altLang="en-US" sz="2000" dirty="0">
                <a:solidFill>
                  <a:srgbClr val="FF0000"/>
                </a:solidFill>
                <a:latin typeface="Times New Roman" pitchFamily="18" charset="0"/>
                <a:ea typeface="+mn-ea"/>
                <a:cs typeface="Times New Roman" pitchFamily="18" charset="0"/>
              </a:rPr>
              <a:t>和</a:t>
            </a:r>
            <a:r>
              <a:rPr lang="zh-CN" altLang="zh-CN" sz="2000" dirty="0">
                <a:solidFill>
                  <a:srgbClr val="FF0000"/>
                </a:solidFill>
                <a:latin typeface="Times New Roman" pitchFamily="18" charset="0"/>
                <a:ea typeface="+mn-ea"/>
                <a:cs typeface="Times New Roman" pitchFamily="18" charset="0"/>
              </a:rPr>
              <a:t>SWDC-5</a:t>
            </a:r>
            <a:r>
              <a:rPr lang="zh-CN" altLang="en-US" sz="2000" dirty="0">
                <a:solidFill>
                  <a:srgbClr val="FF0000"/>
                </a:solidFill>
                <a:latin typeface="Times New Roman" pitchFamily="18" charset="0"/>
                <a:ea typeface="+mn-ea"/>
                <a:cs typeface="Times New Roman" pitchFamily="18" charset="0"/>
              </a:rPr>
              <a:t>倾斜相机也可以很容易互换</a:t>
            </a:r>
            <a:r>
              <a:rPr lang="zh-CN" altLang="en-US" sz="2000" dirty="0">
                <a:latin typeface="Times New Roman" pitchFamily="18" charset="0"/>
                <a:ea typeface="+mn-ea"/>
                <a:cs typeface="Times New Roman" pitchFamily="18" charset="0"/>
              </a:rPr>
              <a:t>；</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③</a:t>
            </a:r>
            <a:r>
              <a:rPr lang="zh-CN" altLang="zh-CN" sz="2000" dirty="0">
                <a:latin typeface="Times New Roman" pitchFamily="18" charset="0"/>
                <a:ea typeface="+mn-ea"/>
                <a:cs typeface="Times New Roman" pitchFamily="18" charset="0"/>
              </a:rPr>
              <a:t>SWDC-4 </a:t>
            </a:r>
            <a:r>
              <a:rPr lang="zh-CN" altLang="en-US" sz="2000" dirty="0">
                <a:latin typeface="Times New Roman" pitchFamily="18" charset="0"/>
                <a:ea typeface="+mn-ea"/>
                <a:cs typeface="Times New Roman" pitchFamily="18" charset="0"/>
              </a:rPr>
              <a:t>的数据可以在现有的摄影测量工作站上使用</a:t>
            </a:r>
            <a:r>
              <a:rPr lang="zh-CN" altLang="zh-CN" sz="2000" dirty="0">
                <a:latin typeface="Times New Roman" pitchFamily="18" charset="0"/>
                <a:ea typeface="+mn-ea"/>
                <a:cs typeface="Times New Roman" pitchFamily="18" charset="0"/>
              </a:rPr>
              <a:t>, </a:t>
            </a:r>
            <a:r>
              <a:rPr lang="zh-CN" altLang="en-US" sz="2000" dirty="0">
                <a:latin typeface="Times New Roman" pitchFamily="18" charset="0"/>
                <a:ea typeface="+mn-ea"/>
                <a:cs typeface="Times New Roman" pitchFamily="18" charset="0"/>
              </a:rPr>
              <a:t>而其他的航空相机如</a:t>
            </a:r>
            <a:r>
              <a:rPr lang="zh-CN" altLang="zh-CN" sz="2000" dirty="0">
                <a:latin typeface="Times New Roman" pitchFamily="18" charset="0"/>
                <a:ea typeface="+mn-ea"/>
                <a:cs typeface="Times New Roman" pitchFamily="18" charset="0"/>
              </a:rPr>
              <a:t>ADS</a:t>
            </a:r>
            <a:r>
              <a:rPr lang="zh-CN" altLang="en-US" sz="2000" dirty="0">
                <a:latin typeface="Times New Roman" pitchFamily="18" charset="0"/>
                <a:ea typeface="+mn-ea"/>
                <a:cs typeface="Times New Roman" pitchFamily="18" charset="0"/>
              </a:rPr>
              <a:t>、</a:t>
            </a:r>
            <a:r>
              <a:rPr lang="en-US" altLang="zh-CN" sz="2000" dirty="0">
                <a:latin typeface="Times New Roman" pitchFamily="18" charset="0"/>
                <a:ea typeface="+mn-ea"/>
                <a:cs typeface="Times New Roman" pitchFamily="18" charset="0"/>
              </a:rPr>
              <a:t>A3</a:t>
            </a:r>
            <a:r>
              <a:rPr lang="zh-CN" altLang="en-US" sz="2000" dirty="0">
                <a:latin typeface="Times New Roman" pitchFamily="18" charset="0"/>
                <a:ea typeface="+mn-ea"/>
                <a:cs typeface="Times New Roman" pitchFamily="18" charset="0"/>
              </a:rPr>
              <a:t>等需要升级你的软件</a:t>
            </a:r>
            <a:r>
              <a:rPr lang="zh-CN" altLang="zh-CN" sz="2000" dirty="0">
                <a:latin typeface="Times New Roman" pitchFamily="18" charset="0"/>
                <a:ea typeface="+mn-ea"/>
                <a:cs typeface="Times New Roman" pitchFamily="18" charset="0"/>
              </a:rPr>
              <a:t>.</a:t>
            </a:r>
            <a:r>
              <a:rPr lang="en-US" altLang="zh-CN" sz="2000" dirty="0">
                <a:latin typeface="Times New Roman" pitchFamily="18" charset="0"/>
                <a:ea typeface="+mn-ea"/>
                <a:cs typeface="Times New Roman" pitchFamily="18" charset="0"/>
              </a:rPr>
              <a:t> </a:t>
            </a:r>
            <a:r>
              <a:rPr lang="zh-CN" altLang="en-US" sz="2000" dirty="0">
                <a:latin typeface="Times New Roman" pitchFamily="18" charset="0"/>
                <a:ea typeface="+mn-ea"/>
                <a:cs typeface="Times New Roman" pitchFamily="18" charset="0"/>
              </a:rPr>
              <a:t>影像的</a:t>
            </a:r>
            <a:r>
              <a:rPr lang="en-US" altLang="zh-CN" sz="2000" dirty="0">
                <a:latin typeface="Times New Roman" pitchFamily="18" charset="0"/>
                <a:ea typeface="+mn-ea"/>
                <a:cs typeface="Times New Roman" pitchFamily="18" charset="0"/>
              </a:rPr>
              <a:t>PPA </a:t>
            </a:r>
            <a:r>
              <a:rPr lang="zh-CN" altLang="en-US" sz="2000" dirty="0">
                <a:latin typeface="Times New Roman" pitchFamily="18" charset="0"/>
                <a:ea typeface="+mn-ea"/>
                <a:cs typeface="Times New Roman" pitchFamily="18" charset="0"/>
              </a:rPr>
              <a:t>是</a:t>
            </a:r>
            <a:r>
              <a:rPr lang="en-US" altLang="zh-CN" sz="2000" dirty="0">
                <a:latin typeface="Times New Roman" pitchFamily="18" charset="0"/>
                <a:ea typeface="+mn-ea"/>
                <a:cs typeface="Times New Roman" pitchFamily="18" charset="0"/>
              </a:rPr>
              <a:t> 0,</a:t>
            </a:r>
            <a:r>
              <a:rPr lang="zh-CN" altLang="en-US" sz="2000" dirty="0">
                <a:latin typeface="Times New Roman" pitchFamily="18" charset="0"/>
                <a:ea typeface="+mn-ea"/>
                <a:cs typeface="Times New Roman" pitchFamily="18" charset="0"/>
              </a:rPr>
              <a:t>不需要在软件中输入内方位元素，避免出错的可能。</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④</a:t>
            </a:r>
            <a:r>
              <a:rPr lang="zh-CN" altLang="en-US" sz="2000" dirty="0">
                <a:solidFill>
                  <a:srgbClr val="FF0000"/>
                </a:solidFill>
                <a:latin typeface="Times New Roman" pitchFamily="18" charset="0"/>
                <a:ea typeface="+mn-ea"/>
                <a:cs typeface="Times New Roman" pitchFamily="18" charset="0"/>
              </a:rPr>
              <a:t>基高比大</a:t>
            </a:r>
            <a:r>
              <a:rPr lang="zh-CN" altLang="en-US" sz="2000" dirty="0">
                <a:latin typeface="Times New Roman" pitchFamily="18" charset="0"/>
                <a:ea typeface="+mn-ea"/>
                <a:cs typeface="Times New Roman" pitchFamily="18" charset="0"/>
              </a:rPr>
              <a:t>，支持更低的航高，支持更多的飞行天气；</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⑤存储由</a:t>
            </a:r>
            <a:r>
              <a:rPr lang="en-US" altLang="zh-CN" sz="2000" dirty="0">
                <a:latin typeface="Times New Roman" pitchFamily="18" charset="0"/>
                <a:ea typeface="+mn-ea"/>
                <a:cs typeface="Times New Roman" pitchFamily="18" charset="0"/>
              </a:rPr>
              <a:t>CF</a:t>
            </a:r>
            <a:r>
              <a:rPr lang="zh-CN" altLang="en-US" sz="2000" dirty="0">
                <a:latin typeface="Times New Roman" pitchFamily="18" charset="0"/>
                <a:ea typeface="+mn-ea"/>
                <a:cs typeface="Times New Roman" pitchFamily="18" charset="0"/>
              </a:rPr>
              <a:t>卡</a:t>
            </a:r>
            <a:r>
              <a:rPr lang="zh-CN" altLang="en-US" sz="2000" dirty="0">
                <a:solidFill>
                  <a:srgbClr val="FF0000"/>
                </a:solidFill>
                <a:latin typeface="Times New Roman" pitchFamily="18" charset="0"/>
                <a:ea typeface="+mn-ea"/>
                <a:cs typeface="Times New Roman" pitchFamily="18" charset="0"/>
              </a:rPr>
              <a:t>升级为电子硬盘</a:t>
            </a:r>
            <a:r>
              <a:rPr lang="zh-CN" altLang="en-US" sz="2000" dirty="0">
                <a:latin typeface="Times New Roman" pitchFamily="18" charset="0"/>
                <a:ea typeface="+mn-ea"/>
                <a:cs typeface="Times New Roman" pitchFamily="18" charset="0"/>
              </a:rPr>
              <a:t>，</a:t>
            </a:r>
            <a:r>
              <a:rPr lang="zh-CN" altLang="en-US" sz="2000" dirty="0">
                <a:solidFill>
                  <a:srgbClr val="FF0000"/>
                </a:solidFill>
                <a:latin typeface="Times New Roman" pitchFamily="18" charset="0"/>
                <a:ea typeface="+mn-ea"/>
                <a:cs typeface="Times New Roman" pitchFamily="18" charset="0"/>
              </a:rPr>
              <a:t>曝光间隔缩短到</a:t>
            </a:r>
            <a:r>
              <a:rPr lang="en-US" altLang="zh-CN" sz="2000" dirty="0">
                <a:solidFill>
                  <a:srgbClr val="FF0000"/>
                </a:solidFill>
                <a:latin typeface="Times New Roman" pitchFamily="18" charset="0"/>
                <a:ea typeface="+mn-ea"/>
                <a:cs typeface="Times New Roman" pitchFamily="18" charset="0"/>
              </a:rPr>
              <a:t>3s</a:t>
            </a:r>
            <a:r>
              <a:rPr lang="zh-CN" altLang="en-US" sz="2000" dirty="0">
                <a:latin typeface="Times New Roman" pitchFamily="18" charset="0"/>
                <a:ea typeface="+mn-ea"/>
                <a:cs typeface="Times New Roman" pitchFamily="18" charset="0"/>
              </a:rPr>
              <a:t>；</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⑥集成</a:t>
            </a:r>
            <a:r>
              <a:rPr lang="zh-CN" altLang="en-US" sz="2000" dirty="0">
                <a:solidFill>
                  <a:srgbClr val="FF0000"/>
                </a:solidFill>
                <a:latin typeface="Times New Roman" pitchFamily="18" charset="0"/>
                <a:ea typeface="+mn-ea"/>
                <a:cs typeface="Times New Roman" pitchFamily="18" charset="0"/>
              </a:rPr>
              <a:t>多星模式</a:t>
            </a:r>
            <a:r>
              <a:rPr lang="en-US" altLang="zh-CN" sz="2000" dirty="0">
                <a:solidFill>
                  <a:srgbClr val="FF0000"/>
                </a:solidFill>
                <a:latin typeface="Times New Roman" pitchFamily="18" charset="0"/>
                <a:ea typeface="+mn-ea"/>
                <a:cs typeface="Times New Roman" pitchFamily="18" charset="0"/>
              </a:rPr>
              <a:t>GNSS</a:t>
            </a:r>
            <a:r>
              <a:rPr lang="zh-CN" altLang="en-US" sz="2000" dirty="0">
                <a:latin typeface="Times New Roman" pitchFamily="18" charset="0"/>
                <a:ea typeface="+mn-ea"/>
                <a:cs typeface="Times New Roman" pitchFamily="18" charset="0"/>
              </a:rPr>
              <a:t>与飞控系统的自动曝光，相机的最大幅面达到</a:t>
            </a:r>
            <a:r>
              <a:rPr lang="en-US" altLang="zh-CN" sz="2000" dirty="0">
                <a:latin typeface="Times New Roman" pitchFamily="18" charset="0"/>
                <a:ea typeface="+mn-ea"/>
                <a:cs typeface="Times New Roman" pitchFamily="18" charset="0"/>
              </a:rPr>
              <a:t>3</a:t>
            </a:r>
            <a:r>
              <a:rPr lang="zh-CN" altLang="en-US" sz="2000" dirty="0">
                <a:latin typeface="Times New Roman" pitchFamily="18" charset="0"/>
                <a:ea typeface="+mn-ea"/>
                <a:cs typeface="Times New Roman" pitchFamily="18" charset="0"/>
              </a:rPr>
              <a:t>亿像元。</a:t>
            </a:r>
            <a:endParaRPr lang="zh-CN" altLang="zh-CN" sz="2000" dirty="0">
              <a:latin typeface="Times New Roman" pitchFamily="18" charset="0"/>
              <a:ea typeface="+mn-ea"/>
              <a:cs typeface="Times New Roman" pitchFamily="18" charset="0"/>
            </a:endParaRPr>
          </a:p>
        </p:txBody>
      </p:sp>
      <p:sp>
        <p:nvSpPr>
          <p:cNvPr id="26633" name="标题 20"/>
          <p:cNvSpPr>
            <a:spLocks noGrp="1" noChangeArrowheads="1"/>
          </p:cNvSpPr>
          <p:nvPr>
            <p:ph type="title" idx="4294967295"/>
          </p:nvPr>
        </p:nvSpPr>
        <p:spPr>
          <a:xfrm>
            <a:off x="628651" y="339502"/>
            <a:ext cx="7688263" cy="515541"/>
          </a:xfrm>
        </p:spPr>
        <p:txBody>
          <a:bodyPr anchor="ctr">
            <a:normAutofit fontScale="90000"/>
          </a:bodyPr>
          <a:lstStyle/>
          <a:p>
            <a:pPr eaLnBrk="1" hangingPunct="1"/>
            <a:r>
              <a:rPr lang="zh-CN" altLang="en-US" sz="3000" dirty="0" smtClean="0">
                <a:solidFill>
                  <a:schemeClr val="tx1"/>
                </a:solidFill>
                <a:latin typeface="Times New Roman" pitchFamily="18" charset="0"/>
                <a:ea typeface="+mn-ea"/>
                <a:cs typeface="Times New Roman" pitchFamily="18" charset="0"/>
              </a:rPr>
              <a:t>SWDC数字航空摄影仪的优势</a:t>
            </a:r>
            <a:endParaRPr lang="zh-CN" altLang="en-US" sz="3000" dirty="0" smtClean="0">
              <a:solidFill>
                <a:schemeClr val="tx1"/>
              </a:solidFill>
              <a:latin typeface="Times New Roman" pitchFamily="18" charset="0"/>
              <a:ea typeface="+mn-ea"/>
              <a:cs typeface="Times New Roman" pitchFamily="18" charset="0"/>
              <a:sym typeface="楷体_GB2312" pitchFamily="49" charset="-122"/>
            </a:endParaRPr>
          </a:p>
        </p:txBody>
      </p:sp>
    </p:spTree>
    <p:extLst>
      <p:ext uri="{BB962C8B-B14F-4D97-AF65-F5344CB8AC3E}">
        <p14:creationId xmlns:p14="http://schemas.microsoft.com/office/powerpoint/2010/main" val="3837915505"/>
      </p:ext>
    </p:ext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7544" y="759747"/>
            <a:ext cx="8100392" cy="3900235"/>
          </a:xfrm>
          <a:prstGeom prst="rect">
            <a:avLst/>
          </a:prstGeom>
          <a:noFill/>
        </p:spPr>
        <p:txBody>
          <a:bodyPr wrap="square" rtlCol="0">
            <a:spAutoFit/>
          </a:bodyPr>
          <a:lstStyle/>
          <a:p>
            <a:pPr lvl="0" algn="just">
              <a:lnSpc>
                <a:spcPct val="150000"/>
              </a:lnSpc>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zh-CN" sz="2400" dirty="0" smtClean="0">
                <a:latin typeface="Times New Roman" panose="02020603050405020304" pitchFamily="18" charset="0"/>
                <a:ea typeface="楷体" panose="02010609060101010101" pitchFamily="49" charset="-122"/>
                <a:cs typeface="Times New Roman" panose="02020603050405020304" pitchFamily="18" charset="0"/>
              </a:rPr>
              <a:t>旗下</a:t>
            </a:r>
            <a:r>
              <a:rPr lang="zh-CN" altLang="zh-CN" sz="2400" dirty="0">
                <a:latin typeface="Times New Roman" panose="02020603050405020304" pitchFamily="18" charset="0"/>
                <a:ea typeface="楷体" panose="02010609060101010101" pitchFamily="49" charset="-122"/>
                <a:cs typeface="Times New Roman" panose="02020603050405020304" pitchFamily="18" charset="0"/>
              </a:rPr>
              <a:t>产品主要分为两大类：大面阵航摄仪、倾斜航摄</a:t>
            </a:r>
            <a:r>
              <a:rPr lang="zh-CN" altLang="zh-CN" sz="2400" dirty="0" smtClean="0">
                <a:latin typeface="Times New Roman" panose="02020603050405020304" pitchFamily="18" charset="0"/>
                <a:ea typeface="楷体" panose="02010609060101010101" pitchFamily="49" charset="-122"/>
                <a:cs typeface="Times New Roman" panose="02020603050405020304" pitchFamily="18" charset="0"/>
              </a:rPr>
              <a:t>仪</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zh-CN" sz="2400" dirty="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zh-CN" sz="2400" dirty="0" smtClean="0">
                <a:latin typeface="Times New Roman" panose="02020603050405020304" pitchFamily="18" charset="0"/>
                <a:ea typeface="楷体" panose="02010609060101010101" pitchFamily="49" charset="-122"/>
                <a:cs typeface="Times New Roman" panose="02020603050405020304" pitchFamily="18" charset="0"/>
              </a:rPr>
              <a:t>两</a:t>
            </a:r>
            <a:r>
              <a:rPr lang="zh-CN" altLang="zh-CN" sz="2400" dirty="0">
                <a:latin typeface="Times New Roman" panose="02020603050405020304" pitchFamily="18" charset="0"/>
                <a:ea typeface="楷体" panose="02010609060101010101" pitchFamily="49" charset="-122"/>
                <a:cs typeface="Times New Roman" panose="02020603050405020304" pitchFamily="18" charset="0"/>
              </a:rPr>
              <a:t>类产品的所有型号目前已经实现了外型结构、飞控管理、附属设施等完全一致，通用性好，兼容陀螺稳定平台，可接驳不同品牌的</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POS</a:t>
            </a:r>
            <a:r>
              <a:rPr lang="zh-CN" altLang="zh-CN" sz="2400" dirty="0">
                <a:latin typeface="Times New Roman" panose="02020603050405020304" pitchFamily="18" charset="0"/>
                <a:ea typeface="楷体" panose="02010609060101010101" pitchFamily="49" charset="-122"/>
                <a:cs typeface="Times New Roman" panose="02020603050405020304" pitchFamily="18" charset="0"/>
              </a:rPr>
              <a:t>，镜头配置丰富灵活。通过更换内部的传感器，可以实现</a:t>
            </a:r>
            <a:r>
              <a:rPr lang="zh-CN" altLang="zh-CN"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各种型号升级以及四五镜头功能互</a:t>
            </a:r>
            <a:r>
              <a:rPr lang="zh-CN" altLang="zh-CN" sz="24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转</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865559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002" y="137922"/>
            <a:ext cx="2310268" cy="229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23478"/>
            <a:ext cx="1536171"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37923"/>
            <a:ext cx="1458126" cy="224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1520" y="2845261"/>
            <a:ext cx="9036496" cy="2246769"/>
          </a:xfrm>
          <a:prstGeom prst="rect">
            <a:avLst/>
          </a:prstGeom>
          <a:noFill/>
        </p:spPr>
        <p:txBody>
          <a:bodyPr wrap="square" rtlCol="0">
            <a:spAutoFit/>
          </a:bodyPr>
          <a:lstStyle/>
          <a:p>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 1</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）大面阵航摄仪：</a:t>
            </a:r>
          </a:p>
          <a:p>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zh-CN" sz="2000" dirty="0" smtClean="0">
                <a:latin typeface="Times New Roman" panose="02020603050405020304" pitchFamily="18" charset="0"/>
                <a:ea typeface="楷体" panose="02010609060101010101" pitchFamily="49" charset="-122"/>
                <a:cs typeface="Times New Roman" panose="02020603050405020304" pitchFamily="18" charset="0"/>
              </a:rPr>
              <a:t>基于</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哈苏</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H4D-50</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型，相机幅面</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16K*11.5K</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1.8</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亿像素，焦距</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50/80mm</a:t>
            </a:r>
            <a:endParaRPr lang="zh-CN" altLang="zh-CN" sz="20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zh-CN" sz="2000" dirty="0" smtClean="0">
                <a:latin typeface="Times New Roman" panose="02020603050405020304" pitchFamily="18" charset="0"/>
                <a:ea typeface="楷体" panose="02010609060101010101" pitchFamily="49" charset="-122"/>
                <a:cs typeface="Times New Roman" panose="02020603050405020304" pitchFamily="18" charset="0"/>
              </a:rPr>
              <a:t>基于</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飞思</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IXA180</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型，相机幅面</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20K*15K</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TDI</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3</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亿像素，焦距</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70mm</a:t>
            </a:r>
            <a:endParaRPr lang="zh-CN" altLang="zh-CN" sz="20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 倾斜摄影仪</a:t>
            </a:r>
          </a:p>
          <a:p>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zh-CN" sz="2000" dirty="0" smtClean="0">
                <a:latin typeface="Times New Roman" panose="02020603050405020304" pitchFamily="18" charset="0"/>
                <a:ea typeface="楷体" panose="02010609060101010101" pitchFamily="49" charset="-122"/>
                <a:cs typeface="Times New Roman" panose="02020603050405020304" pitchFamily="18" charset="0"/>
              </a:rPr>
              <a:t>基于</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哈苏</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H4D-50/H4D-60</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型，单机幅面</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5/6</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千万像素，焦距</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50/80mm&amp;80/100mm</a:t>
            </a:r>
            <a:endParaRPr lang="zh-CN" altLang="zh-CN" sz="20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zh-CN" sz="2000" dirty="0" smtClean="0">
                <a:latin typeface="Times New Roman" panose="02020603050405020304" pitchFamily="18" charset="0"/>
                <a:ea typeface="楷体" panose="02010609060101010101" pitchFamily="49" charset="-122"/>
                <a:cs typeface="Times New Roman" panose="02020603050405020304" pitchFamily="18" charset="0"/>
              </a:rPr>
              <a:t>基于</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飞思</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IXU180</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型，单机幅面</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8</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千万像素，焦距</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55/80mm&amp;80/110mm</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TDI</a:t>
            </a:r>
            <a:endParaRPr lang="zh-CN"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TextBox 6"/>
          <p:cNvSpPr txBox="1"/>
          <p:nvPr/>
        </p:nvSpPr>
        <p:spPr>
          <a:xfrm>
            <a:off x="467544" y="2499742"/>
            <a:ext cx="8280920" cy="400110"/>
          </a:xfrm>
          <a:prstGeom prst="rect">
            <a:avLst/>
          </a:prstGeom>
          <a:noFill/>
        </p:spPr>
        <p:txBody>
          <a:bodyPr wrap="square" rtlCol="0">
            <a:spAutoFit/>
          </a:bodyPr>
          <a:lstStyle/>
          <a:p>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上图即为</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SWDC</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最新结构图，该结构可以兼容下列</a:t>
            </a:r>
            <a:r>
              <a:rPr lang="zh-CN" altLang="zh-CN" sz="20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四种型号的互换安装</a:t>
            </a:r>
            <a:r>
              <a:rPr lang="zh-CN" altLang="zh-CN" sz="2000" dirty="0">
                <a:latin typeface="Times New Roman" panose="02020603050405020304" pitchFamily="18" charset="0"/>
                <a:ea typeface="楷体" panose="02010609060101010101" pitchFamily="49" charset="-122"/>
                <a:cs typeface="Times New Roman" panose="02020603050405020304" pitchFamily="18" charset="0"/>
              </a:rPr>
              <a:t>！</a:t>
            </a:r>
          </a:p>
        </p:txBody>
      </p:sp>
    </p:spTree>
    <p:extLst>
      <p:ext uri="{BB962C8B-B14F-4D97-AF65-F5344CB8AC3E}">
        <p14:creationId xmlns:p14="http://schemas.microsoft.com/office/powerpoint/2010/main" val="3502837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SC_0032.JPG"/>
          <p:cNvPicPr/>
          <p:nvPr/>
        </p:nvPicPr>
        <p:blipFill rotWithShape="1">
          <a:blip r:embed="rId2" cstate="print"/>
          <a:srcRect l="7647" r="8361"/>
          <a:stretch/>
        </p:blipFill>
        <p:spPr>
          <a:xfrm>
            <a:off x="4788024" y="1238088"/>
            <a:ext cx="2821869" cy="1909726"/>
          </a:xfrm>
          <a:prstGeom prst="rect">
            <a:avLst/>
          </a:prstGeom>
        </p:spPr>
      </p:pic>
      <p:pic>
        <p:nvPicPr>
          <p:cNvPr id="4" name="图片 3" descr="DSC_0028.JPG"/>
          <p:cNvPicPr/>
          <p:nvPr/>
        </p:nvPicPr>
        <p:blipFill rotWithShape="1">
          <a:blip r:embed="rId3" cstate="print"/>
          <a:srcRect l="1329" r="4900"/>
          <a:stretch/>
        </p:blipFill>
        <p:spPr>
          <a:xfrm>
            <a:off x="1311153" y="1238088"/>
            <a:ext cx="2952328" cy="1909726"/>
          </a:xfrm>
          <a:prstGeom prst="rect">
            <a:avLst/>
          </a:prstGeom>
        </p:spPr>
      </p:pic>
      <p:sp>
        <p:nvSpPr>
          <p:cNvPr id="5" name="TextBox 4"/>
          <p:cNvSpPr txBox="1"/>
          <p:nvPr/>
        </p:nvSpPr>
        <p:spPr>
          <a:xfrm>
            <a:off x="0" y="239038"/>
            <a:ext cx="9149477" cy="492443"/>
          </a:xfrm>
          <a:prstGeom prst="rect">
            <a:avLst/>
          </a:prstGeom>
          <a:noFill/>
        </p:spPr>
        <p:txBody>
          <a:bodyPr wrap="square" rtlCol="0">
            <a:spAutoFit/>
          </a:bodyPr>
          <a:lstStyle/>
          <a:p>
            <a:pPr algn="ctr"/>
            <a:r>
              <a:rPr lang="en-US" altLang="zh-CN" sz="2600" dirty="0" smtClean="0">
                <a:latin typeface="Times New Roman" pitchFamily="18" charset="0"/>
                <a:ea typeface="楷体" pitchFamily="49" charset="-122"/>
                <a:cs typeface="Times New Roman" pitchFamily="18" charset="0"/>
              </a:rPr>
              <a:t>2</a:t>
            </a:r>
            <a:r>
              <a:rPr lang="zh-CN" altLang="en-US" sz="2600" dirty="0" smtClean="0">
                <a:latin typeface="Times New Roman" pitchFamily="18" charset="0"/>
                <a:ea typeface="楷体" pitchFamily="49" charset="-122"/>
                <a:cs typeface="Times New Roman" pitchFamily="18" charset="0"/>
              </a:rPr>
              <a:t>）</a:t>
            </a:r>
            <a:r>
              <a:rPr lang="en-US" altLang="zh-CN" sz="2600" dirty="0" smtClean="0">
                <a:latin typeface="Times New Roman" pitchFamily="18" charset="0"/>
                <a:ea typeface="楷体" pitchFamily="49" charset="-122"/>
                <a:cs typeface="Times New Roman" pitchFamily="18" charset="0"/>
              </a:rPr>
              <a:t>SWDC-5S-36</a:t>
            </a:r>
            <a:r>
              <a:rPr lang="zh-CN" altLang="en-US" sz="2600" dirty="0" smtClean="0">
                <a:latin typeface="Times New Roman" pitchFamily="18" charset="0"/>
                <a:ea typeface="楷体" pitchFamily="49" charset="-122"/>
                <a:cs typeface="Times New Roman" pitchFamily="18" charset="0"/>
              </a:rPr>
              <a:t>（俗称“小五头”）</a:t>
            </a:r>
            <a:endParaRPr lang="en-US" altLang="zh-CN" sz="2200" b="1" dirty="0">
              <a:solidFill>
                <a:schemeClr val="bg2">
                  <a:lumMod val="50000"/>
                </a:schemeClr>
              </a:solidFill>
              <a:latin typeface="Times New Roman" pitchFamily="18" charset="0"/>
              <a:ea typeface="楷体" pitchFamily="49" charset="-122"/>
              <a:cs typeface="Times New Roman" pitchFamily="18" charset="0"/>
            </a:endParaRPr>
          </a:p>
        </p:txBody>
      </p:sp>
      <p:sp>
        <p:nvSpPr>
          <p:cNvPr id="6" name="TextBox 5"/>
          <p:cNvSpPr txBox="1"/>
          <p:nvPr/>
        </p:nvSpPr>
        <p:spPr>
          <a:xfrm>
            <a:off x="251520" y="3120978"/>
            <a:ext cx="8668073" cy="1971052"/>
          </a:xfrm>
          <a:prstGeom prst="rect">
            <a:avLst/>
          </a:prstGeom>
          <a:noFill/>
        </p:spPr>
        <p:txBody>
          <a:bodyPr wrap="square" rtlCol="0">
            <a:spAutoFit/>
          </a:bodyPr>
          <a:lstStyle/>
          <a:p>
            <a:pPr algn="just">
              <a:lnSpc>
                <a:spcPts val="3000"/>
              </a:lnSpc>
            </a:pPr>
            <a:r>
              <a:rPr lang="en-US" altLang="zh-CN" dirty="0">
                <a:latin typeface="Times New Roman" pitchFamily="18" charset="0"/>
                <a:ea typeface="楷体" pitchFamily="49" charset="-122"/>
                <a:cs typeface="Times New Roman" pitchFamily="18" charset="0"/>
              </a:rPr>
              <a:t>        </a:t>
            </a:r>
            <a:r>
              <a:rPr lang="zh-CN" altLang="zh-CN" dirty="0" smtClean="0">
                <a:latin typeface="Times New Roman" pitchFamily="18" charset="0"/>
                <a:ea typeface="楷体" pitchFamily="49" charset="-122"/>
                <a:cs typeface="Times New Roman" pitchFamily="18" charset="0"/>
              </a:rPr>
              <a:t>此</a:t>
            </a:r>
            <a:r>
              <a:rPr lang="zh-CN" altLang="zh-CN" dirty="0">
                <a:latin typeface="Times New Roman" pitchFamily="18" charset="0"/>
                <a:ea typeface="楷体" pitchFamily="49" charset="-122"/>
                <a:cs typeface="Times New Roman" pitchFamily="18" charset="0"/>
              </a:rPr>
              <a:t>款相机是无人机倾斜摄影中的一款高端产品，也是目前同类全画幅产品中体积最小，重量最轻的产品，所有相机均可以做真实的相机畸变纠正，对后期成图精度有极大的帮助。适用于各类无人飞行器搭载，因单条航带覆盖被拍摄物体所有外表面，从而大大提高飞行效率。且一次航飞同时获得倾斜与正摄两套完整数据。同时此款相机可内置后差分系统，对减少后期布设像控点有极大帮助。</a:t>
            </a:r>
            <a:endParaRPr lang="en-US" altLang="zh-CN" dirty="0">
              <a:latin typeface="Times New Roman" pitchFamily="18" charset="0"/>
              <a:ea typeface="楷体" pitchFamily="49" charset="-122"/>
              <a:cs typeface="Times New Roman" pitchFamily="18" charset="0"/>
            </a:endParaRPr>
          </a:p>
        </p:txBody>
      </p:sp>
      <p:sp>
        <p:nvSpPr>
          <p:cNvPr id="7" name="TextBox 6"/>
          <p:cNvSpPr txBox="1"/>
          <p:nvPr/>
        </p:nvSpPr>
        <p:spPr>
          <a:xfrm>
            <a:off x="0" y="772711"/>
            <a:ext cx="9149478" cy="430887"/>
          </a:xfrm>
          <a:prstGeom prst="rect">
            <a:avLst/>
          </a:prstGeom>
          <a:noFill/>
        </p:spPr>
        <p:txBody>
          <a:bodyPr wrap="square" rtlCol="0">
            <a:spAutoFit/>
          </a:bodyPr>
          <a:lstStyle/>
          <a:p>
            <a:pPr algn="ctr"/>
            <a:r>
              <a:rPr lang="zh-CN" altLang="en-US" sz="2200" b="1" dirty="0" smtClean="0">
                <a:solidFill>
                  <a:schemeClr val="bg2">
                    <a:lumMod val="50000"/>
                  </a:schemeClr>
                </a:solidFill>
                <a:latin typeface="Times New Roman" pitchFamily="18" charset="0"/>
                <a:ea typeface="楷体" pitchFamily="49" charset="-122"/>
                <a:cs typeface="Times New Roman" pitchFamily="18" charset="0"/>
              </a:rPr>
              <a:t>北京数维翔图高新技术股份有限公司 </a:t>
            </a:r>
            <a:r>
              <a:rPr lang="en-US" altLang="zh-CN" sz="2200" b="1" dirty="0" smtClean="0">
                <a:solidFill>
                  <a:schemeClr val="bg2">
                    <a:lumMod val="50000"/>
                  </a:schemeClr>
                </a:solidFill>
                <a:latin typeface="Times New Roman" pitchFamily="18" charset="0"/>
                <a:ea typeface="楷体" pitchFamily="49" charset="-122"/>
                <a:cs typeface="Times New Roman" pitchFamily="18" charset="0"/>
              </a:rPr>
              <a:t> </a:t>
            </a:r>
            <a:r>
              <a:rPr lang="en-US" altLang="zh-CN" sz="2200" b="1" dirty="0" smtClean="0">
                <a:solidFill>
                  <a:schemeClr val="bg2">
                    <a:lumMod val="50000"/>
                  </a:schemeClr>
                </a:solidFill>
                <a:latin typeface="Times New Roman" pitchFamily="18" charset="0"/>
                <a:ea typeface="楷体" pitchFamily="49" charset="-122"/>
                <a:cs typeface="Times New Roman" pitchFamily="18" charset="0"/>
                <a:hlinkClick r:id="rId4"/>
              </a:rPr>
              <a:t>http://www.uav4s.com/</a:t>
            </a:r>
            <a:endParaRPr lang="en-US" altLang="zh-CN" sz="2200" b="1" dirty="0">
              <a:solidFill>
                <a:schemeClr val="bg2">
                  <a:lumMod val="50000"/>
                </a:schemeClr>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419143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501292351"/>
              </p:ext>
            </p:extLst>
          </p:nvPr>
        </p:nvGraphicFramePr>
        <p:xfrm>
          <a:off x="1979712" y="51470"/>
          <a:ext cx="6984776" cy="5075998"/>
        </p:xfrm>
        <a:graphic>
          <a:graphicData uri="http://schemas.openxmlformats.org/drawingml/2006/table">
            <a:tbl>
              <a:tblPr bandRow="1">
                <a:tableStyleId>{5C22544A-7EE6-4342-B048-85BDC9FD1C3A}</a:tableStyleId>
              </a:tblPr>
              <a:tblGrid>
                <a:gridCol w="1443136"/>
                <a:gridCol w="5541640"/>
              </a:tblGrid>
              <a:tr h="323312">
                <a:tc>
                  <a:txBody>
                    <a:bodyPr/>
                    <a:lstStyle/>
                    <a:p>
                      <a:pPr marL="0" algn="ctr" rtl="0" eaLnBrk="1" latinLnBrk="0" hangingPunct="1">
                        <a:lnSpc>
                          <a:spcPct val="100000"/>
                        </a:lnSpc>
                      </a:pPr>
                      <a:r>
                        <a:rPr kumimoji="0" lang="zh-CN" altLang="zh-CN" sz="1400" kern="1200" dirty="0" smtClean="0">
                          <a:solidFill>
                            <a:schemeClr val="tx1"/>
                          </a:solidFill>
                          <a:effectLst/>
                          <a:latin typeface="+mn-lt"/>
                          <a:ea typeface="+mn-ea"/>
                          <a:cs typeface="+mn-cs"/>
                        </a:rPr>
                        <a:t>外形尺寸</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en-US" altLang="zh-CN" sz="1400" kern="1200" dirty="0" smtClean="0">
                          <a:solidFill>
                            <a:schemeClr val="tx1"/>
                          </a:solidFill>
                          <a:effectLst/>
                          <a:latin typeface="+mn-lt"/>
                          <a:ea typeface="+mn-ea"/>
                          <a:cs typeface="+mn-cs"/>
                        </a:rPr>
                        <a:t>225*255*115</a:t>
                      </a:r>
                      <a:r>
                        <a:rPr kumimoji="0" lang="zh-CN" altLang="zh-CN" sz="1400" kern="1200" dirty="0" smtClean="0">
                          <a:solidFill>
                            <a:schemeClr val="tx1"/>
                          </a:solidFill>
                          <a:effectLst/>
                          <a:latin typeface="+mn-lt"/>
                          <a:ea typeface="+mn-ea"/>
                          <a:cs typeface="+mn-cs"/>
                        </a:rPr>
                        <a:t>（含镜头） 毫米</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solidFill>
                            <a:schemeClr val="tx1"/>
                          </a:solidFill>
                          <a:effectLst/>
                          <a:latin typeface="+mn-lt"/>
                          <a:ea typeface="+mn-ea"/>
                          <a:cs typeface="+mn-cs"/>
                        </a:rPr>
                        <a:t>重量</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zh-CN" altLang="zh-CN" sz="1400" kern="1200" dirty="0" smtClean="0">
                          <a:solidFill>
                            <a:schemeClr val="tx1"/>
                          </a:solidFill>
                          <a:effectLst/>
                          <a:latin typeface="+mn-lt"/>
                          <a:ea typeface="+mn-ea"/>
                          <a:cs typeface="+mn-cs"/>
                        </a:rPr>
                        <a:t>全机总重（含镜头）</a:t>
                      </a:r>
                      <a:r>
                        <a:rPr kumimoji="0" lang="en-US" altLang="zh-CN" sz="1400" kern="1200" dirty="0" smtClean="0">
                          <a:solidFill>
                            <a:schemeClr val="tx1"/>
                          </a:solidFill>
                          <a:effectLst/>
                          <a:latin typeface="+mn-lt"/>
                          <a:ea typeface="+mn-ea"/>
                          <a:cs typeface="+mn-cs"/>
                        </a:rPr>
                        <a:t>2400</a:t>
                      </a:r>
                      <a:r>
                        <a:rPr kumimoji="0" lang="zh-CN" altLang="zh-CN" sz="1400" kern="1200" dirty="0" smtClean="0">
                          <a:solidFill>
                            <a:schemeClr val="tx1"/>
                          </a:solidFill>
                          <a:effectLst/>
                          <a:latin typeface="+mn-lt"/>
                          <a:ea typeface="+mn-ea"/>
                          <a:cs typeface="+mn-cs"/>
                        </a:rPr>
                        <a:t>克</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solidFill>
                            <a:schemeClr val="tx1"/>
                          </a:solidFill>
                          <a:effectLst/>
                          <a:latin typeface="+mn-lt"/>
                          <a:ea typeface="+mn-ea"/>
                          <a:cs typeface="+mn-cs"/>
                        </a:rPr>
                        <a:t>传感器种类</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en-US" altLang="zh-CN" sz="1400" kern="1200" dirty="0" err="1" smtClean="0">
                          <a:solidFill>
                            <a:schemeClr val="tx1"/>
                          </a:solidFill>
                          <a:effectLst/>
                          <a:latin typeface="+mn-lt"/>
                          <a:ea typeface="+mn-ea"/>
                          <a:cs typeface="+mn-cs"/>
                        </a:rPr>
                        <a:t>Exmor</a:t>
                      </a:r>
                      <a:r>
                        <a:rPr kumimoji="0" lang="en-US" altLang="zh-CN" sz="1400" kern="1200" dirty="0" smtClean="0">
                          <a:solidFill>
                            <a:schemeClr val="tx1"/>
                          </a:solidFill>
                          <a:effectLst/>
                          <a:latin typeface="+mn-lt"/>
                          <a:ea typeface="+mn-ea"/>
                          <a:cs typeface="+mn-cs"/>
                        </a:rPr>
                        <a:t> CMOS</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solidFill>
                            <a:schemeClr val="tx1"/>
                          </a:solidFill>
                          <a:effectLst/>
                          <a:latin typeface="+mn-lt"/>
                          <a:ea typeface="+mn-ea"/>
                          <a:cs typeface="+mn-cs"/>
                        </a:rPr>
                        <a:t>分辨率</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en-US" altLang="zh-CN" sz="1400" kern="1200" dirty="0" smtClean="0">
                          <a:solidFill>
                            <a:schemeClr val="tx1"/>
                          </a:solidFill>
                          <a:effectLst/>
                          <a:latin typeface="+mn-lt"/>
                          <a:ea typeface="+mn-ea"/>
                          <a:cs typeface="+mn-cs"/>
                        </a:rPr>
                        <a:t>3640</a:t>
                      </a:r>
                      <a:r>
                        <a:rPr kumimoji="0" lang="zh-CN" altLang="zh-CN" sz="1400" kern="1200" dirty="0" smtClean="0">
                          <a:solidFill>
                            <a:schemeClr val="tx1"/>
                          </a:solidFill>
                          <a:effectLst/>
                          <a:latin typeface="+mn-lt"/>
                          <a:ea typeface="+mn-ea"/>
                          <a:cs typeface="+mn-cs"/>
                        </a:rPr>
                        <a:t>万像素（单台）</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solidFill>
                            <a:schemeClr val="tx1"/>
                          </a:solidFill>
                          <a:effectLst/>
                          <a:latin typeface="+mn-lt"/>
                          <a:ea typeface="+mn-ea"/>
                          <a:cs typeface="+mn-cs"/>
                        </a:rPr>
                        <a:t>传感器尺寸</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zh-CN" altLang="zh-CN" sz="1400" kern="1200" dirty="0" smtClean="0">
                          <a:solidFill>
                            <a:schemeClr val="tx1"/>
                          </a:solidFill>
                          <a:effectLst/>
                          <a:latin typeface="+mn-lt"/>
                          <a:ea typeface="+mn-ea"/>
                          <a:cs typeface="+mn-cs"/>
                        </a:rPr>
                        <a:t>全画幅</a:t>
                      </a:r>
                      <a:r>
                        <a:rPr kumimoji="0" lang="en-US" altLang="zh-CN" sz="1400" kern="1200" dirty="0" smtClean="0">
                          <a:solidFill>
                            <a:schemeClr val="tx1"/>
                          </a:solidFill>
                          <a:effectLst/>
                          <a:latin typeface="+mn-lt"/>
                          <a:ea typeface="+mn-ea"/>
                          <a:cs typeface="+mn-cs"/>
                        </a:rPr>
                        <a:t>35.9*24</a:t>
                      </a:r>
                      <a:r>
                        <a:rPr kumimoji="0" lang="zh-CN" altLang="zh-CN" sz="1400" kern="1200" dirty="0" smtClean="0">
                          <a:solidFill>
                            <a:schemeClr val="tx1"/>
                          </a:solidFill>
                          <a:effectLst/>
                          <a:latin typeface="+mn-lt"/>
                          <a:ea typeface="+mn-ea"/>
                          <a:cs typeface="+mn-cs"/>
                        </a:rPr>
                        <a:t>毫米（单台）</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solidFill>
                            <a:schemeClr val="tx1"/>
                          </a:solidFill>
                          <a:effectLst/>
                          <a:latin typeface="+mn-lt"/>
                          <a:ea typeface="+mn-ea"/>
                          <a:cs typeface="+mn-cs"/>
                        </a:rPr>
                        <a:t>图像分辨率</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en-US" altLang="zh-CN" sz="1400" kern="1200" dirty="0" smtClean="0">
                          <a:solidFill>
                            <a:schemeClr val="tx1"/>
                          </a:solidFill>
                          <a:effectLst/>
                          <a:latin typeface="+mn-lt"/>
                          <a:ea typeface="+mn-ea"/>
                          <a:cs typeface="+mn-cs"/>
                        </a:rPr>
                        <a:t>7360*4912</a:t>
                      </a:r>
                      <a:r>
                        <a:rPr kumimoji="0" lang="zh-CN" altLang="zh-CN" sz="1400" kern="1200" dirty="0" smtClean="0">
                          <a:solidFill>
                            <a:schemeClr val="tx1"/>
                          </a:solidFill>
                          <a:effectLst/>
                          <a:latin typeface="+mn-lt"/>
                          <a:ea typeface="+mn-ea"/>
                          <a:cs typeface="+mn-cs"/>
                        </a:rPr>
                        <a:t>（单台）</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solidFill>
                            <a:schemeClr val="tx1"/>
                          </a:solidFill>
                          <a:effectLst/>
                          <a:latin typeface="+mn-lt"/>
                          <a:ea typeface="+mn-ea"/>
                          <a:cs typeface="+mn-cs"/>
                        </a:rPr>
                        <a:t>像元大小</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en-US" altLang="zh-CN" sz="1400" kern="1200" dirty="0" smtClean="0">
                          <a:solidFill>
                            <a:schemeClr val="tx1"/>
                          </a:solidFill>
                          <a:effectLst/>
                          <a:latin typeface="+mn-lt"/>
                          <a:ea typeface="+mn-ea"/>
                          <a:cs typeface="+mn-cs"/>
                        </a:rPr>
                        <a:t>4.8</a:t>
                      </a:r>
                      <a:r>
                        <a:rPr kumimoji="0" lang="zh-CN" altLang="zh-CN" sz="1400" kern="1200" dirty="0" smtClean="0">
                          <a:solidFill>
                            <a:schemeClr val="tx1"/>
                          </a:solidFill>
                          <a:effectLst/>
                          <a:latin typeface="+mn-lt"/>
                          <a:ea typeface="+mn-ea"/>
                          <a:cs typeface="+mn-cs"/>
                        </a:rPr>
                        <a:t>μ</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effectLst/>
                        </a:rPr>
                        <a:t>电源</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zh-CN" altLang="zh-CN" sz="1400" kern="1200" dirty="0" smtClean="0">
                          <a:effectLst/>
                        </a:rPr>
                        <a:t>采用电源管理器，五相机集中供电，输入电压</a:t>
                      </a:r>
                      <a:r>
                        <a:rPr kumimoji="0" lang="en-US" altLang="zh-CN" sz="1400" kern="1200" dirty="0" smtClean="0">
                          <a:effectLst/>
                        </a:rPr>
                        <a:t>7.2</a:t>
                      </a:r>
                      <a:r>
                        <a:rPr kumimoji="0" lang="zh-CN" altLang="zh-CN" sz="1400" kern="1200" dirty="0" smtClean="0">
                          <a:effectLst/>
                        </a:rPr>
                        <a:t>伏</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effectLst/>
                        </a:rPr>
                        <a:t>单架次航片数量</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en-US" altLang="zh-CN" sz="1400" kern="1200" dirty="0" smtClean="0">
                          <a:effectLst/>
                        </a:rPr>
                        <a:t>5000</a:t>
                      </a:r>
                      <a:r>
                        <a:rPr kumimoji="0" lang="zh-CN" altLang="zh-CN" sz="1400" kern="1200" dirty="0" smtClean="0">
                          <a:effectLst/>
                        </a:rPr>
                        <a:t>张（单台最高分辨率情况下）</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effectLst/>
                        </a:rPr>
                        <a:t>镜头</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zh-CN" altLang="zh-CN" sz="1400" kern="1200" dirty="0" smtClean="0">
                          <a:effectLst/>
                        </a:rPr>
                        <a:t>徕卡镜片组与机身物理固化无任何位移</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effectLst/>
                        </a:rPr>
                        <a:t>相机畸变改正</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zh-CN" altLang="zh-CN" sz="1400" kern="1200" dirty="0" smtClean="0">
                          <a:effectLst/>
                        </a:rPr>
                        <a:t>所有部件已做固化处理，已做畸变校正，提供检校场报告与改正参数</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effectLst/>
                        </a:rPr>
                        <a:t>调整方式</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zh-CN" altLang="zh-CN" sz="1400" kern="1200" dirty="0" smtClean="0">
                          <a:effectLst/>
                        </a:rPr>
                        <a:t>支持</a:t>
                      </a:r>
                      <a:r>
                        <a:rPr kumimoji="0" lang="en-US" altLang="zh-CN" sz="1400" kern="1200" dirty="0" smtClean="0">
                          <a:effectLst/>
                        </a:rPr>
                        <a:t>APP</a:t>
                      </a:r>
                      <a:r>
                        <a:rPr kumimoji="0" lang="zh-CN" altLang="zh-CN" sz="1400" kern="1200" dirty="0" smtClean="0">
                          <a:effectLst/>
                        </a:rPr>
                        <a:t>，所有设置通过无线终端调整或有线控制器调整</a:t>
                      </a:r>
                      <a:endParaRPr kumimoji="0" lang="zh-CN" altLang="en-US" sz="1400" kern="1200" dirty="0">
                        <a:solidFill>
                          <a:schemeClr val="tx1"/>
                        </a:solidFill>
                        <a:effectLst/>
                        <a:latin typeface="+mn-lt"/>
                        <a:ea typeface="+mn-ea"/>
                        <a:cs typeface="+mn-cs"/>
                      </a:endParaRPr>
                    </a:p>
                  </a:txBody>
                  <a:tcPr anchor="ctr"/>
                </a:tc>
              </a:tr>
              <a:tr h="549630">
                <a:tc>
                  <a:txBody>
                    <a:bodyPr/>
                    <a:lstStyle/>
                    <a:p>
                      <a:pPr marL="0" algn="ctr" rtl="0" eaLnBrk="1" latinLnBrk="0" hangingPunct="1">
                        <a:lnSpc>
                          <a:spcPct val="100000"/>
                        </a:lnSpc>
                      </a:pPr>
                      <a:r>
                        <a:rPr kumimoji="0" lang="zh-CN" altLang="zh-CN" sz="1400" kern="1200" dirty="0" smtClean="0">
                          <a:effectLst/>
                        </a:rPr>
                        <a:t>镜头布局</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zh-CN" altLang="zh-CN" sz="1400" kern="1200" dirty="0" smtClean="0">
                          <a:effectLst/>
                        </a:rPr>
                        <a:t>一只正摄</a:t>
                      </a:r>
                      <a:r>
                        <a:rPr kumimoji="0" lang="en-US" altLang="zh-CN" sz="1400" kern="1200" dirty="0" smtClean="0">
                          <a:effectLst/>
                        </a:rPr>
                        <a:t>35mm+</a:t>
                      </a:r>
                      <a:r>
                        <a:rPr kumimoji="0" lang="zh-CN" altLang="zh-CN" sz="1400" kern="1200" dirty="0" smtClean="0">
                          <a:effectLst/>
                        </a:rPr>
                        <a:t>四只倾斜</a:t>
                      </a:r>
                      <a:r>
                        <a:rPr kumimoji="0" lang="en-US" altLang="zh-CN" sz="1400" kern="1200" dirty="0" smtClean="0">
                          <a:effectLst/>
                        </a:rPr>
                        <a:t>50mm</a:t>
                      </a:r>
                      <a:r>
                        <a:rPr kumimoji="0" lang="zh-CN" altLang="zh-CN" sz="1400" kern="1200" dirty="0" smtClean="0">
                          <a:effectLst/>
                        </a:rPr>
                        <a:t>镜头组或</a:t>
                      </a:r>
                      <a:endParaRPr kumimoji="0" lang="en-US" altLang="zh-CN" sz="1400" kern="1200" dirty="0" smtClean="0">
                        <a:effectLst/>
                      </a:endParaRPr>
                    </a:p>
                    <a:p>
                      <a:pPr marL="0" algn="ctr" rtl="0" eaLnBrk="1" latinLnBrk="0" hangingPunct="1">
                        <a:lnSpc>
                          <a:spcPct val="100000"/>
                        </a:lnSpc>
                      </a:pPr>
                      <a:r>
                        <a:rPr kumimoji="0" lang="zh-CN" altLang="zh-CN" sz="1400" kern="1200" dirty="0" smtClean="0">
                          <a:effectLst/>
                        </a:rPr>
                        <a:t>一只</a:t>
                      </a:r>
                      <a:r>
                        <a:rPr kumimoji="0" lang="en-US" altLang="zh-CN" sz="1400" kern="1200" dirty="0" smtClean="0">
                          <a:effectLst/>
                        </a:rPr>
                        <a:t>24mm+</a:t>
                      </a:r>
                      <a:r>
                        <a:rPr kumimoji="0" lang="zh-CN" altLang="zh-CN" sz="1400" kern="1200" dirty="0" smtClean="0">
                          <a:effectLst/>
                        </a:rPr>
                        <a:t>四只</a:t>
                      </a:r>
                      <a:r>
                        <a:rPr kumimoji="0" lang="en-US" altLang="zh-CN" sz="1400" kern="1200" dirty="0" smtClean="0">
                          <a:effectLst/>
                        </a:rPr>
                        <a:t>35mm</a:t>
                      </a:r>
                      <a:r>
                        <a:rPr kumimoji="0" lang="zh-CN" altLang="zh-CN" sz="1400" kern="1200" dirty="0" smtClean="0">
                          <a:effectLst/>
                        </a:rPr>
                        <a:t>镜头组</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effectLst/>
                        </a:rPr>
                        <a:t>相机倾斜角度</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en-US" altLang="zh-CN" sz="1400" kern="1200" dirty="0" smtClean="0">
                          <a:effectLst/>
                        </a:rPr>
                        <a:t>38</a:t>
                      </a:r>
                      <a:r>
                        <a:rPr kumimoji="0" lang="zh-CN" altLang="zh-CN" sz="1400" kern="1200" dirty="0" smtClean="0">
                          <a:effectLst/>
                        </a:rPr>
                        <a:t>°</a:t>
                      </a:r>
                      <a:r>
                        <a:rPr kumimoji="0" lang="en-US" altLang="zh-CN" sz="1400" kern="1200" dirty="0" smtClean="0">
                          <a:effectLst/>
                        </a:rPr>
                        <a:t>~40</a:t>
                      </a:r>
                      <a:r>
                        <a:rPr kumimoji="0" lang="zh-CN" altLang="zh-CN" sz="1400" kern="1200" dirty="0" smtClean="0">
                          <a:effectLst/>
                        </a:rPr>
                        <a:t>°</a:t>
                      </a:r>
                      <a:endParaRPr kumimoji="0" lang="zh-CN" altLang="en-US" sz="1400" kern="1200" dirty="0">
                        <a:solidFill>
                          <a:schemeClr val="tx1"/>
                        </a:solidFill>
                        <a:effectLst/>
                        <a:latin typeface="+mn-lt"/>
                        <a:ea typeface="+mn-ea"/>
                        <a:cs typeface="+mn-cs"/>
                      </a:endParaRPr>
                    </a:p>
                  </a:txBody>
                  <a:tcPr anchor="ctr"/>
                </a:tc>
              </a:tr>
              <a:tr h="323312">
                <a:tc>
                  <a:txBody>
                    <a:bodyPr/>
                    <a:lstStyle/>
                    <a:p>
                      <a:pPr marL="0" algn="ctr" rtl="0" eaLnBrk="1" latinLnBrk="0" hangingPunct="1">
                        <a:lnSpc>
                          <a:spcPct val="100000"/>
                        </a:lnSpc>
                      </a:pPr>
                      <a:r>
                        <a:rPr kumimoji="0" lang="zh-CN" altLang="zh-CN" sz="1400" kern="1200" dirty="0" smtClean="0">
                          <a:effectLst/>
                        </a:rPr>
                        <a:t>快门触发器</a:t>
                      </a:r>
                      <a:endParaRPr kumimoji="0" lang="zh-CN" altLang="en-US" sz="1400" kern="1200" dirty="0">
                        <a:solidFill>
                          <a:schemeClr val="tx1"/>
                        </a:solidFill>
                        <a:effectLst/>
                        <a:latin typeface="+mn-lt"/>
                        <a:ea typeface="+mn-ea"/>
                        <a:cs typeface="+mn-cs"/>
                      </a:endParaRPr>
                    </a:p>
                  </a:txBody>
                  <a:tcPr anchor="ctr"/>
                </a:tc>
                <a:tc>
                  <a:txBody>
                    <a:bodyPr/>
                    <a:lstStyle/>
                    <a:p>
                      <a:pPr marL="0" algn="ctr" rtl="0" eaLnBrk="1" latinLnBrk="0" hangingPunct="1">
                        <a:lnSpc>
                          <a:spcPct val="100000"/>
                        </a:lnSpc>
                      </a:pPr>
                      <a:r>
                        <a:rPr kumimoji="0" lang="zh-CN" altLang="zh-CN" sz="1400" kern="1200" dirty="0" smtClean="0">
                          <a:effectLst/>
                        </a:rPr>
                        <a:t>电子</a:t>
                      </a:r>
                      <a:r>
                        <a:rPr kumimoji="0" lang="en-US" altLang="zh-CN" sz="1400" kern="1200" dirty="0" smtClean="0">
                          <a:effectLst/>
                        </a:rPr>
                        <a:t>5</a:t>
                      </a:r>
                      <a:r>
                        <a:rPr kumimoji="0" lang="zh-CN" altLang="zh-CN" sz="1400" kern="1200" dirty="0" smtClean="0">
                          <a:effectLst/>
                        </a:rPr>
                        <a:t>相机同步触发器</a:t>
                      </a:r>
                      <a:endParaRPr kumimoji="0" lang="zh-CN" altLang="en-US" sz="1400" kern="1200" dirty="0">
                        <a:solidFill>
                          <a:schemeClr val="tx1"/>
                        </a:solidFill>
                        <a:effectLst/>
                        <a:latin typeface="+mn-lt"/>
                        <a:ea typeface="+mn-ea"/>
                        <a:cs typeface="+mn-cs"/>
                      </a:endParaRPr>
                    </a:p>
                  </a:txBody>
                  <a:tcPr anchor="ctr"/>
                </a:tc>
              </a:tr>
            </a:tbl>
          </a:graphicData>
        </a:graphic>
      </p:graphicFrame>
      <p:sp>
        <p:nvSpPr>
          <p:cNvPr id="8" name="TextBox 7"/>
          <p:cNvSpPr txBox="1"/>
          <p:nvPr/>
        </p:nvSpPr>
        <p:spPr>
          <a:xfrm>
            <a:off x="755576" y="1960260"/>
            <a:ext cx="432048" cy="2238241"/>
          </a:xfrm>
          <a:prstGeom prst="rect">
            <a:avLst/>
          </a:prstGeom>
          <a:noFill/>
        </p:spPr>
        <p:txBody>
          <a:bodyPr wrap="square" rtlCol="0">
            <a:spAutoFit/>
          </a:bodyPr>
          <a:lstStyle/>
          <a:p>
            <a:pPr algn="just">
              <a:lnSpc>
                <a:spcPct val="150000"/>
              </a:lnSpc>
            </a:pPr>
            <a:r>
              <a:rPr lang="zh-CN" altLang="en-US" sz="2400" dirty="0" smtClean="0">
                <a:latin typeface="Times New Roman" pitchFamily="18" charset="0"/>
                <a:ea typeface="楷体" pitchFamily="49" charset="-122"/>
                <a:cs typeface="Times New Roman" pitchFamily="18" charset="0"/>
              </a:rPr>
              <a:t>技术指标</a:t>
            </a:r>
            <a:endParaRPr lang="en-US" altLang="zh-CN" sz="2400" dirty="0">
              <a:latin typeface="Times New Roman" pitchFamily="18" charset="0"/>
              <a:ea typeface="楷体" pitchFamily="49" charset="-122"/>
              <a:cs typeface="Times New Roman" pitchFamily="18" charset="0"/>
            </a:endParaRPr>
          </a:p>
        </p:txBody>
      </p:sp>
      <p:sp>
        <p:nvSpPr>
          <p:cNvPr id="9" name="TextBox 8"/>
          <p:cNvSpPr txBox="1"/>
          <p:nvPr/>
        </p:nvSpPr>
        <p:spPr>
          <a:xfrm>
            <a:off x="8385" y="1203598"/>
            <a:ext cx="1899319" cy="1047210"/>
          </a:xfrm>
          <a:prstGeom prst="rect">
            <a:avLst/>
          </a:prstGeom>
          <a:noFill/>
        </p:spPr>
        <p:txBody>
          <a:bodyPr wrap="square" rtlCol="0">
            <a:spAutoFit/>
          </a:bodyPr>
          <a:lstStyle/>
          <a:p>
            <a:pPr algn="ctr">
              <a:lnSpc>
                <a:spcPct val="150000"/>
              </a:lnSpc>
            </a:pPr>
            <a:r>
              <a:rPr lang="en-US" altLang="zh-CN" sz="2200" dirty="0" smtClean="0">
                <a:latin typeface="Times New Roman" pitchFamily="18" charset="0"/>
                <a:ea typeface="楷体" pitchFamily="49" charset="-122"/>
                <a:cs typeface="Times New Roman" pitchFamily="18" charset="0"/>
              </a:rPr>
              <a:t>SWDC-5S-36</a:t>
            </a:r>
          </a:p>
          <a:p>
            <a:pPr algn="ctr">
              <a:lnSpc>
                <a:spcPct val="150000"/>
              </a:lnSpc>
            </a:pPr>
            <a:endParaRPr lang="en-US" altLang="zh-CN" sz="22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689908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512" y="915566"/>
            <a:ext cx="9149477" cy="523220"/>
          </a:xfrm>
          <a:prstGeom prst="rect">
            <a:avLst/>
          </a:prstGeom>
          <a:noFill/>
        </p:spPr>
        <p:txBody>
          <a:bodyPr wrap="square" rtlCol="0">
            <a:spAutoFit/>
          </a:bodyPr>
          <a:lstStyle/>
          <a:p>
            <a:pPr algn="ctr"/>
            <a:r>
              <a:rPr lang="zh-CN" altLang="en-US" sz="2800" dirty="0">
                <a:latin typeface="Times New Roman" pitchFamily="18" charset="0"/>
                <a:ea typeface="楷体" pitchFamily="49" charset="-122"/>
                <a:cs typeface="Times New Roman" pitchFamily="18" charset="0"/>
              </a:rPr>
              <a:t>国产</a:t>
            </a:r>
            <a:r>
              <a:rPr lang="zh-CN" altLang="en-US" sz="2800" dirty="0" smtClean="0">
                <a:latin typeface="Times New Roman" pitchFamily="18" charset="0"/>
                <a:ea typeface="楷体" pitchFamily="49" charset="-122"/>
                <a:cs typeface="Times New Roman" pitchFamily="18" charset="0"/>
              </a:rPr>
              <a:t>自主知识产权倾斜摄影仪（五镜头）后处理软件</a:t>
            </a:r>
            <a:endParaRPr lang="en-US" altLang="zh-CN" sz="2800" dirty="0">
              <a:latin typeface="Times New Roman" pitchFamily="18" charset="0"/>
              <a:ea typeface="楷体" pitchFamily="49" charset="-122"/>
              <a:cs typeface="Times New Roman" pitchFamily="18" charset="0"/>
            </a:endParaRPr>
          </a:p>
        </p:txBody>
      </p:sp>
      <p:sp>
        <p:nvSpPr>
          <p:cNvPr id="3" name="TextBox 2"/>
          <p:cNvSpPr txBox="1"/>
          <p:nvPr/>
        </p:nvSpPr>
        <p:spPr>
          <a:xfrm>
            <a:off x="683568" y="2067694"/>
            <a:ext cx="7920880" cy="2144177"/>
          </a:xfrm>
          <a:prstGeom prst="rect">
            <a:avLst/>
          </a:prstGeom>
          <a:noFill/>
        </p:spPr>
        <p:txBody>
          <a:bodyPr wrap="square" rtlCol="0">
            <a:spAutoFit/>
          </a:bodyPr>
          <a:lstStyle/>
          <a:p>
            <a:pPr>
              <a:lnSpc>
                <a:spcPts val="4000"/>
              </a:lnSpc>
            </a:pPr>
            <a:r>
              <a:rPr lang="en-US" altLang="zh-CN" sz="2400" dirty="0" smtClean="0">
                <a:latin typeface="Times New Roman" pitchFamily="18" charset="0"/>
                <a:ea typeface="楷体" pitchFamily="49" charset="-122"/>
                <a:cs typeface="Times New Roman" pitchFamily="18" charset="0"/>
              </a:rPr>
              <a:t>1</a:t>
            </a:r>
            <a:r>
              <a:rPr lang="zh-CN" altLang="en-US" sz="2400" dirty="0" smtClean="0">
                <a:latin typeface="Times New Roman" pitchFamily="18" charset="0"/>
                <a:ea typeface="楷体" pitchFamily="49" charset="-122"/>
                <a:cs typeface="Times New Roman" pitchFamily="18" charset="0"/>
              </a:rPr>
              <a:t>）</a:t>
            </a:r>
            <a:r>
              <a:rPr lang="en-US" altLang="zh-CN" sz="2400" dirty="0" err="1" smtClean="0">
                <a:latin typeface="Times New Roman" pitchFamily="18" charset="0"/>
                <a:ea typeface="楷体" pitchFamily="49" charset="-122"/>
                <a:cs typeface="Times New Roman" pitchFamily="18" charset="0"/>
              </a:rPr>
              <a:t>SmartEarth</a:t>
            </a:r>
            <a:r>
              <a:rPr lang="zh-CN" altLang="en-US" sz="2400" dirty="0">
                <a:latin typeface="Times New Roman" pitchFamily="18" charset="0"/>
                <a:ea typeface="楷体" pitchFamily="49" charset="-122"/>
                <a:cs typeface="Times New Roman" pitchFamily="18" charset="0"/>
              </a:rPr>
              <a:t>，</a:t>
            </a:r>
            <a:r>
              <a:rPr lang="zh-CN" altLang="en-US" sz="2400" dirty="0" smtClean="0">
                <a:latin typeface="Times New Roman" pitchFamily="18" charset="0"/>
                <a:ea typeface="楷体" pitchFamily="49" charset="-122"/>
                <a:cs typeface="Times New Roman" pitchFamily="18" charset="0"/>
              </a:rPr>
              <a:t>泰瑞数创科技（北京）有限公司</a:t>
            </a:r>
            <a:endParaRPr lang="en-US" altLang="zh-CN" sz="2400" dirty="0" smtClean="0">
              <a:solidFill>
                <a:srgbClr val="FF0000"/>
              </a:solidFill>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2</a:t>
            </a:r>
            <a:r>
              <a:rPr lang="zh-CN" altLang="en-US"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Q3DCS</a:t>
            </a:r>
            <a:r>
              <a:rPr lang="zh-CN" altLang="en-US" sz="2400" dirty="0">
                <a:latin typeface="Times New Roman" pitchFamily="18" charset="0"/>
                <a:ea typeface="楷体" pitchFamily="49" charset="-122"/>
                <a:cs typeface="Times New Roman" pitchFamily="18" charset="0"/>
              </a:rPr>
              <a:t>（快速三维重建系统</a:t>
            </a:r>
            <a:r>
              <a:rPr lang="zh-CN" altLang="en-US" sz="2400" dirty="0" smtClean="0">
                <a:latin typeface="Times New Roman" pitchFamily="18" charset="0"/>
                <a:ea typeface="楷体" pitchFamily="49" charset="-122"/>
                <a:cs typeface="Times New Roman" pitchFamily="18" charset="0"/>
              </a:rPr>
              <a:t>），西安测绘研究所</a:t>
            </a:r>
            <a:endParaRPr lang="en-US" altLang="ko-KR" sz="2400" dirty="0">
              <a:latin typeface="Times New Roman" pitchFamily="18" charset="0"/>
              <a:ea typeface="楷体" pitchFamily="49" charset="-122"/>
              <a:cs typeface="Times New Roman" pitchFamily="18" charset="0"/>
            </a:endParaRPr>
          </a:p>
          <a:p>
            <a:pPr>
              <a:lnSpc>
                <a:spcPts val="4000"/>
              </a:lnSpc>
            </a:pPr>
            <a:r>
              <a:rPr lang="en-US" altLang="zh-CN" sz="2400" dirty="0">
                <a:latin typeface="Times New Roman" pitchFamily="18" charset="0"/>
                <a:ea typeface="楷体" pitchFamily="49" charset="-122"/>
                <a:cs typeface="Times New Roman" pitchFamily="18" charset="0"/>
              </a:rPr>
              <a:t>3</a:t>
            </a:r>
            <a:r>
              <a:rPr lang="zh-CN" altLang="en-US" sz="2400" dirty="0">
                <a:latin typeface="Times New Roman" pitchFamily="18" charset="0"/>
                <a:ea typeface="楷体" pitchFamily="49" charset="-122"/>
                <a:cs typeface="Times New Roman" pitchFamily="18" charset="0"/>
              </a:rPr>
              <a:t>）</a:t>
            </a:r>
            <a:r>
              <a:rPr lang="en-US" altLang="zh-CN" sz="2400" dirty="0">
                <a:latin typeface="Times New Roman" pitchFamily="18" charset="0"/>
                <a:ea typeface="楷体" pitchFamily="49" charset="-122"/>
                <a:cs typeface="Times New Roman" pitchFamily="18" charset="0"/>
              </a:rPr>
              <a:t>DIPCAD</a:t>
            </a:r>
            <a:r>
              <a:rPr lang="zh-CN" altLang="en-US" sz="2400" dirty="0">
                <a:latin typeface="Times New Roman" pitchFamily="18" charset="0"/>
                <a:ea typeface="楷体" pitchFamily="49" charset="-122"/>
                <a:cs typeface="Times New Roman" pitchFamily="18" charset="0"/>
              </a:rPr>
              <a:t>，武汉地普三维科技有限公司</a:t>
            </a:r>
            <a:endParaRPr lang="en-US" altLang="zh-CN" sz="2400" dirty="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4</a:t>
            </a:r>
            <a:r>
              <a:rPr lang="zh-CN" altLang="en-US"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JX5-3D </a:t>
            </a:r>
            <a:r>
              <a:rPr lang="zh-CN" altLang="en-US" sz="2400" dirty="0" smtClean="0">
                <a:latin typeface="Times New Roman" pitchFamily="18" charset="0"/>
                <a:ea typeface="楷体" pitchFamily="49" charset="-122"/>
                <a:cs typeface="Times New Roman" pitchFamily="18" charset="0"/>
              </a:rPr>
              <a:t>，北京四维远见信息技术有限公司</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945733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419622"/>
            <a:ext cx="8496944" cy="818173"/>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1</a:t>
            </a:r>
            <a:r>
              <a:rPr lang="zh-CN" altLang="en-US" sz="3600" dirty="0" smtClean="0">
                <a:latin typeface="Times New Roman" pitchFamily="18" charset="0"/>
                <a:ea typeface="楷体" pitchFamily="49" charset="-122"/>
                <a:cs typeface="Times New Roman" pitchFamily="18" charset="0"/>
              </a:rPr>
              <a:t>）</a:t>
            </a:r>
            <a:r>
              <a:rPr lang="en-US" altLang="zh-CN" sz="3600" dirty="0" err="1" smtClean="0">
                <a:latin typeface="Times New Roman" pitchFamily="18" charset="0"/>
                <a:ea typeface="楷体" pitchFamily="49" charset="-122"/>
                <a:cs typeface="Times New Roman" pitchFamily="18" charset="0"/>
              </a:rPr>
              <a:t>SmartEarth</a:t>
            </a:r>
            <a:endParaRPr lang="en-US" altLang="zh-CN" sz="36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92601"/>
            <a:ext cx="7418649" cy="1220783"/>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泰瑞</a:t>
            </a:r>
            <a:r>
              <a:rPr lang="zh-CN" altLang="en-US" sz="2600" dirty="0">
                <a:solidFill>
                  <a:srgbClr val="0000FF"/>
                </a:solidFill>
                <a:latin typeface="Times New Roman" pitchFamily="18" charset="0"/>
                <a:ea typeface="楷体" pitchFamily="49" charset="-122"/>
                <a:cs typeface="Times New Roman" pitchFamily="18" charset="0"/>
              </a:rPr>
              <a:t>数创科技（北京）</a:t>
            </a:r>
            <a:r>
              <a:rPr lang="zh-CN" altLang="en-US" sz="2600" dirty="0" smtClean="0">
                <a:solidFill>
                  <a:srgbClr val="0000FF"/>
                </a:solidFill>
                <a:latin typeface="Times New Roman" pitchFamily="18" charset="0"/>
                <a:ea typeface="楷体" pitchFamily="49" charset="-122"/>
                <a:cs typeface="Times New Roman" pitchFamily="18" charset="0"/>
              </a:rPr>
              <a:t>有限公司</a:t>
            </a:r>
            <a:endParaRPr lang="en-US" altLang="zh-CN" sz="26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600" dirty="0">
                <a:solidFill>
                  <a:srgbClr val="0000FF"/>
                </a:solidFill>
                <a:latin typeface="Times New Roman" pitchFamily="18" charset="0"/>
                <a:ea typeface="楷体" pitchFamily="49" charset="-122"/>
                <a:cs typeface="Times New Roman" pitchFamily="18" charset="0"/>
                <a:hlinkClick r:id="rId2"/>
              </a:rPr>
              <a:t>http://www.terra-it.cn/</a:t>
            </a:r>
            <a:endParaRPr lang="en-US" altLang="zh-CN" sz="2600" dirty="0">
              <a:solidFill>
                <a:srgbClr val="0000FF"/>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003300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p:cNvSpPr txBox="1">
            <a:spLocks/>
          </p:cNvSpPr>
          <p:nvPr/>
        </p:nvSpPr>
        <p:spPr>
          <a:xfrm>
            <a:off x="0" y="371500"/>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err="1"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SmartEarth</a:t>
            </a:r>
            <a:r>
              <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实景世界云计算与大数据</a:t>
            </a: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平台</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29259" y="1001311"/>
            <a:ext cx="9144000" cy="847668"/>
          </a:xfrm>
          <a:prstGeom prst="rect">
            <a:avLst/>
          </a:prstGeom>
          <a:solidFill>
            <a:schemeClr val="bg1">
              <a:lumMod val="85000"/>
            </a:schemeClr>
          </a:solidFill>
        </p:spPr>
        <p:txBody>
          <a:bodyPr wrap="square" lIns="68580" tIns="34290" rIns="68580" bIns="34290">
            <a:spAutoFit/>
          </a:bodyPr>
          <a:lstStyle/>
          <a:p>
            <a:pPr>
              <a:lnSpc>
                <a:spcPct val="150000"/>
              </a:lnSpc>
            </a:pP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SmartEarth</a:t>
            </a:r>
            <a:r>
              <a:rPr lang="zh-CN" altLang="en-US"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实景世界云计算与大数据平台</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”是泰瑞数创科技（北京）有限公司结合自身多年三维地理信息领域技术优势，自筹经费和技术力量开展的研发项目。</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6" name="图示 5"/>
          <p:cNvGraphicFramePr/>
          <p:nvPr>
            <p:extLst>
              <p:ext uri="{D42A27DB-BD31-4B8C-83A1-F6EECF244321}">
                <p14:modId xmlns:p14="http://schemas.microsoft.com/office/powerpoint/2010/main" val="2090004418"/>
              </p:ext>
            </p:extLst>
          </p:nvPr>
        </p:nvGraphicFramePr>
        <p:xfrm>
          <a:off x="489858" y="1923678"/>
          <a:ext cx="8305800" cy="3002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164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77425" y="1323823"/>
            <a:ext cx="4097745" cy="3408167"/>
            <a:chOff x="6503233" y="1503701"/>
            <a:chExt cx="5463660" cy="4544223"/>
          </a:xfrm>
        </p:grpSpPr>
        <p:pic>
          <p:nvPicPr>
            <p:cNvPr id="5" name="Picture 3" descr="Terrain Image.png"/>
            <p:cNvPicPr>
              <a:picLocks noChangeAspect="1"/>
            </p:cNvPicPr>
            <p:nvPr/>
          </p:nvPicPr>
          <p:blipFill>
            <a:blip r:embed="rId2" cstate="print"/>
            <a:stretch>
              <a:fillRect/>
            </a:stretch>
          </p:blipFill>
          <p:spPr>
            <a:xfrm>
              <a:off x="6503233" y="3772073"/>
              <a:ext cx="5463660" cy="2231011"/>
            </a:xfrm>
            <a:prstGeom prst="rect">
              <a:avLst/>
            </a:prstGeom>
          </p:spPr>
        </p:pic>
        <p:pic>
          <p:nvPicPr>
            <p:cNvPr id="6" name="Picture 6" descr="Features.png"/>
            <p:cNvPicPr>
              <a:picLocks noChangeAspect="1"/>
            </p:cNvPicPr>
            <p:nvPr/>
          </p:nvPicPr>
          <p:blipFill>
            <a:blip r:embed="rId3" cstate="print"/>
            <a:stretch>
              <a:fillRect/>
            </a:stretch>
          </p:blipFill>
          <p:spPr>
            <a:xfrm>
              <a:off x="7405869" y="1503701"/>
              <a:ext cx="4214595" cy="1695266"/>
            </a:xfrm>
            <a:prstGeom prst="rect">
              <a:avLst/>
            </a:prstGeom>
          </p:spPr>
        </p:pic>
        <p:sp>
          <p:nvSpPr>
            <p:cNvPr id="8" name="TextBox 10"/>
            <p:cNvSpPr txBox="1"/>
            <p:nvPr/>
          </p:nvSpPr>
          <p:spPr>
            <a:xfrm>
              <a:off x="8564698" y="1644757"/>
              <a:ext cx="1477328" cy="492443"/>
            </a:xfrm>
            <a:prstGeom prst="rect">
              <a:avLst/>
            </a:prstGeom>
            <a:noFill/>
          </p:spPr>
          <p:txBody>
            <a:bodyPr wrap="none" rtlCol="0">
              <a:spAutoFit/>
            </a:bodyPr>
            <a:lstStyle/>
            <a:p>
              <a:r>
                <a:rPr lang="zh-CN" altLang="en-US" dirty="0">
                  <a:solidFill>
                    <a:schemeClr val="bg2">
                      <a:lumMod val="90000"/>
                    </a:schemeClr>
                  </a:solidFill>
                </a:rPr>
                <a:t>要素图层</a:t>
              </a:r>
              <a:endParaRPr lang="en-US" dirty="0">
                <a:solidFill>
                  <a:schemeClr val="bg2">
                    <a:lumMod val="90000"/>
                  </a:schemeClr>
                </a:solidFill>
              </a:endParaRPr>
            </a:p>
          </p:txBody>
        </p:sp>
        <p:cxnSp>
          <p:nvCxnSpPr>
            <p:cNvPr id="9" name="Straight Arrow Connector 11"/>
            <p:cNvCxnSpPr/>
            <p:nvPr/>
          </p:nvCxnSpPr>
          <p:spPr>
            <a:xfrm flipH="1">
              <a:off x="7853979" y="2602442"/>
              <a:ext cx="20652" cy="176623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0" name="Straight Arrow Connector 17"/>
            <p:cNvCxnSpPr/>
            <p:nvPr/>
          </p:nvCxnSpPr>
          <p:spPr>
            <a:xfrm flipH="1">
              <a:off x="9094035" y="3122313"/>
              <a:ext cx="14319" cy="1585537"/>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1" name="Straight Arrow Connector 18"/>
            <p:cNvCxnSpPr/>
            <p:nvPr/>
          </p:nvCxnSpPr>
          <p:spPr>
            <a:xfrm>
              <a:off x="11456234" y="2356403"/>
              <a:ext cx="1" cy="1860617"/>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2" name="Straight Arrow Connector 19"/>
            <p:cNvCxnSpPr/>
            <p:nvPr/>
          </p:nvCxnSpPr>
          <p:spPr>
            <a:xfrm flipH="1">
              <a:off x="10237033" y="1908289"/>
              <a:ext cx="12239" cy="1660012"/>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3" name="TextBox 13"/>
            <p:cNvSpPr txBox="1"/>
            <p:nvPr/>
          </p:nvSpPr>
          <p:spPr>
            <a:xfrm>
              <a:off x="7733918" y="5555481"/>
              <a:ext cx="1785104" cy="492443"/>
            </a:xfrm>
            <a:prstGeom prst="rect">
              <a:avLst/>
            </a:prstGeom>
            <a:noFill/>
          </p:spPr>
          <p:txBody>
            <a:bodyPr wrap="none" rtlCol="0">
              <a:spAutoFit/>
            </a:bodyPr>
            <a:lstStyle/>
            <a:p>
              <a:r>
                <a:rPr lang="zh-CN" altLang="en-US" dirty="0">
                  <a:solidFill>
                    <a:schemeClr val="bg2">
                      <a:lumMod val="90000"/>
                    </a:schemeClr>
                  </a:solidFill>
                </a:rPr>
                <a:t>地形数据集</a:t>
              </a:r>
              <a:endParaRPr lang="en-US" altLang="zh-CN" dirty="0">
                <a:solidFill>
                  <a:schemeClr val="bg2">
                    <a:lumMod val="90000"/>
                  </a:schemeClr>
                </a:solidFill>
              </a:endParaRPr>
            </a:p>
          </p:txBody>
        </p:sp>
        <p:pic>
          <p:nvPicPr>
            <p:cNvPr id="14" name="Picture 6" descr="Features.png"/>
            <p:cNvPicPr>
              <a:picLocks noChangeAspect="1"/>
            </p:cNvPicPr>
            <p:nvPr/>
          </p:nvPicPr>
          <p:blipFill>
            <a:blip r:embed="rId3" cstate="print"/>
            <a:stretch>
              <a:fillRect/>
            </a:stretch>
          </p:blipFill>
          <p:spPr>
            <a:xfrm>
              <a:off x="7382057" y="3860215"/>
              <a:ext cx="4419600" cy="1695266"/>
            </a:xfrm>
            <a:prstGeom prst="rect">
              <a:avLst/>
            </a:prstGeom>
          </p:spPr>
        </p:pic>
      </p:grpSp>
      <p:sp>
        <p:nvSpPr>
          <p:cNvPr id="15" name="内容占位符 1"/>
          <p:cNvSpPr txBox="1">
            <a:spLocks/>
          </p:cNvSpPr>
          <p:nvPr/>
        </p:nvSpPr>
        <p:spPr>
          <a:xfrm>
            <a:off x="0" y="411510"/>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产品体系      </a:t>
            </a:r>
            <a:r>
              <a:rPr lang="en-US" altLang="zh-CN" dirty="0" err="1"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SmartEarth</a:t>
            </a: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三维地理信息平台</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圆角矩形 15"/>
          <p:cNvSpPr/>
          <p:nvPr/>
        </p:nvSpPr>
        <p:spPr>
          <a:xfrm>
            <a:off x="2410727" y="1959547"/>
            <a:ext cx="1285875" cy="1585913"/>
          </a:xfrm>
          <a:prstGeom prst="roundRect">
            <a:avLst/>
          </a:prstGeom>
          <a:noFill/>
          <a:ln w="28575">
            <a:solidFill>
              <a:schemeClr val="accent6">
                <a:lumMod val="75000"/>
              </a:schemeClr>
            </a:solidFill>
          </a:ln>
        </p:spPr>
        <p:style>
          <a:lnRef idx="0">
            <a:schemeClr val="accent5"/>
          </a:lnRef>
          <a:fillRef idx="3">
            <a:schemeClr val="accent5"/>
          </a:fillRef>
          <a:effectRef idx="3">
            <a:schemeClr val="accent5"/>
          </a:effectRef>
          <a:fontRef idx="minor">
            <a:schemeClr val="lt1"/>
          </a:fontRef>
        </p:style>
        <p:txBody>
          <a:bodyPr lIns="68580" tIns="34290" rIns="68580" bIns="34290" anchor="ctr"/>
          <a:lstStyle/>
          <a:p>
            <a:pPr algn="ctr">
              <a:defRPr/>
            </a:pPr>
            <a:endParaRPr lang="zh-CN" altLang="en-US" sz="1000"/>
          </a:p>
        </p:txBody>
      </p:sp>
      <p:sp>
        <p:nvSpPr>
          <p:cNvPr id="17" name="圆角矩形 16"/>
          <p:cNvSpPr/>
          <p:nvPr/>
        </p:nvSpPr>
        <p:spPr>
          <a:xfrm>
            <a:off x="524777" y="1959548"/>
            <a:ext cx="1336215" cy="1543050"/>
          </a:xfrm>
          <a:prstGeom prst="roundRect">
            <a:avLst/>
          </a:prstGeom>
          <a:noFill/>
          <a:ln w="28575">
            <a:solidFill>
              <a:srgbClr val="73B3D0"/>
            </a:solidFill>
          </a:ln>
        </p:spPr>
        <p:style>
          <a:lnRef idx="0">
            <a:schemeClr val="accent5"/>
          </a:lnRef>
          <a:fillRef idx="3">
            <a:schemeClr val="accent5"/>
          </a:fillRef>
          <a:effectRef idx="3">
            <a:schemeClr val="accent5"/>
          </a:effectRef>
          <a:fontRef idx="minor">
            <a:schemeClr val="lt1"/>
          </a:fontRef>
        </p:style>
        <p:txBody>
          <a:bodyPr lIns="68580" tIns="34290" rIns="68580" bIns="34290" anchor="ctr"/>
          <a:lstStyle/>
          <a:p>
            <a:pPr algn="ctr">
              <a:defRPr/>
            </a:pPr>
            <a:endParaRPr lang="zh-CN" altLang="en-US" sz="1000"/>
          </a:p>
        </p:txBody>
      </p:sp>
      <p:sp>
        <p:nvSpPr>
          <p:cNvPr id="18" name="圆角矩形 17"/>
          <p:cNvSpPr/>
          <p:nvPr/>
        </p:nvSpPr>
        <p:spPr>
          <a:xfrm>
            <a:off x="1167714" y="1400831"/>
            <a:ext cx="3771900" cy="351551"/>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anchor="ctr"/>
          <a:lstStyle/>
          <a:p>
            <a:pPr algn="ctr">
              <a:defRPr/>
            </a:pPr>
            <a:r>
              <a:rPr lang="en-US" altLang="zh-CN" sz="1600" b="1" dirty="0" err="1"/>
              <a:t>SmartEarth</a:t>
            </a:r>
            <a:r>
              <a:rPr lang="en-US" altLang="zh-CN" sz="1600" b="1" dirty="0"/>
              <a:t> 3D GIS Platform</a:t>
            </a:r>
            <a:endParaRPr lang="zh-CN" altLang="en-US" sz="1600" b="1" dirty="0"/>
          </a:p>
        </p:txBody>
      </p:sp>
      <p:sp>
        <p:nvSpPr>
          <p:cNvPr id="19" name="矩形 18"/>
          <p:cNvSpPr/>
          <p:nvPr/>
        </p:nvSpPr>
        <p:spPr>
          <a:xfrm>
            <a:off x="587285" y="2058056"/>
            <a:ext cx="1223367" cy="285750"/>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anchor="ctr"/>
          <a:lstStyle/>
          <a:p>
            <a:pPr algn="ctr">
              <a:defRPr/>
            </a:pPr>
            <a:r>
              <a:rPr lang="en-US" altLang="zh-CN" sz="1000" b="1" dirty="0"/>
              <a:t>Terra Explorer</a:t>
            </a:r>
            <a:endParaRPr lang="zh-CN" altLang="en-US" sz="1000" dirty="0"/>
          </a:p>
        </p:txBody>
      </p:sp>
      <p:sp>
        <p:nvSpPr>
          <p:cNvPr id="20" name="矩形 19"/>
          <p:cNvSpPr/>
          <p:nvPr/>
        </p:nvSpPr>
        <p:spPr>
          <a:xfrm>
            <a:off x="587285" y="2386669"/>
            <a:ext cx="1223367" cy="278606"/>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anchor="ctr"/>
          <a:lstStyle/>
          <a:p>
            <a:pPr algn="ctr">
              <a:defRPr/>
            </a:pPr>
            <a:r>
              <a:rPr lang="en-US" altLang="zh-CN" sz="1000" b="1" dirty="0"/>
              <a:t>Terra Gate</a:t>
            </a:r>
            <a:endParaRPr lang="zh-CN" altLang="en-US" sz="1000" b="1" dirty="0"/>
          </a:p>
        </p:txBody>
      </p:sp>
      <p:sp>
        <p:nvSpPr>
          <p:cNvPr id="21" name="矩形 20"/>
          <p:cNvSpPr/>
          <p:nvPr/>
        </p:nvSpPr>
        <p:spPr>
          <a:xfrm>
            <a:off x="587285" y="2686706"/>
            <a:ext cx="1223367" cy="314325"/>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anchor="ctr"/>
          <a:lstStyle/>
          <a:p>
            <a:pPr algn="ctr">
              <a:defRPr/>
            </a:pPr>
            <a:r>
              <a:rPr lang="en-US" altLang="zh-CN" sz="1000" b="1" dirty="0"/>
              <a:t>Terra Builder</a:t>
            </a:r>
            <a:endParaRPr lang="zh-CN" altLang="en-US" sz="1000" b="1" dirty="0"/>
          </a:p>
        </p:txBody>
      </p:sp>
      <p:sp>
        <p:nvSpPr>
          <p:cNvPr id="22" name="Content Placeholder 2"/>
          <p:cNvSpPr>
            <a:spLocks noGrp="1"/>
          </p:cNvSpPr>
          <p:nvPr/>
        </p:nvSpPr>
        <p:spPr bwMode="auto">
          <a:xfrm>
            <a:off x="280104" y="2059843"/>
            <a:ext cx="1144786" cy="22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endParaRPr lang="en-US" altLang="zh-CN" sz="1100" b="1">
              <a:cs typeface="Arial" panose="020B0604020202020204" pitchFamily="34" charset="0"/>
            </a:endParaRPr>
          </a:p>
        </p:txBody>
      </p:sp>
      <p:sp>
        <p:nvSpPr>
          <p:cNvPr id="23" name="圆柱形 22"/>
          <p:cNvSpPr/>
          <p:nvPr/>
        </p:nvSpPr>
        <p:spPr>
          <a:xfrm>
            <a:off x="2490201" y="3647539"/>
            <a:ext cx="1120676" cy="625079"/>
          </a:xfrm>
          <a:prstGeom prst="can">
            <a:avLst/>
          </a:prstGeom>
        </p:spPr>
        <p:style>
          <a:lnRef idx="1">
            <a:schemeClr val="accent6"/>
          </a:lnRef>
          <a:fillRef idx="3">
            <a:schemeClr val="accent6"/>
          </a:fillRef>
          <a:effectRef idx="2">
            <a:schemeClr val="accent6"/>
          </a:effectRef>
          <a:fontRef idx="minor">
            <a:schemeClr val="lt1"/>
          </a:fontRef>
        </p:style>
        <p:txBody>
          <a:bodyPr lIns="68580" tIns="34290" rIns="68580" bIns="34290" anchor="ctr"/>
          <a:lstStyle/>
          <a:p>
            <a:pPr algn="ctr">
              <a:defRPr/>
            </a:pPr>
            <a:r>
              <a:rPr lang="en-US" altLang="zh-CN" sz="1100" b="1" dirty="0" err="1"/>
              <a:t>SmartEarth</a:t>
            </a:r>
            <a:r>
              <a:rPr lang="en-US" altLang="zh-CN" sz="1100" b="1" dirty="0"/>
              <a:t> 2D</a:t>
            </a:r>
            <a:endParaRPr lang="zh-CN" altLang="en-US" sz="1100" b="1" dirty="0"/>
          </a:p>
        </p:txBody>
      </p:sp>
      <p:sp>
        <p:nvSpPr>
          <p:cNvPr id="24" name="圆柱形 23"/>
          <p:cNvSpPr/>
          <p:nvPr/>
        </p:nvSpPr>
        <p:spPr>
          <a:xfrm>
            <a:off x="632570" y="3647614"/>
            <a:ext cx="1120629" cy="625004"/>
          </a:xfrm>
          <a:prstGeom prst="can">
            <a:avLst/>
          </a:prstGeom>
        </p:spPr>
        <p:style>
          <a:lnRef idx="0">
            <a:schemeClr val="accent5"/>
          </a:lnRef>
          <a:fillRef idx="3">
            <a:schemeClr val="accent5"/>
          </a:fillRef>
          <a:effectRef idx="3">
            <a:schemeClr val="accent5"/>
          </a:effectRef>
          <a:fontRef idx="minor">
            <a:schemeClr val="lt1"/>
          </a:fontRef>
        </p:style>
        <p:txBody>
          <a:bodyPr lIns="68580" tIns="34290" rIns="68580" bIns="34290" anchor="ctr"/>
          <a:lstStyle/>
          <a:p>
            <a:pPr algn="ctr">
              <a:defRPr/>
            </a:pPr>
            <a:r>
              <a:rPr lang="en-US" altLang="zh-CN" sz="1100" b="1" dirty="0" err="1"/>
              <a:t>SmartEarth</a:t>
            </a:r>
            <a:r>
              <a:rPr lang="en-US" altLang="zh-CN" sz="1100" b="1" dirty="0"/>
              <a:t> 3D</a:t>
            </a:r>
            <a:endParaRPr lang="zh-CN" altLang="en-US" sz="1100" b="1" dirty="0"/>
          </a:p>
        </p:txBody>
      </p:sp>
      <p:sp>
        <p:nvSpPr>
          <p:cNvPr id="25" name="Content Placeholder 2"/>
          <p:cNvSpPr>
            <a:spLocks noGrp="1"/>
          </p:cNvSpPr>
          <p:nvPr/>
        </p:nvSpPr>
        <p:spPr bwMode="auto">
          <a:xfrm>
            <a:off x="630148" y="2541154"/>
            <a:ext cx="1144786" cy="22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endParaRPr lang="en-US" altLang="zh-CN" sz="1100" b="1">
              <a:cs typeface="Arial" panose="020B0604020202020204" pitchFamily="34" charset="0"/>
            </a:endParaRPr>
          </a:p>
        </p:txBody>
      </p:sp>
      <p:sp>
        <p:nvSpPr>
          <p:cNvPr id="26" name="矩形 25"/>
          <p:cNvSpPr/>
          <p:nvPr/>
        </p:nvSpPr>
        <p:spPr>
          <a:xfrm>
            <a:off x="2502703" y="2133958"/>
            <a:ext cx="1103710" cy="295573"/>
          </a:xfrm>
          <a:prstGeom prst="rect">
            <a:avLst/>
          </a:prstGeom>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a:defRPr/>
            </a:pPr>
            <a:r>
              <a:rPr lang="zh-CN" altLang="en-US" sz="1000" b="1" dirty="0"/>
              <a:t>地图数据</a:t>
            </a:r>
          </a:p>
        </p:txBody>
      </p:sp>
      <p:sp>
        <p:nvSpPr>
          <p:cNvPr id="27" name="Content Placeholder 2"/>
          <p:cNvSpPr>
            <a:spLocks noGrp="1"/>
          </p:cNvSpPr>
          <p:nvPr/>
        </p:nvSpPr>
        <p:spPr bwMode="auto">
          <a:xfrm>
            <a:off x="2460734" y="3056395"/>
            <a:ext cx="1145679" cy="1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pPr>
            <a:r>
              <a:rPr lang="zh-CN" altLang="en-US" sz="1000" b="1">
                <a:ea typeface="微软雅黑" panose="020B0503020204020204" pitchFamily="34" charset="-122"/>
                <a:cs typeface="Arial" panose="020B0604020202020204" pitchFamily="34" charset="0"/>
              </a:rPr>
              <a:t>定位引擎</a:t>
            </a:r>
          </a:p>
        </p:txBody>
      </p:sp>
      <p:sp>
        <p:nvSpPr>
          <p:cNvPr id="28" name="矩形 27"/>
          <p:cNvSpPr/>
          <p:nvPr/>
        </p:nvSpPr>
        <p:spPr>
          <a:xfrm>
            <a:off x="2496453" y="2607233"/>
            <a:ext cx="1109960" cy="293786"/>
          </a:xfrm>
          <a:prstGeom prst="rect">
            <a:avLst/>
          </a:prstGeom>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a:defRPr/>
            </a:pPr>
            <a:r>
              <a:rPr lang="en-US" altLang="zh-CN" sz="1000" b="1" dirty="0">
                <a:latin typeface="+mn-ea"/>
              </a:rPr>
              <a:t>GIS</a:t>
            </a:r>
            <a:r>
              <a:rPr lang="zh-CN" altLang="en-US" sz="1000" b="1" dirty="0">
                <a:latin typeface="+mn-ea"/>
              </a:rPr>
              <a:t>引擎服务</a:t>
            </a:r>
          </a:p>
        </p:txBody>
      </p:sp>
      <p:sp>
        <p:nvSpPr>
          <p:cNvPr id="29" name="上下箭头 28"/>
          <p:cNvSpPr/>
          <p:nvPr/>
        </p:nvSpPr>
        <p:spPr>
          <a:xfrm>
            <a:off x="2967940" y="1752660"/>
            <a:ext cx="141983" cy="246460"/>
          </a:xfrm>
          <a:prstGeom prst="upDownArrow">
            <a:avLst/>
          </a:prstGeom>
        </p:spPr>
        <p:style>
          <a:lnRef idx="3">
            <a:schemeClr val="lt1"/>
          </a:lnRef>
          <a:fillRef idx="1">
            <a:schemeClr val="accent2"/>
          </a:fillRef>
          <a:effectRef idx="1">
            <a:schemeClr val="accent2"/>
          </a:effectRef>
          <a:fontRef idx="minor">
            <a:schemeClr val="lt1"/>
          </a:fontRef>
        </p:style>
        <p:txBody>
          <a:bodyPr lIns="68580" tIns="34290" rIns="68580" bIns="34290" anchor="ctr"/>
          <a:lstStyle/>
          <a:p>
            <a:pPr algn="ctr">
              <a:defRPr/>
            </a:pPr>
            <a:endParaRPr lang="zh-CN" altLang="en-US" sz="1000"/>
          </a:p>
        </p:txBody>
      </p:sp>
      <p:sp>
        <p:nvSpPr>
          <p:cNvPr id="30" name="上下箭头 29"/>
          <p:cNvSpPr/>
          <p:nvPr/>
        </p:nvSpPr>
        <p:spPr>
          <a:xfrm rot="2202993">
            <a:off x="1790114" y="1736587"/>
            <a:ext cx="176808" cy="304503"/>
          </a:xfrm>
          <a:prstGeom prst="upDownArrow">
            <a:avLst/>
          </a:prstGeom>
        </p:spPr>
        <p:style>
          <a:lnRef idx="3">
            <a:schemeClr val="lt1"/>
          </a:lnRef>
          <a:fillRef idx="1">
            <a:schemeClr val="accent2"/>
          </a:fillRef>
          <a:effectRef idx="1">
            <a:schemeClr val="accent2"/>
          </a:effectRef>
          <a:fontRef idx="minor">
            <a:schemeClr val="lt1"/>
          </a:fontRef>
        </p:style>
        <p:txBody>
          <a:bodyPr lIns="68580" tIns="34290" rIns="68580" bIns="34290" anchor="ctr"/>
          <a:lstStyle/>
          <a:p>
            <a:pPr algn="ctr">
              <a:defRPr/>
            </a:pPr>
            <a:endParaRPr lang="zh-CN" altLang="en-US" sz="1000"/>
          </a:p>
        </p:txBody>
      </p:sp>
      <p:sp>
        <p:nvSpPr>
          <p:cNvPr id="31" name="矩形 30"/>
          <p:cNvSpPr/>
          <p:nvPr/>
        </p:nvSpPr>
        <p:spPr>
          <a:xfrm>
            <a:off x="2496452" y="3061752"/>
            <a:ext cx="1114425" cy="310754"/>
          </a:xfrm>
          <a:prstGeom prst="rect">
            <a:avLst/>
          </a:prstGeom>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a:defRPr/>
            </a:pPr>
            <a:r>
              <a:rPr lang="en-US" altLang="zh-CN" sz="1000" b="1" dirty="0" err="1"/>
              <a:t>SmartEarth</a:t>
            </a:r>
            <a:r>
              <a:rPr lang="en-US" altLang="zh-CN" sz="1000" b="1" dirty="0"/>
              <a:t> 3D API</a:t>
            </a:r>
            <a:endParaRPr lang="zh-CN" altLang="en-US" sz="1000" b="1" dirty="0"/>
          </a:p>
        </p:txBody>
      </p:sp>
      <p:sp>
        <p:nvSpPr>
          <p:cNvPr id="32" name="圆角矩形 31"/>
          <p:cNvSpPr/>
          <p:nvPr/>
        </p:nvSpPr>
        <p:spPr>
          <a:xfrm>
            <a:off x="4154514" y="1959548"/>
            <a:ext cx="1285875" cy="1543050"/>
          </a:xfrm>
          <a:prstGeom prst="roundRect">
            <a:avLst/>
          </a:prstGeom>
          <a:noFill/>
          <a:ln w="28575">
            <a:solidFill>
              <a:schemeClr val="accent3"/>
            </a:solidFill>
          </a:ln>
        </p:spPr>
        <p:style>
          <a:lnRef idx="0">
            <a:schemeClr val="accent5"/>
          </a:lnRef>
          <a:fillRef idx="3">
            <a:schemeClr val="accent5"/>
          </a:fillRef>
          <a:effectRef idx="3">
            <a:schemeClr val="accent5"/>
          </a:effectRef>
          <a:fontRef idx="minor">
            <a:schemeClr val="lt1"/>
          </a:fontRef>
        </p:style>
        <p:txBody>
          <a:bodyPr lIns="68580" tIns="34290" rIns="68580" bIns="3429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000"/>
          </a:p>
        </p:txBody>
      </p:sp>
      <p:sp>
        <p:nvSpPr>
          <p:cNvPr id="33" name="矩形 32"/>
          <p:cNvSpPr/>
          <p:nvPr/>
        </p:nvSpPr>
        <p:spPr>
          <a:xfrm>
            <a:off x="4218989" y="2000905"/>
            <a:ext cx="1145679" cy="300038"/>
          </a:xfrm>
          <a:prstGeom prst="rect">
            <a:avLst/>
          </a:prstGeom>
        </p:spPr>
        <p:style>
          <a:lnRef idx="1">
            <a:schemeClr val="accent3"/>
          </a:lnRef>
          <a:fillRef idx="2">
            <a:schemeClr val="accent3"/>
          </a:fillRef>
          <a:effectRef idx="1">
            <a:schemeClr val="accent3"/>
          </a:effectRef>
          <a:fontRef idx="minor">
            <a:schemeClr val="dk1"/>
          </a:fontRef>
        </p:style>
        <p:txBody>
          <a:bodyPr lIns="68580" tIns="34290" rIns="68580" bIns="34290" anchor="ctr"/>
          <a:lstStyle/>
          <a:p>
            <a:pPr algn="ctr">
              <a:defRPr/>
            </a:pPr>
            <a:r>
              <a:rPr lang="zh-CN" altLang="en-US" sz="1000" b="1" dirty="0"/>
              <a:t>传感器接入服务</a:t>
            </a:r>
          </a:p>
        </p:txBody>
      </p:sp>
      <p:sp>
        <p:nvSpPr>
          <p:cNvPr id="34" name="圆柱形 33"/>
          <p:cNvSpPr/>
          <p:nvPr/>
        </p:nvSpPr>
        <p:spPr>
          <a:xfrm>
            <a:off x="4218988" y="3647539"/>
            <a:ext cx="1120676" cy="625079"/>
          </a:xfrm>
          <a:prstGeom prst="can">
            <a:avLst/>
          </a:prstGeom>
        </p:spPr>
        <p:style>
          <a:lnRef idx="1">
            <a:schemeClr val="accent3"/>
          </a:lnRef>
          <a:fillRef idx="3">
            <a:schemeClr val="accent3"/>
          </a:fillRef>
          <a:effectRef idx="2">
            <a:schemeClr val="accent3"/>
          </a:effectRef>
          <a:fontRef idx="minor">
            <a:schemeClr val="lt1"/>
          </a:fontRef>
        </p:style>
        <p:txBody>
          <a:bodyPr lIns="68580" tIns="34290" rIns="68580" bIns="3429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1100" b="1" dirty="0"/>
              <a:t>Smart </a:t>
            </a:r>
            <a:r>
              <a:rPr lang="en-US" altLang="zh-CN" sz="1100" b="1" dirty="0" err="1"/>
              <a:t>loT</a:t>
            </a:r>
            <a:endParaRPr lang="zh-CN" altLang="en-US" sz="1100" b="1" dirty="0"/>
          </a:p>
        </p:txBody>
      </p:sp>
      <p:sp>
        <p:nvSpPr>
          <p:cNvPr id="35" name="Content Placeholder 2"/>
          <p:cNvSpPr>
            <a:spLocks noGrp="1"/>
          </p:cNvSpPr>
          <p:nvPr/>
        </p:nvSpPr>
        <p:spPr bwMode="auto">
          <a:xfrm>
            <a:off x="4241314" y="2964420"/>
            <a:ext cx="981373" cy="32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latin typeface="Verdana" panose="020B0604030504040204" pitchFamily="34" charset="0"/>
              </a:rPr>
              <a:t>Pro</a:t>
            </a:r>
          </a:p>
        </p:txBody>
      </p:sp>
      <p:sp>
        <p:nvSpPr>
          <p:cNvPr id="36" name="矩形 35"/>
          <p:cNvSpPr/>
          <p:nvPr/>
        </p:nvSpPr>
        <p:spPr>
          <a:xfrm>
            <a:off x="4223454" y="2343805"/>
            <a:ext cx="1145679" cy="300038"/>
          </a:xfrm>
          <a:prstGeom prst="rect">
            <a:avLst/>
          </a:prstGeom>
        </p:spPr>
        <p:style>
          <a:lnRef idx="1">
            <a:schemeClr val="accent3"/>
          </a:lnRef>
          <a:fillRef idx="2">
            <a:schemeClr val="accent3"/>
          </a:fillRef>
          <a:effectRef idx="1">
            <a:schemeClr val="accent3"/>
          </a:effectRef>
          <a:fontRef idx="minor">
            <a:schemeClr val="dk1"/>
          </a:fontRef>
        </p:style>
        <p:txBody>
          <a:bodyPr lIns="68580" tIns="34290" rIns="68580" bIns="3429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zh-CN" altLang="en-US" sz="1000" b="1" dirty="0"/>
              <a:t>大数据存储平台</a:t>
            </a:r>
          </a:p>
        </p:txBody>
      </p:sp>
      <p:sp>
        <p:nvSpPr>
          <p:cNvPr id="37" name="矩形 36"/>
          <p:cNvSpPr/>
          <p:nvPr/>
        </p:nvSpPr>
        <p:spPr>
          <a:xfrm>
            <a:off x="4218989" y="2686705"/>
            <a:ext cx="1145679" cy="300038"/>
          </a:xfrm>
          <a:prstGeom prst="rect">
            <a:avLst/>
          </a:prstGeom>
        </p:spPr>
        <p:style>
          <a:lnRef idx="1">
            <a:schemeClr val="accent3"/>
          </a:lnRef>
          <a:fillRef idx="2">
            <a:schemeClr val="accent3"/>
          </a:fillRef>
          <a:effectRef idx="1">
            <a:schemeClr val="accent3"/>
          </a:effectRef>
          <a:fontRef idx="minor">
            <a:schemeClr val="dk1"/>
          </a:fontRef>
        </p:style>
        <p:txBody>
          <a:bodyPr lIns="68580" tIns="34290" rIns="68580" bIns="3429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zh-CN" altLang="en-US" sz="1000" b="1" dirty="0"/>
              <a:t>实时查询引擎</a:t>
            </a:r>
          </a:p>
        </p:txBody>
      </p:sp>
      <p:sp>
        <p:nvSpPr>
          <p:cNvPr id="38" name="矩形 37"/>
          <p:cNvSpPr/>
          <p:nvPr/>
        </p:nvSpPr>
        <p:spPr>
          <a:xfrm>
            <a:off x="4218989" y="3029605"/>
            <a:ext cx="1145679" cy="300038"/>
          </a:xfrm>
          <a:prstGeom prst="rect">
            <a:avLst/>
          </a:prstGeom>
        </p:spPr>
        <p:style>
          <a:lnRef idx="1">
            <a:schemeClr val="accent3"/>
          </a:lnRef>
          <a:fillRef idx="2">
            <a:schemeClr val="accent3"/>
          </a:fillRef>
          <a:effectRef idx="1">
            <a:schemeClr val="accent3"/>
          </a:effectRef>
          <a:fontRef idx="minor">
            <a:schemeClr val="dk1"/>
          </a:fontRef>
        </p:style>
        <p:txBody>
          <a:bodyPr lIns="68580" tIns="34290" rIns="68580" bIns="3429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zh-CN" altLang="en-US" sz="1000" b="1" dirty="0"/>
              <a:t>可视化交互和配置</a:t>
            </a:r>
          </a:p>
        </p:txBody>
      </p:sp>
      <p:sp>
        <p:nvSpPr>
          <p:cNvPr id="39" name="上下箭头 38"/>
          <p:cNvSpPr/>
          <p:nvPr/>
        </p:nvSpPr>
        <p:spPr>
          <a:xfrm rot="19193668">
            <a:off x="4165412" y="1703548"/>
            <a:ext cx="176808" cy="304502"/>
          </a:xfrm>
          <a:prstGeom prst="upDownArrow">
            <a:avLst/>
          </a:prstGeom>
        </p:spPr>
        <p:style>
          <a:lnRef idx="3">
            <a:schemeClr val="lt1"/>
          </a:lnRef>
          <a:fillRef idx="1">
            <a:schemeClr val="accent2"/>
          </a:fillRef>
          <a:effectRef idx="1">
            <a:schemeClr val="accent2"/>
          </a:effectRef>
          <a:fontRef idx="minor">
            <a:schemeClr val="lt1"/>
          </a:fontRef>
        </p:style>
        <p:txBody>
          <a:bodyPr lIns="68580" tIns="34290" rIns="68580" bIns="34290" anchor="ctr"/>
          <a:lstStyle/>
          <a:p>
            <a:pPr algn="ctr">
              <a:defRPr/>
            </a:pPr>
            <a:endParaRPr lang="zh-CN" altLang="en-US" sz="1000"/>
          </a:p>
        </p:txBody>
      </p:sp>
      <p:sp>
        <p:nvSpPr>
          <p:cNvPr id="40" name="矩形 39"/>
          <p:cNvSpPr/>
          <p:nvPr/>
        </p:nvSpPr>
        <p:spPr>
          <a:xfrm>
            <a:off x="595322" y="3056395"/>
            <a:ext cx="1223367" cy="285750"/>
          </a:xfrm>
          <a:prstGeom prst="rect">
            <a:avLst/>
          </a:prstGeom>
        </p:spPr>
        <p:style>
          <a:lnRef idx="1">
            <a:schemeClr val="accent1"/>
          </a:lnRef>
          <a:fillRef idx="2">
            <a:schemeClr val="accent1"/>
          </a:fillRef>
          <a:effectRef idx="1">
            <a:schemeClr val="accent1"/>
          </a:effectRef>
          <a:fontRef idx="minor">
            <a:schemeClr val="dk1"/>
          </a:fontRef>
        </p:style>
        <p:txBody>
          <a:bodyPr lIns="68580" tIns="34290" rIns="68580" bIns="34290" anchor="ctr"/>
          <a:lstStyle/>
          <a:p>
            <a:pPr algn="ctr">
              <a:defRPr/>
            </a:pPr>
            <a:r>
              <a:rPr lang="en-US" altLang="zh-CN" sz="1000" b="1" dirty="0" err="1"/>
              <a:t>Photomesh</a:t>
            </a:r>
            <a:r>
              <a:rPr lang="en-US" altLang="zh-CN" sz="1000" b="1" dirty="0"/>
              <a:t>/</a:t>
            </a:r>
            <a:br>
              <a:rPr lang="en-US" altLang="zh-CN" sz="1000" b="1" dirty="0"/>
            </a:br>
            <a:r>
              <a:rPr lang="en-US" altLang="zh-CN" sz="1000" b="1" dirty="0" err="1"/>
              <a:t>CityBuilder</a:t>
            </a:r>
            <a:endParaRPr lang="zh-CN" altLang="en-US" sz="1000" dirty="0"/>
          </a:p>
        </p:txBody>
      </p:sp>
      <p:sp>
        <p:nvSpPr>
          <p:cNvPr id="41" name="上下箭头 40"/>
          <p:cNvSpPr/>
          <p:nvPr/>
        </p:nvSpPr>
        <p:spPr>
          <a:xfrm rot="5400000">
            <a:off x="2075863" y="2890303"/>
            <a:ext cx="191096" cy="650081"/>
          </a:xfrm>
          <a:prstGeom prst="upDownArrow">
            <a:avLst/>
          </a:prstGeom>
        </p:spPr>
        <p:style>
          <a:lnRef idx="3">
            <a:schemeClr val="lt1"/>
          </a:lnRef>
          <a:fillRef idx="1">
            <a:schemeClr val="accent2"/>
          </a:fillRef>
          <a:effectRef idx="1">
            <a:schemeClr val="accent2"/>
          </a:effectRef>
          <a:fontRef idx="minor">
            <a:schemeClr val="lt1"/>
          </a:fontRef>
        </p:style>
        <p:txBody>
          <a:bodyPr lIns="68580" tIns="34290" rIns="68580" bIns="34290" anchor="ctr"/>
          <a:lstStyle/>
          <a:p>
            <a:pPr algn="ctr">
              <a:defRPr/>
            </a:pPr>
            <a:endParaRPr lang="zh-CN" altLang="en-US" sz="1000"/>
          </a:p>
        </p:txBody>
      </p:sp>
      <p:sp>
        <p:nvSpPr>
          <p:cNvPr id="42" name="上下箭头 41"/>
          <p:cNvSpPr/>
          <p:nvPr/>
        </p:nvSpPr>
        <p:spPr>
          <a:xfrm>
            <a:off x="2977763" y="3329644"/>
            <a:ext cx="161627" cy="294680"/>
          </a:xfrm>
          <a:prstGeom prst="upDownArrow">
            <a:avLst/>
          </a:prstGeom>
        </p:spPr>
        <p:style>
          <a:lnRef idx="3">
            <a:schemeClr val="lt1"/>
          </a:lnRef>
          <a:fillRef idx="1">
            <a:schemeClr val="accent2"/>
          </a:fillRef>
          <a:effectRef idx="1">
            <a:schemeClr val="accent2"/>
          </a:effectRef>
          <a:fontRef idx="minor">
            <a:schemeClr val="lt1"/>
          </a:fontRef>
        </p:style>
        <p:txBody>
          <a:bodyPr lIns="68580" tIns="34290" rIns="68580" bIns="34290" anchor="ctr"/>
          <a:lstStyle/>
          <a:p>
            <a:pPr algn="ctr">
              <a:defRPr/>
            </a:pPr>
            <a:endParaRPr lang="zh-CN" altLang="en-US" sz="1000"/>
          </a:p>
        </p:txBody>
      </p:sp>
      <p:sp>
        <p:nvSpPr>
          <p:cNvPr id="43" name="上下箭头 42"/>
          <p:cNvSpPr/>
          <p:nvPr/>
        </p:nvSpPr>
        <p:spPr>
          <a:xfrm>
            <a:off x="4698513" y="3335001"/>
            <a:ext cx="162521" cy="294680"/>
          </a:xfrm>
          <a:prstGeom prst="upDownArrow">
            <a:avLst/>
          </a:prstGeom>
        </p:spPr>
        <p:style>
          <a:lnRef idx="3">
            <a:schemeClr val="lt1"/>
          </a:lnRef>
          <a:fillRef idx="1">
            <a:schemeClr val="accent2"/>
          </a:fillRef>
          <a:effectRef idx="1">
            <a:schemeClr val="accent2"/>
          </a:effectRef>
          <a:fontRef idx="minor">
            <a:schemeClr val="lt1"/>
          </a:fontRef>
        </p:style>
        <p:txBody>
          <a:bodyPr lIns="68580" tIns="34290" rIns="68580" bIns="3429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000"/>
          </a:p>
        </p:txBody>
      </p:sp>
      <p:sp>
        <p:nvSpPr>
          <p:cNvPr id="44" name="上下箭头 43"/>
          <p:cNvSpPr/>
          <p:nvPr/>
        </p:nvSpPr>
        <p:spPr>
          <a:xfrm>
            <a:off x="1111458" y="3335001"/>
            <a:ext cx="162521" cy="294680"/>
          </a:xfrm>
          <a:prstGeom prst="upDownArrow">
            <a:avLst/>
          </a:prstGeom>
        </p:spPr>
        <p:style>
          <a:lnRef idx="3">
            <a:schemeClr val="lt1"/>
          </a:lnRef>
          <a:fillRef idx="1">
            <a:schemeClr val="accent2"/>
          </a:fillRef>
          <a:effectRef idx="1">
            <a:schemeClr val="accent2"/>
          </a:effectRef>
          <a:fontRef idx="minor">
            <a:schemeClr val="lt1"/>
          </a:fontRef>
        </p:style>
        <p:txBody>
          <a:bodyPr lIns="68580" tIns="34290" rIns="68580" bIns="34290" anchor="ctr"/>
          <a:lstStyle/>
          <a:p>
            <a:pPr algn="ctr">
              <a:defRPr/>
            </a:pPr>
            <a:endParaRPr lang="zh-CN" altLang="en-US" sz="1000"/>
          </a:p>
        </p:txBody>
      </p:sp>
    </p:spTree>
    <p:extLst>
      <p:ext uri="{BB962C8B-B14F-4D97-AF65-F5344CB8AC3E}">
        <p14:creationId xmlns:p14="http://schemas.microsoft.com/office/powerpoint/2010/main" val="2129786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p:cNvSpPr txBox="1">
            <a:spLocks/>
          </p:cNvSpPr>
          <p:nvPr/>
        </p:nvSpPr>
        <p:spPr>
          <a:xfrm>
            <a:off x="0" y="339502"/>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err="1">
                <a:solidFill>
                  <a:schemeClr val="tx1"/>
                </a:solidFill>
                <a:latin typeface="Times New Roman" panose="02020603050405020304" pitchFamily="18" charset="0"/>
                <a:ea typeface="楷体" panose="02010609060101010101" pitchFamily="49" charset="-122"/>
                <a:cs typeface="Times New Roman" panose="02020603050405020304" pitchFamily="18" charset="0"/>
              </a:rPr>
              <a:t>SmartEarth</a:t>
            </a:r>
            <a:r>
              <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三维地理信息</a:t>
            </a: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平台</a:t>
            </a:r>
            <a:r>
              <a:rPr lang="en-US" altLang="zh-CN"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两个平台</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文本框 3"/>
          <p:cNvSpPr txBox="1"/>
          <p:nvPr/>
        </p:nvSpPr>
        <p:spPr>
          <a:xfrm>
            <a:off x="421872" y="1001365"/>
            <a:ext cx="3571875" cy="346249"/>
          </a:xfrm>
          <a:prstGeom prst="rect">
            <a:avLst/>
          </a:prstGeom>
          <a:noFill/>
        </p:spPr>
        <p:txBody>
          <a:bodyPr wrap="square" lIns="68580" tIns="34290" rIns="68580" bIns="34290" rtlCol="0">
            <a:spAutoFit/>
          </a:bodyPr>
          <a:lstStyle/>
          <a:p>
            <a:r>
              <a:rPr lang="en-US" altLang="zh-CN" b="1" dirty="0" err="1">
                <a:latin typeface="Times New Roman" panose="02020603050405020304" pitchFamily="18" charset="0"/>
                <a:ea typeface="楷体" panose="02010609060101010101" pitchFamily="49" charset="-122"/>
                <a:cs typeface="Times New Roman" panose="02020603050405020304" pitchFamily="18" charset="0"/>
              </a:rPr>
              <a:t>TerraBuilder</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文本框 6"/>
          <p:cNvSpPr txBox="1"/>
          <p:nvPr/>
        </p:nvSpPr>
        <p:spPr>
          <a:xfrm>
            <a:off x="421872" y="1438057"/>
            <a:ext cx="3804140" cy="2069797"/>
          </a:xfrm>
          <a:prstGeom prst="rect">
            <a:avLst/>
          </a:prstGeom>
          <a:noFill/>
        </p:spPr>
        <p:txBody>
          <a:bodyPr wrap="square" lIns="68580" tIns="34290" rIns="68580" bIns="34290" rtlCol="0">
            <a:spAutoFit/>
          </a:bodyPr>
          <a:lstStyle/>
          <a:p>
            <a:pPr marL="214313" indent="-214313">
              <a:lnSpc>
                <a:spcPts val="26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构建海量的具有真实纹理、地理位置准确的地形数据库</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ts val="26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支持多种数据格式，实现不同分辨率、不同坐标参考系数据融合</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ts val="26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不对原数据做改变，可实现投影变换、数据剪裁、羽化等操作</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8" name="组合 7"/>
          <p:cNvGrpSpPr/>
          <p:nvPr/>
        </p:nvGrpSpPr>
        <p:grpSpPr>
          <a:xfrm>
            <a:off x="23367" y="3732675"/>
            <a:ext cx="4422893" cy="1215339"/>
            <a:chOff x="423307" y="4094183"/>
            <a:chExt cx="8226687" cy="2039917"/>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307" y="4432738"/>
              <a:ext cx="8226687" cy="1701362"/>
            </a:xfrm>
            <a:prstGeom prst="rect">
              <a:avLst/>
            </a:prstGeom>
          </p:spPr>
        </p:pic>
        <p:sp>
          <p:nvSpPr>
            <p:cNvPr id="10" name="文本框 9"/>
            <p:cNvSpPr txBox="1"/>
            <p:nvPr/>
          </p:nvSpPr>
          <p:spPr>
            <a:xfrm>
              <a:off x="951329" y="4094183"/>
              <a:ext cx="1347026" cy="774893"/>
            </a:xfrm>
            <a:prstGeom prst="rect">
              <a:avLst/>
            </a:prstGeom>
            <a:noFill/>
          </p:spPr>
          <p:txBody>
            <a:bodyPr wrap="square" rtlCol="0">
              <a:spAutoFit/>
            </a:bodyPr>
            <a:lstStyle/>
            <a:p>
              <a:pPr algn="ctr"/>
              <a:r>
                <a:rPr lang="en-US" altLang="zh-CN" sz="1200" b="1" dirty="0">
                  <a:latin typeface="Times New Roman" panose="02020603050405020304" pitchFamily="18" charset="0"/>
                  <a:ea typeface="楷体" panose="02010609060101010101" pitchFamily="49" charset="-122"/>
                  <a:cs typeface="Times New Roman" panose="02020603050405020304" pitchFamily="18" charset="0"/>
                </a:rPr>
                <a:t>DOM/DEM</a:t>
              </a:r>
              <a:endParaRPr lang="zh-CN" altLang="en-US" sz="1200"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文本框 10"/>
            <p:cNvSpPr txBox="1"/>
            <p:nvPr/>
          </p:nvSpPr>
          <p:spPr>
            <a:xfrm>
              <a:off x="6426198" y="4094183"/>
              <a:ext cx="2221280" cy="464936"/>
            </a:xfrm>
            <a:prstGeom prst="rect">
              <a:avLst/>
            </a:prstGeom>
            <a:noFill/>
          </p:spPr>
          <p:txBody>
            <a:bodyPr wrap="square" rtlCol="0">
              <a:spAutoFit/>
            </a:bodyPr>
            <a:lstStyle/>
            <a:p>
              <a:pPr algn="ctr"/>
              <a:r>
                <a:rPr lang="zh-CN" altLang="en-US" sz="1200" b="1" dirty="0">
                  <a:latin typeface="Times New Roman" panose="02020603050405020304" pitchFamily="18" charset="0"/>
                  <a:ea typeface="楷体" panose="02010609060101010101" pitchFamily="49" charset="-122"/>
                  <a:cs typeface="Times New Roman" panose="02020603050405020304" pitchFamily="18" charset="0"/>
                </a:rPr>
                <a:t>三维地形</a:t>
              </a:r>
            </a:p>
          </p:txBody>
        </p:sp>
      </p:grpSp>
      <p:sp>
        <p:nvSpPr>
          <p:cNvPr id="12" name="文本框 11"/>
          <p:cNvSpPr txBox="1"/>
          <p:nvPr/>
        </p:nvSpPr>
        <p:spPr>
          <a:xfrm>
            <a:off x="4481214" y="1001365"/>
            <a:ext cx="2989605" cy="346249"/>
          </a:xfrm>
          <a:prstGeom prst="rect">
            <a:avLst/>
          </a:prstGeom>
          <a:noFill/>
        </p:spPr>
        <p:txBody>
          <a:bodyPr wrap="square" lIns="68580" tIns="34290" rIns="68580" bIns="34290" rtlCol="0">
            <a:spAutoFit/>
          </a:bodyPr>
          <a:lstStyle/>
          <a:p>
            <a:r>
              <a:rPr lang="en-US" altLang="zh-CN" b="1" dirty="0" err="1">
                <a:latin typeface="Times New Roman" panose="02020603050405020304" pitchFamily="18" charset="0"/>
                <a:ea typeface="楷体" panose="02010609060101010101" pitchFamily="49" charset="-122"/>
                <a:cs typeface="Times New Roman" panose="02020603050405020304" pitchFamily="18" charset="0"/>
              </a:rPr>
              <a:t>CityBuilder</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文本框 12"/>
          <p:cNvSpPr txBox="1"/>
          <p:nvPr/>
        </p:nvSpPr>
        <p:spPr>
          <a:xfrm>
            <a:off x="4364854" y="1470117"/>
            <a:ext cx="4779146" cy="2037737"/>
          </a:xfrm>
          <a:prstGeom prst="rect">
            <a:avLst/>
          </a:prstGeom>
          <a:noFill/>
        </p:spPr>
        <p:txBody>
          <a:bodyPr wrap="square" lIns="68580" tIns="34290" rIns="68580" bIns="34290" rtlCol="0">
            <a:spAutoFit/>
          </a:bodyPr>
          <a:lstStyle/>
          <a:p>
            <a:pPr marL="214313" indent="-214313">
              <a:lnSpc>
                <a:spcPts val="26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业内首款实现倾斜模型全要素精确单体化，并挂接业务属性的生产工具</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ts val="26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可以将</a:t>
            </a:r>
            <a:r>
              <a:rPr lang="en-US" altLang="zh-CN" dirty="0">
                <a:latin typeface="Times New Roman" panose="02020603050405020304" pitchFamily="18" charset="0"/>
                <a:ea typeface="楷体" panose="02010609060101010101" pitchFamily="49" charset="-122"/>
                <a:cs typeface="Times New Roman" panose="02020603050405020304" pitchFamily="18" charset="0"/>
              </a:rPr>
              <a:t>BIM</a:t>
            </a:r>
            <a:r>
              <a:rPr lang="zh-CN" altLang="en-US" dirty="0">
                <a:latin typeface="Times New Roman" panose="02020603050405020304" pitchFamily="18" charset="0"/>
                <a:ea typeface="楷体" panose="02010609060101010101" pitchFamily="49" charset="-122"/>
                <a:cs typeface="Times New Roman" panose="02020603050405020304" pitchFamily="18" charset="0"/>
              </a:rPr>
              <a:t>设计模型、人工构建模型批量压缩优化，生成流优化的三维模型数据库（</a:t>
            </a:r>
            <a:r>
              <a:rPr lang="en-US" altLang="zh-CN" dirty="0">
                <a:latin typeface="Times New Roman" panose="02020603050405020304" pitchFamily="18" charset="0"/>
                <a:ea typeface="楷体" panose="02010609060101010101" pitchFamily="49" charset="-122"/>
                <a:cs typeface="Times New Roman" panose="02020603050405020304" pitchFamily="18" charset="0"/>
              </a:rPr>
              <a:t>3DML</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ts val="2600"/>
              </a:lnSpc>
              <a:buFont typeface="Wingdings" panose="05000000000000000000" pitchFamily="2" charset="2"/>
              <a:buChar char="Ø"/>
            </a:pPr>
            <a:r>
              <a:rPr lang="en-US" altLang="zh-CN" dirty="0">
                <a:latin typeface="Times New Roman" panose="02020603050405020304" pitchFamily="18" charset="0"/>
                <a:ea typeface="楷体" panose="02010609060101010101" pitchFamily="49" charset="-122"/>
                <a:cs typeface="Times New Roman" panose="02020603050405020304" pitchFamily="18" charset="0"/>
              </a:rPr>
              <a:t>3DML</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可以上传到数据库进行管理</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4" name="组合 13"/>
          <p:cNvGrpSpPr/>
          <p:nvPr/>
        </p:nvGrpSpPr>
        <p:grpSpPr>
          <a:xfrm>
            <a:off x="4528752" y="3689932"/>
            <a:ext cx="4615248" cy="1258082"/>
            <a:chOff x="273424" y="4017239"/>
            <a:chExt cx="8526454" cy="2116861"/>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24" y="4432738"/>
              <a:ext cx="8526454" cy="1701362"/>
            </a:xfrm>
            <a:prstGeom prst="rect">
              <a:avLst/>
            </a:prstGeom>
          </p:spPr>
        </p:pic>
        <p:sp>
          <p:nvSpPr>
            <p:cNvPr id="16" name="文本框 15"/>
            <p:cNvSpPr txBox="1"/>
            <p:nvPr/>
          </p:nvSpPr>
          <p:spPr>
            <a:xfrm>
              <a:off x="667124" y="4017239"/>
              <a:ext cx="1219201" cy="854481"/>
            </a:xfrm>
            <a:prstGeom prst="rect">
              <a:avLst/>
            </a:prstGeom>
            <a:noFill/>
          </p:spPr>
          <p:txBody>
            <a:bodyPr wrap="square" rtlCol="0">
              <a:spAutoFit/>
            </a:bodyPr>
            <a:lstStyle/>
            <a:p>
              <a:pPr algn="ctr"/>
              <a:r>
                <a:rPr lang="zh-CN" altLang="en-US" sz="900" b="1" dirty="0">
                  <a:latin typeface="Times New Roman" panose="02020603050405020304" pitchFamily="18" charset="0"/>
                  <a:ea typeface="楷体" panose="02010609060101010101" pitchFamily="49" charset="-122"/>
                  <a:cs typeface="Times New Roman" panose="02020603050405020304" pitchFamily="18" charset="0"/>
                </a:rPr>
                <a:t>倾斜模型</a:t>
              </a:r>
              <a:endParaRPr lang="en-US" altLang="zh-CN" sz="900" b="1"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en-US" altLang="zh-CN" sz="900" b="1" dirty="0">
                  <a:latin typeface="Times New Roman" panose="02020603050405020304" pitchFamily="18" charset="0"/>
                  <a:ea typeface="楷体" panose="02010609060101010101" pitchFamily="49" charset="-122"/>
                  <a:cs typeface="Times New Roman" panose="02020603050405020304" pitchFamily="18" charset="0"/>
                </a:rPr>
                <a:t>BIM</a:t>
              </a:r>
              <a:r>
                <a:rPr lang="zh-CN" altLang="en-US" sz="900" b="1" dirty="0">
                  <a:latin typeface="Times New Roman" panose="02020603050405020304" pitchFamily="18" charset="0"/>
                  <a:ea typeface="楷体" panose="02010609060101010101" pitchFamily="49" charset="-122"/>
                  <a:cs typeface="Times New Roman" panose="02020603050405020304" pitchFamily="18" charset="0"/>
                </a:rPr>
                <a:t>模型</a:t>
              </a:r>
              <a:endParaRPr lang="en-US" altLang="zh-CN" sz="900" b="1"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en-US" sz="900" b="1" dirty="0">
                  <a:latin typeface="Times New Roman" panose="02020603050405020304" pitchFamily="18" charset="0"/>
                  <a:ea typeface="楷体" panose="02010609060101010101" pitchFamily="49" charset="-122"/>
                  <a:cs typeface="Times New Roman" panose="02020603050405020304" pitchFamily="18" charset="0"/>
                </a:rPr>
                <a:t>人工模型</a:t>
              </a:r>
            </a:p>
          </p:txBody>
        </p:sp>
        <p:sp>
          <p:nvSpPr>
            <p:cNvPr id="17" name="文本框 16"/>
            <p:cNvSpPr txBox="1"/>
            <p:nvPr/>
          </p:nvSpPr>
          <p:spPr>
            <a:xfrm>
              <a:off x="6426198" y="4094183"/>
              <a:ext cx="2221280" cy="776802"/>
            </a:xfrm>
            <a:prstGeom prst="rect">
              <a:avLst/>
            </a:prstGeom>
            <a:noFill/>
          </p:spPr>
          <p:txBody>
            <a:bodyPr wrap="square" rtlCol="0">
              <a:spAutoFit/>
            </a:bodyPr>
            <a:lstStyle/>
            <a:p>
              <a:pPr algn="ctr"/>
              <a:r>
                <a:rPr lang="zh-CN" altLang="en-US" sz="1200" b="1" dirty="0">
                  <a:latin typeface="Times New Roman" panose="02020603050405020304" pitchFamily="18" charset="0"/>
                  <a:ea typeface="楷体" panose="02010609060101010101" pitchFamily="49" charset="-122"/>
                  <a:cs typeface="Times New Roman" panose="02020603050405020304" pitchFamily="18" charset="0"/>
                </a:rPr>
                <a:t>单体化三维模型数据库</a:t>
              </a:r>
            </a:p>
          </p:txBody>
        </p:sp>
      </p:grpSp>
    </p:spTree>
    <p:extLst>
      <p:ext uri="{BB962C8B-B14F-4D97-AF65-F5344CB8AC3E}">
        <p14:creationId xmlns:p14="http://schemas.microsoft.com/office/powerpoint/2010/main" val="2936839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822647"/>
            <a:ext cx="8496944" cy="3693319"/>
          </a:xfrm>
          <a:prstGeom prst="rect">
            <a:avLst/>
          </a:prstGeom>
          <a:noFill/>
        </p:spPr>
        <p:txBody>
          <a:bodyPr wrap="square" rtlCol="0">
            <a:spAutoFit/>
          </a:bodyPr>
          <a:lstStyle/>
          <a:p>
            <a:pPr>
              <a:lnSpc>
                <a:spcPct val="150000"/>
              </a:lnSpc>
            </a:pPr>
            <a:r>
              <a:rPr lang="zh-CN" altLang="en-US" sz="2600" dirty="0" smtClean="0">
                <a:latin typeface="Times New Roman" pitchFamily="18" charset="0"/>
                <a:ea typeface="楷体" pitchFamily="49" charset="-122"/>
                <a:cs typeface="Times New Roman" pitchFamily="18" charset="0"/>
              </a:rPr>
              <a:t>        下面介绍的新装备强调“新”字，部分已经在生产中得到使用，很多还处于在研阶段，如何能尽快实现从实验室走向市场，使中国新型测绘装备的创新研发能跟上世界潮流，某种意义上</a:t>
            </a:r>
            <a:r>
              <a:rPr lang="zh-CN" altLang="en-US" sz="2600" dirty="0" smtClean="0">
                <a:solidFill>
                  <a:srgbClr val="FF0000"/>
                </a:solidFill>
                <a:latin typeface="Times New Roman" pitchFamily="18" charset="0"/>
                <a:ea typeface="楷体" pitchFamily="49" charset="-122"/>
                <a:cs typeface="Times New Roman" pitchFamily="18" charset="0"/>
              </a:rPr>
              <a:t>取决于“敢于吃螃蟹的人”</a:t>
            </a:r>
            <a:r>
              <a:rPr lang="zh-CN" altLang="en-US" sz="2600" dirty="0" smtClean="0">
                <a:latin typeface="Times New Roman" pitchFamily="18" charset="0"/>
                <a:ea typeface="楷体" pitchFamily="49" charset="-122"/>
                <a:cs typeface="Times New Roman" pitchFamily="18" charset="0"/>
              </a:rPr>
              <a:t>。</a:t>
            </a:r>
            <a:endParaRPr lang="en-US" altLang="zh-CN" sz="2600" dirty="0" smtClean="0">
              <a:latin typeface="Times New Roman" pitchFamily="18" charset="0"/>
              <a:ea typeface="楷体" pitchFamily="49" charset="-122"/>
              <a:cs typeface="Times New Roman" pitchFamily="18" charset="0"/>
            </a:endParaRPr>
          </a:p>
          <a:p>
            <a:pPr>
              <a:lnSpc>
                <a:spcPct val="150000"/>
              </a:lnSpc>
            </a:pPr>
            <a:r>
              <a:rPr lang="zh-CN" altLang="en-US" sz="2600" dirty="0" smtClean="0">
                <a:latin typeface="Times New Roman" pitchFamily="18" charset="0"/>
                <a:ea typeface="楷体" pitchFamily="49" charset="-122"/>
                <a:cs typeface="Times New Roman" pitchFamily="18" charset="0"/>
              </a:rPr>
              <a:t>        以下只对每一项装备简述内容，详情请见附录，并与相关研发单位联系合作事宜。</a:t>
            </a:r>
            <a:endParaRPr lang="en-US" altLang="zh-CN" sz="2600"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425423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3"/>
          <p:cNvSpPr txBox="1"/>
          <p:nvPr/>
        </p:nvSpPr>
        <p:spPr>
          <a:xfrm>
            <a:off x="1576669" y="1072471"/>
            <a:ext cx="3571875" cy="346249"/>
          </a:xfrm>
          <a:prstGeom prst="rect">
            <a:avLst/>
          </a:prstGeom>
          <a:noFill/>
        </p:spPr>
        <p:txBody>
          <a:bodyPr wrap="square" lIns="68580" tIns="34290" rIns="68580" bIns="34290" rtlCol="0">
            <a:spAutoFit/>
          </a:bodyPr>
          <a:lstStyle/>
          <a:p>
            <a:r>
              <a:rPr lang="en-US" altLang="zh-CN" b="1" dirty="0">
                <a:latin typeface="Times New Roman" panose="02020603050405020304" pitchFamily="18" charset="0"/>
                <a:ea typeface="楷体" panose="02010609060101010101" pitchFamily="49" charset="-122"/>
                <a:cs typeface="Times New Roman" panose="02020603050405020304" pitchFamily="18" charset="0"/>
              </a:rPr>
              <a:t>TerraGate</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0" name="文本框 6"/>
          <p:cNvSpPr txBox="1"/>
          <p:nvPr/>
        </p:nvSpPr>
        <p:spPr>
          <a:xfrm>
            <a:off x="1576668" y="1521263"/>
            <a:ext cx="3571876" cy="2977738"/>
          </a:xfrm>
          <a:prstGeom prst="rect">
            <a:avLst/>
          </a:prstGeom>
          <a:noFill/>
        </p:spPr>
        <p:txBody>
          <a:bodyPr wrap="square" lIns="68580" tIns="34290" rIns="68580" bIns="34290" rtlCol="0">
            <a:spAutoFit/>
          </a:bodyPr>
          <a:lstStyle/>
          <a:p>
            <a:pPr marL="214313" indent="-214313">
              <a:lnSpc>
                <a:spcPct val="1500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可传输三维地形场景</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、三维模型</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数据、点云数据、特征或地图数据</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ct val="1500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满足</a:t>
            </a:r>
            <a:r>
              <a:rPr lang="en-US" altLang="zh-CN" dirty="0">
                <a:latin typeface="Times New Roman" panose="02020603050405020304" pitchFamily="18" charset="0"/>
                <a:ea typeface="楷体" panose="02010609060101010101" pitchFamily="49" charset="-122"/>
                <a:cs typeface="Times New Roman" panose="02020603050405020304" pitchFamily="18" charset="0"/>
              </a:rPr>
              <a:t>SmartEarth 3D</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技术客户端和服务器的数据传输需求</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ct val="1500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可传输到</a:t>
            </a:r>
            <a:r>
              <a:rPr lang="en-US" altLang="zh-CN" dirty="0">
                <a:latin typeface="Times New Roman" panose="02020603050405020304" pitchFamily="18" charset="0"/>
                <a:ea typeface="楷体" panose="02010609060101010101" pitchFamily="49" charset="-122"/>
                <a:cs typeface="Times New Roman" panose="02020603050405020304" pitchFamily="18" charset="0"/>
              </a:rPr>
              <a:t>TerraExplorer</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客户端和</a:t>
            </a:r>
            <a:r>
              <a:rPr lang="en-US" altLang="zh-CN" dirty="0">
                <a:latin typeface="Times New Roman" panose="02020603050405020304" pitchFamily="18" charset="0"/>
                <a:ea typeface="楷体" panose="02010609060101010101" pitchFamily="49" charset="-122"/>
                <a:cs typeface="Times New Roman" panose="02020603050405020304" pitchFamily="18" charset="0"/>
              </a:rPr>
              <a:t>WFS/WMS</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客户端</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21" name="对象 20"/>
          <p:cNvGraphicFramePr>
            <a:graphicFrameLocks noChangeAspect="1"/>
          </p:cNvGraphicFramePr>
          <p:nvPr>
            <p:extLst>
              <p:ext uri="{D42A27DB-BD31-4B8C-83A1-F6EECF244321}">
                <p14:modId xmlns:p14="http://schemas.microsoft.com/office/powerpoint/2010/main" val="2615888063"/>
              </p:ext>
            </p:extLst>
          </p:nvPr>
        </p:nvGraphicFramePr>
        <p:xfrm>
          <a:off x="1602291" y="3678120"/>
          <a:ext cx="3546253" cy="1197886"/>
        </p:xfrm>
        <a:graphic>
          <a:graphicData uri="http://schemas.openxmlformats.org/presentationml/2006/ole">
            <mc:AlternateContent xmlns:mc="http://schemas.openxmlformats.org/markup-compatibility/2006">
              <mc:Choice xmlns:v="urn:schemas-microsoft-com:vml" Requires="v">
                <p:oleObj spid="_x0000_s40985" name="Image" r:id="rId3" imgW="4394880" imgH="1484280" progId="Photoshop.Image.8">
                  <p:embed/>
                </p:oleObj>
              </mc:Choice>
              <mc:Fallback>
                <p:oleObj name="Image" r:id="rId3" imgW="4394880" imgH="1484280" progId="Photoshop.Image.8">
                  <p:embed/>
                  <p:pic>
                    <p:nvPicPr>
                      <p:cNvPr id="0" name=""/>
                      <p:cNvPicPr/>
                      <p:nvPr/>
                    </p:nvPicPr>
                    <p:blipFill>
                      <a:blip r:embed="rId4"/>
                      <a:stretch>
                        <a:fillRect/>
                      </a:stretch>
                    </p:blipFill>
                    <p:spPr>
                      <a:xfrm>
                        <a:off x="1602291" y="3678120"/>
                        <a:ext cx="3546253" cy="1197886"/>
                      </a:xfrm>
                      <a:prstGeom prst="rect">
                        <a:avLst/>
                      </a:prstGeom>
                    </p:spPr>
                  </p:pic>
                </p:oleObj>
              </mc:Fallback>
            </mc:AlternateContent>
          </a:graphicData>
        </a:graphic>
      </p:graphicFrame>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9601" y="932526"/>
            <a:ext cx="2009775" cy="1234862"/>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437" y="2240186"/>
            <a:ext cx="2246733" cy="1380455"/>
          </a:xfrm>
          <a:prstGeom prst="rect">
            <a:avLst/>
          </a:prstGeom>
        </p:spPr>
      </p:pic>
      <p:pic>
        <p:nvPicPr>
          <p:cNvPr id="24" name="图片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6232" y="3620640"/>
            <a:ext cx="2043145" cy="1255365"/>
          </a:xfrm>
          <a:prstGeom prst="rect">
            <a:avLst/>
          </a:prstGeom>
        </p:spPr>
      </p:pic>
      <p:sp>
        <p:nvSpPr>
          <p:cNvPr id="25" name="右箭头 24"/>
          <p:cNvSpPr/>
          <p:nvPr/>
        </p:nvSpPr>
        <p:spPr>
          <a:xfrm>
            <a:off x="5370310" y="1414934"/>
            <a:ext cx="448254" cy="270049"/>
          </a:xfrm>
          <a:prstGeom prst="rightArrow">
            <a:avLst/>
          </a:prstGeom>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zh-CN" altLang="en-US">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6" name="右箭头 25"/>
          <p:cNvSpPr/>
          <p:nvPr/>
        </p:nvSpPr>
        <p:spPr>
          <a:xfrm>
            <a:off x="5370310" y="2722592"/>
            <a:ext cx="448254" cy="270049"/>
          </a:xfrm>
          <a:prstGeom prst="rightArrow">
            <a:avLst/>
          </a:prstGeom>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zh-CN" altLang="en-US">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7" name="右箭头 26"/>
          <p:cNvSpPr/>
          <p:nvPr/>
        </p:nvSpPr>
        <p:spPr>
          <a:xfrm>
            <a:off x="5344996" y="4140522"/>
            <a:ext cx="448254" cy="270049"/>
          </a:xfrm>
          <a:prstGeom prst="rightArrow">
            <a:avLst/>
          </a:prstGeom>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zh-CN" altLang="en-US">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8" name="内容占位符 1"/>
          <p:cNvSpPr txBox="1">
            <a:spLocks/>
          </p:cNvSpPr>
          <p:nvPr/>
        </p:nvSpPr>
        <p:spPr>
          <a:xfrm>
            <a:off x="0" y="339502"/>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err="1">
                <a:solidFill>
                  <a:schemeClr val="tx1"/>
                </a:solidFill>
                <a:latin typeface="Times New Roman" panose="02020603050405020304" pitchFamily="18" charset="0"/>
                <a:ea typeface="楷体" panose="02010609060101010101" pitchFamily="49" charset="-122"/>
                <a:cs typeface="Times New Roman" panose="02020603050405020304" pitchFamily="18" charset="0"/>
              </a:rPr>
              <a:t>SmartEarth</a:t>
            </a:r>
            <a:r>
              <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三维地理信息</a:t>
            </a: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平台</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0825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3"/>
          <p:cNvSpPr txBox="1"/>
          <p:nvPr/>
        </p:nvSpPr>
        <p:spPr>
          <a:xfrm>
            <a:off x="496069" y="815360"/>
            <a:ext cx="3571875" cy="346249"/>
          </a:xfrm>
          <a:prstGeom prst="rect">
            <a:avLst/>
          </a:prstGeom>
          <a:noFill/>
        </p:spPr>
        <p:txBody>
          <a:bodyPr wrap="square" lIns="68580" tIns="34290" rIns="68580" bIns="34290" rtlCol="0">
            <a:spAutoFit/>
          </a:bodyPr>
          <a:lstStyle/>
          <a:p>
            <a:r>
              <a:rPr lang="en-US" altLang="zh-CN" b="1" dirty="0">
                <a:latin typeface="Times New Roman" panose="02020603050405020304" pitchFamily="18" charset="0"/>
                <a:ea typeface="楷体" panose="02010609060101010101" pitchFamily="49" charset="-122"/>
                <a:cs typeface="Times New Roman" panose="02020603050405020304" pitchFamily="18" charset="0"/>
              </a:rPr>
              <a:t>TerraExplorer</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文本框 6"/>
          <p:cNvSpPr txBox="1"/>
          <p:nvPr/>
        </p:nvSpPr>
        <p:spPr>
          <a:xfrm>
            <a:off x="288032" y="1128539"/>
            <a:ext cx="8820472" cy="1731243"/>
          </a:xfrm>
          <a:prstGeom prst="rect">
            <a:avLst/>
          </a:prstGeom>
          <a:noFill/>
        </p:spPr>
        <p:txBody>
          <a:bodyPr wrap="square" lIns="68580" tIns="34290" rIns="68580" bIns="34290" rtlCol="0">
            <a:spAutoFit/>
          </a:bodyPr>
          <a:lstStyle/>
          <a:p>
            <a:pPr marL="214313" indent="-214313">
              <a:lnSpc>
                <a:spcPct val="1500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可以加载</a:t>
            </a:r>
            <a:r>
              <a:rPr lang="en-US" altLang="zh-CN" dirty="0">
                <a:latin typeface="Times New Roman" panose="02020603050405020304" pitchFamily="18" charset="0"/>
                <a:ea typeface="楷体" panose="02010609060101010101" pitchFamily="49" charset="-122"/>
                <a:cs typeface="Times New Roman" panose="02020603050405020304" pitchFamily="18" charset="0"/>
              </a:rPr>
              <a:t>TB</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构建的三维地形场景，倾斜数据生成的全要素地物模型</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ct val="1500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可以创建编辑二三维图形图标、文本、三维模型、动态对象、</a:t>
            </a:r>
            <a:r>
              <a:rPr lang="en-US" altLang="zh-CN" dirty="0">
                <a:latin typeface="Times New Roman" panose="02020603050405020304" pitchFamily="18" charset="0"/>
                <a:ea typeface="楷体" panose="02010609060101010101" pitchFamily="49" charset="-122"/>
                <a:cs typeface="Times New Roman" panose="02020603050405020304" pitchFamily="18" charset="0"/>
              </a:rPr>
              <a:t>GIS</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图层、演示汇报等</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ct val="1500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可以进行空间分析、对象编辑、图层叠加等</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ct val="1500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可以通过</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API</a:t>
            </a:r>
            <a:r>
              <a:rPr lang="zh-CN" altLang="en-US" dirty="0">
                <a:latin typeface="Times New Roman" panose="02020603050405020304" pitchFamily="18" charset="0"/>
                <a:ea typeface="楷体" panose="02010609060101010101" pitchFamily="49" charset="-122"/>
                <a:cs typeface="Times New Roman" panose="02020603050405020304" pitchFamily="18" charset="0"/>
              </a:rPr>
              <a:t>进行用户化定制</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056" y="2862833"/>
            <a:ext cx="3832657" cy="2153925"/>
          </a:xfrm>
          <a:prstGeom prst="rect">
            <a:avLst/>
          </a:prstGeom>
          <a:ln w="6350" cap="sq">
            <a:solidFill>
              <a:srgbClr val="000000"/>
            </a:solidFill>
            <a:miter lim="800000"/>
          </a:ln>
          <a:effectLst>
            <a:outerShdw blurRad="57150" dist="50800" dir="2700000" algn="tl" rotWithShape="0">
              <a:srgbClr val="000000">
                <a:alpha val="40000"/>
              </a:srgbClr>
            </a:outerShdw>
          </a:effectLst>
        </p:spPr>
      </p:pic>
      <p:graphicFrame>
        <p:nvGraphicFramePr>
          <p:cNvPr id="16" name="对象 15"/>
          <p:cNvGraphicFramePr>
            <a:graphicFrameLocks noChangeAspect="1"/>
          </p:cNvGraphicFramePr>
          <p:nvPr>
            <p:extLst>
              <p:ext uri="{D42A27DB-BD31-4B8C-83A1-F6EECF244321}">
                <p14:modId xmlns:p14="http://schemas.microsoft.com/office/powerpoint/2010/main" val="4031414057"/>
              </p:ext>
            </p:extLst>
          </p:nvPr>
        </p:nvGraphicFramePr>
        <p:xfrm>
          <a:off x="755576" y="2862833"/>
          <a:ext cx="3727734" cy="2157189"/>
        </p:xfrm>
        <a:graphic>
          <a:graphicData uri="http://schemas.openxmlformats.org/presentationml/2006/ole">
            <mc:AlternateContent xmlns:mc="http://schemas.openxmlformats.org/markup-compatibility/2006">
              <mc:Choice xmlns:v="urn:schemas-microsoft-com:vml" Requires="v">
                <p:oleObj spid="_x0000_s42009" name="Image" r:id="rId4" imgW="2078640" imgH="1124640" progId="Photoshop.Image.8">
                  <p:embed/>
                </p:oleObj>
              </mc:Choice>
              <mc:Fallback>
                <p:oleObj name="Image" r:id="rId4" imgW="2078640" imgH="1124640" progId="Photoshop.Image.8">
                  <p:embed/>
                  <p:pic>
                    <p:nvPicPr>
                      <p:cNvPr id="0" name=""/>
                      <p:cNvPicPr/>
                      <p:nvPr/>
                    </p:nvPicPr>
                    <p:blipFill>
                      <a:blip r:embed="rId5"/>
                      <a:stretch>
                        <a:fillRect/>
                      </a:stretch>
                    </p:blipFill>
                    <p:spPr>
                      <a:xfrm>
                        <a:off x="755576" y="2862833"/>
                        <a:ext cx="3727734" cy="2157189"/>
                      </a:xfrm>
                      <a:prstGeom prst="rect">
                        <a:avLst/>
                      </a:prstGeom>
                    </p:spPr>
                  </p:pic>
                </p:oleObj>
              </mc:Fallback>
            </mc:AlternateContent>
          </a:graphicData>
        </a:graphic>
      </p:graphicFrame>
      <p:sp>
        <p:nvSpPr>
          <p:cNvPr id="17" name="内容占位符 1"/>
          <p:cNvSpPr txBox="1">
            <a:spLocks/>
          </p:cNvSpPr>
          <p:nvPr/>
        </p:nvSpPr>
        <p:spPr>
          <a:xfrm>
            <a:off x="0" y="339502"/>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err="1">
                <a:solidFill>
                  <a:schemeClr val="tx1"/>
                </a:solidFill>
                <a:latin typeface="Times New Roman" panose="02020603050405020304" pitchFamily="18" charset="0"/>
                <a:ea typeface="楷体" panose="02010609060101010101" pitchFamily="49" charset="-122"/>
                <a:cs typeface="Times New Roman" panose="02020603050405020304" pitchFamily="18" charset="0"/>
              </a:rPr>
              <a:t>SmartEarth</a:t>
            </a:r>
            <a:r>
              <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三维地理信息</a:t>
            </a: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平台</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240565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2">
            <a:extLst>
              <a:ext uri="{28A0092B-C50C-407E-A947-70E740481C1C}">
                <a14:useLocalDpi xmlns:a14="http://schemas.microsoft.com/office/drawing/2010/main" val="0"/>
              </a:ext>
            </a:extLst>
          </a:blip>
          <a:stretch>
            <a:fillRect/>
          </a:stretch>
        </p:blipFill>
        <p:spPr>
          <a:xfrm>
            <a:off x="926024" y="745857"/>
            <a:ext cx="6571281" cy="4397644"/>
          </a:xfrm>
          <a:prstGeom prst="rect">
            <a:avLst/>
          </a:prstGeom>
        </p:spPr>
      </p:pic>
      <p:sp>
        <p:nvSpPr>
          <p:cNvPr id="8" name="内容占位符 1"/>
          <p:cNvSpPr txBox="1">
            <a:spLocks/>
          </p:cNvSpPr>
          <p:nvPr/>
        </p:nvSpPr>
        <p:spPr>
          <a:xfrm>
            <a:off x="0" y="299492"/>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solidFill>
                <a:latin typeface="楷体" panose="02010609060101010101" pitchFamily="49" charset="-122"/>
                <a:ea typeface="楷体" panose="02010609060101010101" pitchFamily="49" charset="-122"/>
              </a:rPr>
              <a:t>产品</a:t>
            </a:r>
            <a:r>
              <a:rPr lang="zh-CN" altLang="en-US" dirty="0">
                <a:solidFill>
                  <a:schemeClr val="tx1"/>
                </a:solidFill>
                <a:latin typeface="楷体" panose="02010609060101010101" pitchFamily="49" charset="-122"/>
                <a:ea typeface="楷体" panose="02010609060101010101" pitchFamily="49" charset="-122"/>
              </a:rPr>
              <a:t>流程图</a:t>
            </a:r>
          </a:p>
        </p:txBody>
      </p:sp>
    </p:spTree>
    <p:extLst>
      <p:ext uri="{BB962C8B-B14F-4D97-AF65-F5344CB8AC3E}">
        <p14:creationId xmlns:p14="http://schemas.microsoft.com/office/powerpoint/2010/main" val="1791038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 y="807984"/>
            <a:ext cx="9143999" cy="764120"/>
          </a:xfrm>
          <a:prstGeom prst="rect">
            <a:avLst/>
          </a:prstGeom>
          <a:solidFill>
            <a:schemeClr val="bg2"/>
          </a:solidFill>
          <a:ln>
            <a:noFill/>
          </a:ln>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a:lnSpc>
                <a:spcPct val="150000"/>
              </a:lnSpc>
              <a:spcBef>
                <a:spcPct val="20000"/>
              </a:spcBef>
              <a:buClr>
                <a:schemeClr val="accent1"/>
              </a:buClr>
              <a:buFont typeface="Wingdings" panose="05000000000000000000" pitchFamily="2" charset="2"/>
              <a:buChar char="l"/>
            </a:pPr>
            <a:r>
              <a:rPr lang="zh-CN" altLang="en-US" sz="1500" b="1" dirty="0">
                <a:latin typeface="Times New Roman" panose="02020603050405020304" pitchFamily="18" charset="0"/>
                <a:ea typeface="楷体" panose="02010609060101010101" pitchFamily="49" charset="-122"/>
                <a:cs typeface="Times New Roman" panose="02020603050405020304" pitchFamily="18" charset="0"/>
              </a:rPr>
              <a:t>全自动</a:t>
            </a:r>
            <a:r>
              <a:rPr lang="zh-CN" altLang="en-US" sz="1500" dirty="0">
                <a:latin typeface="Times New Roman" panose="02020603050405020304" pitchFamily="18" charset="0"/>
                <a:ea typeface="楷体" panose="02010609060101010101" pitchFamily="49" charset="-122"/>
                <a:cs typeface="Times New Roman" panose="02020603050405020304" pitchFamily="18" charset="0"/>
              </a:rPr>
              <a:t>建模：整个过程无需人工干预，显著减少建模时间和成本</a:t>
            </a:r>
            <a:endParaRPr lang="en-US" altLang="zh-CN" sz="1500" dirty="0">
              <a:latin typeface="Times New Roman" panose="02020603050405020304" pitchFamily="18" charset="0"/>
              <a:ea typeface="楷体" panose="02010609060101010101" pitchFamily="49" charset="-122"/>
              <a:cs typeface="Times New Roman" panose="02020603050405020304" pitchFamily="18" charset="0"/>
            </a:endParaRPr>
          </a:p>
          <a:p>
            <a:pPr marL="257175" indent="-257175">
              <a:lnSpc>
                <a:spcPct val="150000"/>
              </a:lnSpc>
              <a:spcBef>
                <a:spcPct val="20000"/>
              </a:spcBef>
              <a:buClr>
                <a:schemeClr val="accent1"/>
              </a:buClr>
              <a:buFont typeface="Wingdings" panose="05000000000000000000" pitchFamily="2" charset="2"/>
              <a:buChar char="l"/>
            </a:pPr>
            <a:r>
              <a:rPr lang="zh-CN" altLang="en-US" sz="1500" b="1" dirty="0">
                <a:latin typeface="Times New Roman" panose="02020603050405020304" pitchFamily="18" charset="0"/>
                <a:ea typeface="楷体" panose="02010609060101010101" pitchFamily="49" charset="-122"/>
                <a:cs typeface="Times New Roman" panose="02020603050405020304" pitchFamily="18" charset="0"/>
              </a:rPr>
              <a:t>全要素</a:t>
            </a:r>
            <a:r>
              <a:rPr lang="zh-CN" altLang="en-US" sz="1500" dirty="0">
                <a:latin typeface="Times New Roman" panose="02020603050405020304" pitchFamily="18" charset="0"/>
                <a:ea typeface="楷体" panose="02010609060101010101" pitchFamily="49" charset="-122"/>
                <a:cs typeface="Times New Roman" panose="02020603050405020304" pitchFamily="18" charset="0"/>
              </a:rPr>
              <a:t>建模：车辆、树木、篱笆、围墙全都能够创建，还原</a:t>
            </a:r>
            <a:r>
              <a:rPr lang="zh-CN" altLang="en-US" sz="1500" b="1" dirty="0">
                <a:latin typeface="Times New Roman" panose="02020603050405020304" pitchFamily="18" charset="0"/>
                <a:ea typeface="楷体" panose="02010609060101010101" pitchFamily="49" charset="-122"/>
                <a:cs typeface="Times New Roman" panose="02020603050405020304" pitchFamily="18" charset="0"/>
              </a:rPr>
              <a:t>真实</a:t>
            </a:r>
            <a:r>
              <a:rPr lang="zh-CN" altLang="en-US" sz="1500" dirty="0">
                <a:latin typeface="Times New Roman" panose="02020603050405020304" pitchFamily="18" charset="0"/>
                <a:ea typeface="楷体" panose="02010609060101010101" pitchFamily="49" charset="-122"/>
                <a:cs typeface="Times New Roman" panose="02020603050405020304" pitchFamily="18" charset="0"/>
              </a:rPr>
              <a:t>世界</a:t>
            </a: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798894" y="3404077"/>
            <a:ext cx="7546211" cy="1722464"/>
            <a:chOff x="1788263" y="4122453"/>
            <a:chExt cx="8382393" cy="1748294"/>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8263" y="4145278"/>
              <a:ext cx="8382393" cy="1725469"/>
            </a:xfrm>
            <a:prstGeom prst="rect">
              <a:avLst/>
            </a:prstGeom>
          </p:spPr>
        </p:pic>
        <p:sp>
          <p:nvSpPr>
            <p:cNvPr id="9" name="文本框 7"/>
            <p:cNvSpPr txBox="1"/>
            <p:nvPr/>
          </p:nvSpPr>
          <p:spPr>
            <a:xfrm>
              <a:off x="2300055" y="4122453"/>
              <a:ext cx="1371034" cy="374871"/>
            </a:xfrm>
            <a:prstGeom prst="rect">
              <a:avLst/>
            </a:prstGeom>
            <a:noFill/>
          </p:spPr>
          <p:txBody>
            <a:bodyPr wrap="square" rtlCol="0">
              <a:spAutoFit/>
            </a:bodyPr>
            <a:lstStyle/>
            <a:p>
              <a:pPr algn="ctr"/>
              <a:r>
                <a:rPr lang="zh-CN" altLang="en-US" b="1" dirty="0">
                  <a:latin typeface="Times New Roman" panose="02020603050405020304" pitchFamily="18" charset="0"/>
                  <a:ea typeface="楷体" panose="02010609060101010101" pitchFamily="49" charset="-122"/>
                  <a:cs typeface="Times New Roman" panose="02020603050405020304" pitchFamily="18" charset="0"/>
                </a:rPr>
                <a:t>倾斜影像</a:t>
              </a:r>
            </a:p>
          </p:txBody>
        </p:sp>
        <p:sp>
          <p:nvSpPr>
            <p:cNvPr id="10" name="文本框 8"/>
            <p:cNvSpPr txBox="1"/>
            <p:nvPr/>
          </p:nvSpPr>
          <p:spPr>
            <a:xfrm>
              <a:off x="8059124" y="4154698"/>
              <a:ext cx="1919690" cy="374872"/>
            </a:xfrm>
            <a:prstGeom prst="rect">
              <a:avLst/>
            </a:prstGeom>
            <a:noFill/>
          </p:spPr>
          <p:txBody>
            <a:bodyPr wrap="square" rtlCol="0">
              <a:spAutoFit/>
            </a:bodyPr>
            <a:lstStyle/>
            <a:p>
              <a:pPr algn="ctr"/>
              <a:r>
                <a:rPr lang="zh-CN" altLang="en-US" b="1" dirty="0">
                  <a:latin typeface="Times New Roman" panose="02020603050405020304" pitchFamily="18" charset="0"/>
                  <a:ea typeface="楷体" panose="02010609060101010101" pitchFamily="49" charset="-122"/>
                  <a:cs typeface="Times New Roman" panose="02020603050405020304" pitchFamily="18" charset="0"/>
                </a:rPr>
                <a:t>实景三维模型</a:t>
              </a:r>
            </a:p>
          </p:txBody>
        </p:sp>
      </p:grpSp>
      <p:sp>
        <p:nvSpPr>
          <p:cNvPr id="11" name="内容占位符 1"/>
          <p:cNvSpPr txBox="1">
            <a:spLocks/>
          </p:cNvSpPr>
          <p:nvPr/>
        </p:nvSpPr>
        <p:spPr>
          <a:xfrm>
            <a:off x="0" y="267494"/>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err="1"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SmartEarth</a:t>
            </a: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遥感像素工厂</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文本框 14"/>
          <p:cNvSpPr txBox="1"/>
          <p:nvPr/>
        </p:nvSpPr>
        <p:spPr>
          <a:xfrm>
            <a:off x="435202" y="1531640"/>
            <a:ext cx="5600700" cy="1872436"/>
          </a:xfrm>
          <a:prstGeom prst="rect">
            <a:avLst/>
          </a:prstGeom>
          <a:noFill/>
        </p:spPr>
        <p:txBody>
          <a:bodyPr wrap="square" lIns="68580" tIns="34290" rIns="68580" bIns="34290" rtlCol="0">
            <a:spAutoFit/>
          </a:bodyPr>
          <a:lstStyle/>
          <a:p>
            <a:pPr marL="214313" indent="-214313">
              <a:lnSpc>
                <a:spcPct val="150000"/>
              </a:lnSpc>
              <a:buFont typeface="Wingdings" panose="05000000000000000000" pitchFamily="2" charset="2"/>
              <a:buChar char="Ø"/>
            </a:pP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海量数据处理能力</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ct val="150000"/>
              </a:lnSpc>
              <a:buFont typeface="Wingdings" panose="05000000000000000000" pitchFamily="2" charset="2"/>
              <a:buChar char="Ø"/>
            </a:pP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友好的软件交互性设计</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ct val="150000"/>
              </a:lnSpc>
              <a:buFont typeface="Wingdings" panose="05000000000000000000" pitchFamily="2" charset="2"/>
              <a:buChar char="Ø"/>
            </a:pP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广泛的适用性</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ct val="150000"/>
              </a:lnSpc>
              <a:buFont typeface="Wingdings" panose="05000000000000000000" pitchFamily="2" charset="2"/>
              <a:buChar char="Ø"/>
            </a:pP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高精度高品质的输出成果</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marL="214313" indent="-214313">
              <a:lnSpc>
                <a:spcPct val="150000"/>
              </a:lnSpc>
              <a:buFont typeface="Wingdings" panose="05000000000000000000" pitchFamily="2" charset="2"/>
              <a:buChar char="Ø"/>
            </a:pP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全链条的模型后处理能力</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3961" y="1782208"/>
            <a:ext cx="2858262" cy="158100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9237" y="1744481"/>
            <a:ext cx="2858262" cy="161571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6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stretch>
            <a:fillRect/>
          </a:stretch>
        </p:blipFill>
        <p:spPr>
          <a:xfrm>
            <a:off x="717183" y="450187"/>
            <a:ext cx="8061801" cy="4705639"/>
          </a:xfrm>
          <a:prstGeom prst="rect">
            <a:avLst/>
          </a:prstGeom>
        </p:spPr>
      </p:pic>
      <p:sp>
        <p:nvSpPr>
          <p:cNvPr id="17" name="矩形 16"/>
          <p:cNvSpPr/>
          <p:nvPr/>
        </p:nvSpPr>
        <p:spPr>
          <a:xfrm>
            <a:off x="2820977" y="1500187"/>
            <a:ext cx="5829300" cy="3429000"/>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8" name="矩形 17"/>
          <p:cNvSpPr/>
          <p:nvPr/>
        </p:nvSpPr>
        <p:spPr>
          <a:xfrm>
            <a:off x="649277" y="1500187"/>
            <a:ext cx="2142005" cy="1714500"/>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9" name="矩形 18"/>
          <p:cNvSpPr/>
          <p:nvPr/>
        </p:nvSpPr>
        <p:spPr>
          <a:xfrm>
            <a:off x="625378" y="3258225"/>
            <a:ext cx="2142005" cy="2099715"/>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0" name="矩形 19"/>
          <p:cNvSpPr/>
          <p:nvPr/>
        </p:nvSpPr>
        <p:spPr>
          <a:xfrm>
            <a:off x="2794894" y="4929188"/>
            <a:ext cx="5866269" cy="514350"/>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21" name="文本框 13"/>
          <p:cNvSpPr txBox="1"/>
          <p:nvPr/>
        </p:nvSpPr>
        <p:spPr>
          <a:xfrm>
            <a:off x="2844876" y="1614487"/>
            <a:ext cx="925574" cy="346249"/>
          </a:xfrm>
          <a:prstGeom prst="rect">
            <a:avLst/>
          </a:prstGeom>
          <a:noFill/>
        </p:spPr>
        <p:txBody>
          <a:bodyPr wrap="none" lIns="68580" tIns="34290" rIns="68580" bIns="34290" rtlCol="0">
            <a:spAutoFit/>
          </a:bodyPr>
          <a:lstStyle/>
          <a:p>
            <a:r>
              <a:rPr lang="en-US" altLang="zh-CN" b="1" dirty="0" smtClean="0">
                <a:solidFill>
                  <a:srgbClr val="00B0F0"/>
                </a:solidFill>
                <a:latin typeface="微软雅黑" panose="020B0503020204020204" pitchFamily="34" charset="-122"/>
                <a:ea typeface="微软雅黑" panose="020B0503020204020204" pitchFamily="34" charset="-122"/>
              </a:rPr>
              <a:t>3D</a:t>
            </a:r>
            <a:r>
              <a:rPr lang="zh-CN" altLang="en-US" b="1" dirty="0" smtClean="0">
                <a:solidFill>
                  <a:srgbClr val="00B0F0"/>
                </a:solidFill>
                <a:latin typeface="微软雅黑" panose="020B0503020204020204" pitchFamily="34" charset="-122"/>
                <a:ea typeface="微软雅黑" panose="020B0503020204020204" pitchFamily="34" charset="-122"/>
              </a:rPr>
              <a:t>窗口</a:t>
            </a:r>
            <a:endParaRPr lang="zh-CN" altLang="en-US" b="1" dirty="0">
              <a:solidFill>
                <a:srgbClr val="00B0F0"/>
              </a:solidFill>
              <a:latin typeface="微软雅黑" panose="020B0503020204020204" pitchFamily="34" charset="-122"/>
              <a:ea typeface="微软雅黑" panose="020B0503020204020204" pitchFamily="34" charset="-122"/>
            </a:endParaRPr>
          </a:p>
        </p:txBody>
      </p:sp>
      <p:sp>
        <p:nvSpPr>
          <p:cNvPr id="22" name="文本框 14"/>
          <p:cNvSpPr txBox="1"/>
          <p:nvPr/>
        </p:nvSpPr>
        <p:spPr>
          <a:xfrm>
            <a:off x="1563677" y="1656188"/>
            <a:ext cx="1292662" cy="346249"/>
          </a:xfrm>
          <a:prstGeom prst="rect">
            <a:avLst/>
          </a:prstGeom>
          <a:noFill/>
        </p:spPr>
        <p:txBody>
          <a:bodyPr wrap="none" lIns="68580" tIns="34290" rIns="68580" bIns="34290" rtlCol="0">
            <a:spAutoFit/>
          </a:bodyPr>
          <a:lstStyle/>
          <a:p>
            <a:r>
              <a:rPr lang="zh-CN" altLang="en-US" b="1" dirty="0" smtClean="0">
                <a:solidFill>
                  <a:srgbClr val="00B0F0"/>
                </a:solidFill>
                <a:latin typeface="微软雅黑" panose="020B0503020204020204" pitchFamily="34" charset="-122"/>
                <a:ea typeface="微软雅黑" panose="020B0503020204020204" pitchFamily="34" charset="-122"/>
              </a:rPr>
              <a:t>工程信息树</a:t>
            </a:r>
            <a:endParaRPr lang="zh-CN" altLang="en-US" b="1" dirty="0">
              <a:solidFill>
                <a:srgbClr val="00B0F0"/>
              </a:solidFill>
              <a:latin typeface="微软雅黑" panose="020B0503020204020204" pitchFamily="34" charset="-122"/>
              <a:ea typeface="微软雅黑" panose="020B0503020204020204" pitchFamily="34" charset="-122"/>
            </a:endParaRPr>
          </a:p>
        </p:txBody>
      </p:sp>
      <p:sp>
        <p:nvSpPr>
          <p:cNvPr id="23" name="文本框 15"/>
          <p:cNvSpPr txBox="1"/>
          <p:nvPr/>
        </p:nvSpPr>
        <p:spPr>
          <a:xfrm>
            <a:off x="1218219" y="3258224"/>
            <a:ext cx="1061829" cy="346249"/>
          </a:xfrm>
          <a:prstGeom prst="rect">
            <a:avLst/>
          </a:prstGeom>
          <a:noFill/>
        </p:spPr>
        <p:txBody>
          <a:bodyPr wrap="none" lIns="68580" tIns="34290" rIns="68580" bIns="34290" rtlCol="0">
            <a:spAutoFit/>
          </a:bodyPr>
          <a:lstStyle/>
          <a:p>
            <a:r>
              <a:rPr lang="zh-CN" altLang="en-US" b="1" dirty="0" smtClean="0">
                <a:solidFill>
                  <a:srgbClr val="00B0F0"/>
                </a:solidFill>
                <a:latin typeface="微软雅黑" panose="020B0503020204020204" pitchFamily="34" charset="-122"/>
                <a:ea typeface="微软雅黑" panose="020B0503020204020204" pitchFamily="34" charset="-122"/>
              </a:rPr>
              <a:t>属性窗口</a:t>
            </a:r>
            <a:endParaRPr lang="zh-CN" altLang="en-US" b="1" dirty="0">
              <a:solidFill>
                <a:srgbClr val="00B0F0"/>
              </a:solidFill>
              <a:latin typeface="微软雅黑" panose="020B0503020204020204" pitchFamily="34" charset="-122"/>
              <a:ea typeface="微软雅黑" panose="020B0503020204020204" pitchFamily="34" charset="-122"/>
            </a:endParaRPr>
          </a:p>
        </p:txBody>
      </p:sp>
      <p:sp>
        <p:nvSpPr>
          <p:cNvPr id="24" name="文本框 16"/>
          <p:cNvSpPr txBox="1"/>
          <p:nvPr/>
        </p:nvSpPr>
        <p:spPr>
          <a:xfrm>
            <a:off x="4481929" y="5166538"/>
            <a:ext cx="1061829" cy="346249"/>
          </a:xfrm>
          <a:prstGeom prst="rect">
            <a:avLst/>
          </a:prstGeom>
          <a:noFill/>
        </p:spPr>
        <p:txBody>
          <a:bodyPr wrap="none" lIns="68580" tIns="34290" rIns="68580" bIns="34290" rtlCol="0">
            <a:spAutoFit/>
          </a:bodyPr>
          <a:lstStyle/>
          <a:p>
            <a:r>
              <a:rPr lang="zh-CN" altLang="en-US" b="1" dirty="0">
                <a:solidFill>
                  <a:srgbClr val="00B0F0"/>
                </a:solidFill>
                <a:latin typeface="微软雅黑" panose="020B0503020204020204" pitchFamily="34" charset="-122"/>
                <a:ea typeface="微软雅黑" panose="020B0503020204020204" pitchFamily="34" charset="-122"/>
              </a:rPr>
              <a:t>侦错</a:t>
            </a:r>
            <a:r>
              <a:rPr lang="zh-CN" altLang="en-US" b="1" dirty="0" smtClean="0">
                <a:solidFill>
                  <a:srgbClr val="00B0F0"/>
                </a:solidFill>
                <a:latin typeface="微软雅黑" panose="020B0503020204020204" pitchFamily="34" charset="-122"/>
                <a:ea typeface="微软雅黑" panose="020B0503020204020204" pitchFamily="34" charset="-122"/>
              </a:rPr>
              <a:t>窗口</a:t>
            </a:r>
            <a:endParaRPr lang="zh-CN" altLang="en-US" b="1" dirty="0">
              <a:solidFill>
                <a:srgbClr val="00B0F0"/>
              </a:solidFill>
              <a:latin typeface="微软雅黑" panose="020B0503020204020204" pitchFamily="34" charset="-122"/>
              <a:ea typeface="微软雅黑" panose="020B0503020204020204" pitchFamily="34" charset="-122"/>
            </a:endParaRPr>
          </a:p>
        </p:txBody>
      </p:sp>
      <p:sp>
        <p:nvSpPr>
          <p:cNvPr id="25" name="文本框 17"/>
          <p:cNvSpPr txBox="1"/>
          <p:nvPr/>
        </p:nvSpPr>
        <p:spPr>
          <a:xfrm>
            <a:off x="3675870" y="618737"/>
            <a:ext cx="837986" cy="346249"/>
          </a:xfrm>
          <a:prstGeom prst="rect">
            <a:avLst/>
          </a:prstGeom>
          <a:solidFill>
            <a:schemeClr val="accent2">
              <a:lumMod val="75000"/>
              <a:alpha val="52000"/>
            </a:schemeClr>
          </a:solidFill>
        </p:spPr>
        <p:txBody>
          <a:bodyPr wrap="none" lIns="68580" tIns="34290" rIns="68580" bIns="34290" rtlCol="0">
            <a:spAutoFit/>
          </a:bodyPr>
          <a:lstStyle/>
          <a:p>
            <a:r>
              <a:rPr lang="en-US" altLang="zh-CN" b="1" dirty="0" smtClean="0">
                <a:solidFill>
                  <a:srgbClr val="FFFF00"/>
                </a:solidFill>
                <a:latin typeface="微软雅黑" panose="020B0503020204020204" pitchFamily="34" charset="-122"/>
                <a:ea typeface="微软雅黑" panose="020B0503020204020204" pitchFamily="34" charset="-122"/>
              </a:rPr>
              <a:t>Editor</a:t>
            </a:r>
            <a:endParaRPr lang="zh-CN" altLang="en-US" b="1" dirty="0">
              <a:solidFill>
                <a:srgbClr val="FFFF00"/>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81836" y="1161236"/>
            <a:ext cx="5087060" cy="4215401"/>
            <a:chOff x="501535" y="361166"/>
            <a:chExt cx="6782747" cy="5620534"/>
          </a:xfrm>
        </p:grpSpPr>
        <p:pic>
          <p:nvPicPr>
            <p:cNvPr id="27" name="图片 26"/>
            <p:cNvPicPr>
              <a:picLocks noChangeAspect="1"/>
            </p:cNvPicPr>
            <p:nvPr/>
          </p:nvPicPr>
          <p:blipFill>
            <a:blip r:embed="rId3"/>
            <a:stretch>
              <a:fillRect/>
            </a:stretch>
          </p:blipFill>
          <p:spPr>
            <a:xfrm>
              <a:off x="501535" y="361166"/>
              <a:ext cx="6782747" cy="5620534"/>
            </a:xfrm>
            <a:prstGeom prst="rect">
              <a:avLst/>
            </a:prstGeom>
          </p:spPr>
        </p:pic>
        <p:sp>
          <p:nvSpPr>
            <p:cNvPr id="28" name="文本框 20"/>
            <p:cNvSpPr txBox="1"/>
            <p:nvPr/>
          </p:nvSpPr>
          <p:spPr>
            <a:xfrm>
              <a:off x="2992203" y="531299"/>
              <a:ext cx="1453817" cy="492443"/>
            </a:xfrm>
            <a:prstGeom prst="rect">
              <a:avLst/>
            </a:prstGeom>
            <a:solidFill>
              <a:schemeClr val="accent2">
                <a:lumMod val="75000"/>
                <a:alpha val="52000"/>
              </a:schemeClr>
            </a:solidFill>
          </p:spPr>
          <p:txBody>
            <a:bodyPr wrap="none" rtlCol="0">
              <a:spAutoFit/>
            </a:bodyPr>
            <a:lstStyle/>
            <a:p>
              <a:r>
                <a:rPr lang="en-US" altLang="zh-CN" b="1" dirty="0" smtClean="0">
                  <a:solidFill>
                    <a:srgbClr val="FFFF00"/>
                  </a:solidFill>
                  <a:latin typeface="微软雅黑" panose="020B0503020204020204" pitchFamily="34" charset="-122"/>
                  <a:ea typeface="微软雅黑" panose="020B0503020204020204" pitchFamily="34" charset="-122"/>
                </a:rPr>
                <a:t>Manger</a:t>
              </a:r>
              <a:endParaRPr lang="zh-CN" altLang="en-US" b="1" dirty="0">
                <a:solidFill>
                  <a:srgbClr val="FFFF00"/>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3042988" y="2177375"/>
            <a:ext cx="5605268" cy="2619400"/>
            <a:chOff x="3725014" y="2503117"/>
            <a:chExt cx="7473690" cy="3492533"/>
          </a:xfrm>
        </p:grpSpPr>
        <p:pic>
          <p:nvPicPr>
            <p:cNvPr id="30" name="图片 29"/>
            <p:cNvPicPr>
              <a:picLocks noChangeAspect="1"/>
            </p:cNvPicPr>
            <p:nvPr/>
          </p:nvPicPr>
          <p:blipFill>
            <a:blip r:embed="rId4"/>
            <a:stretch>
              <a:fillRect/>
            </a:stretch>
          </p:blipFill>
          <p:spPr>
            <a:xfrm>
              <a:off x="3834851" y="2632856"/>
              <a:ext cx="7363853" cy="3362794"/>
            </a:xfrm>
            <a:prstGeom prst="rect">
              <a:avLst/>
            </a:prstGeom>
          </p:spPr>
        </p:pic>
        <p:sp>
          <p:nvSpPr>
            <p:cNvPr id="31" name="文本框 23"/>
            <p:cNvSpPr txBox="1"/>
            <p:nvPr/>
          </p:nvSpPr>
          <p:spPr>
            <a:xfrm>
              <a:off x="3725014" y="2503117"/>
              <a:ext cx="1077647" cy="492443"/>
            </a:xfrm>
            <a:prstGeom prst="rect">
              <a:avLst/>
            </a:prstGeom>
            <a:solidFill>
              <a:schemeClr val="accent2">
                <a:lumMod val="75000"/>
                <a:alpha val="52000"/>
              </a:schemeClr>
            </a:solidFill>
          </p:spPr>
          <p:txBody>
            <a:bodyPr wrap="none" rtlCol="0">
              <a:spAutoFit/>
            </a:bodyPr>
            <a:lstStyle/>
            <a:p>
              <a:r>
                <a:rPr lang="en-US" altLang="zh-CN" b="1" dirty="0" smtClean="0">
                  <a:solidFill>
                    <a:srgbClr val="FFFF00"/>
                  </a:solidFill>
                  <a:latin typeface="微软雅黑" panose="020B0503020204020204" pitchFamily="34" charset="-122"/>
                  <a:ea typeface="微软雅黑" panose="020B0503020204020204" pitchFamily="34" charset="-122"/>
                </a:rPr>
                <a:t>Fuser</a:t>
              </a:r>
              <a:endParaRPr lang="zh-CN" altLang="en-US" b="1" dirty="0">
                <a:solidFill>
                  <a:srgbClr val="FFFF00"/>
                </a:solidFill>
                <a:latin typeface="微软雅黑" panose="020B0503020204020204" pitchFamily="34" charset="-122"/>
                <a:ea typeface="微软雅黑" panose="020B0503020204020204" pitchFamily="34" charset="-122"/>
              </a:endParaRPr>
            </a:p>
          </p:txBody>
        </p:sp>
      </p:grpSp>
      <p:sp>
        <p:nvSpPr>
          <p:cNvPr id="32" name="内容占位符 1"/>
          <p:cNvSpPr txBox="1">
            <a:spLocks/>
          </p:cNvSpPr>
          <p:nvPr/>
        </p:nvSpPr>
        <p:spPr>
          <a:xfrm>
            <a:off x="0" y="51470"/>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err="1"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SmartEarth</a:t>
            </a: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遥感像素工厂</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0290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2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1250"/>
                            </p:stCondLst>
                            <p:childTnLst>
                              <p:par>
                                <p:cTn id="31" presetID="10" presetClass="entr" presetSubtype="0" fill="hold" grpId="0" nodeType="afterEffect">
                                  <p:stCondLst>
                                    <p:cond delay="25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2000"/>
                            </p:stCondLst>
                            <p:childTnLst>
                              <p:par>
                                <p:cTn id="35" presetID="10" presetClass="entr" presetSubtype="0" fill="hold" grpId="0" nodeType="afterEffect">
                                  <p:stCondLst>
                                    <p:cond delay="25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2750"/>
                            </p:stCondLst>
                            <p:childTnLst>
                              <p:par>
                                <p:cTn id="39" presetID="10" presetClass="entr" presetSubtype="0" fill="hold" grpId="0" nodeType="afterEffect">
                                  <p:stCondLst>
                                    <p:cond delay="25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2" grpId="0"/>
      <p:bldP spid="23" grpId="0"/>
      <p:bldP spid="24" grpId="0"/>
      <p:bldP spid="25"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内容占位符 1"/>
          <p:cNvSpPr txBox="1">
            <a:spLocks/>
          </p:cNvSpPr>
          <p:nvPr/>
        </p:nvSpPr>
        <p:spPr>
          <a:xfrm>
            <a:off x="0" y="299492"/>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产品特点</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3" name="文本框 11"/>
          <p:cNvSpPr txBox="1"/>
          <p:nvPr/>
        </p:nvSpPr>
        <p:spPr>
          <a:xfrm>
            <a:off x="445495" y="885044"/>
            <a:ext cx="4558553" cy="4206986"/>
          </a:xfrm>
          <a:prstGeom prst="rect">
            <a:avLst/>
          </a:prstGeom>
          <a:solidFill>
            <a:schemeClr val="bg2"/>
          </a:solidFill>
        </p:spPr>
        <p:txBody>
          <a:bodyPr wrap="square" lIns="68580" tIns="34290" rIns="68580" bIns="34290" rtlCol="0">
            <a:spAutoFit/>
          </a:bodyPr>
          <a:lstStyle/>
          <a:p>
            <a:pPr marL="257175" indent="-257175">
              <a:lnSpc>
                <a:spcPts val="2500"/>
              </a:lnSpc>
              <a:buFont typeface="Wingdings" panose="05000000000000000000" pitchFamily="2" charset="2"/>
              <a:buChar char="Ø"/>
            </a:pPr>
            <a:r>
              <a:rPr lang="zh-CN" altLang="en-US" sz="1500" b="1" dirty="0">
                <a:latin typeface="Times New Roman" panose="02020603050405020304" pitchFamily="18" charset="0"/>
                <a:ea typeface="楷体" panose="02010609060101010101" pitchFamily="49" charset="-122"/>
                <a:cs typeface="Times New Roman" panose="02020603050405020304" pitchFamily="18" charset="0"/>
              </a:rPr>
              <a:t>广泛的适用性</a:t>
            </a:r>
          </a:p>
          <a:p>
            <a:pPr marL="406004" indent="-202406">
              <a:lnSpc>
                <a:spcPts val="25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支持多平台多相机</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406004" indent="-202406">
              <a:lnSpc>
                <a:spcPts val="25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硬件要求低</a:t>
            </a:r>
          </a:p>
          <a:p>
            <a:pPr marL="406004" indent="-202406">
              <a:lnSpc>
                <a:spcPts val="25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输出数据格式覆盖广</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57175" indent="-257175">
              <a:lnSpc>
                <a:spcPts val="2500"/>
              </a:lnSpc>
              <a:buFont typeface="Wingdings" panose="05000000000000000000" pitchFamily="2" charset="2"/>
              <a:buChar char="Ø"/>
            </a:pPr>
            <a:endParaRPr lang="en-US" altLang="zh-CN" sz="800" dirty="0">
              <a:latin typeface="Times New Roman" panose="02020603050405020304" pitchFamily="18" charset="0"/>
              <a:ea typeface="楷体" panose="02010609060101010101" pitchFamily="49" charset="-122"/>
              <a:cs typeface="Times New Roman" panose="02020603050405020304" pitchFamily="18" charset="0"/>
            </a:endParaRPr>
          </a:p>
          <a:p>
            <a:pPr marL="257175" indent="-257175">
              <a:lnSpc>
                <a:spcPts val="2500"/>
              </a:lnSpc>
              <a:buFont typeface="Wingdings" panose="05000000000000000000" pitchFamily="2" charset="2"/>
              <a:buChar char="Ø"/>
            </a:pPr>
            <a:r>
              <a:rPr lang="zh-CN" altLang="en-US" sz="1500" b="1" dirty="0">
                <a:latin typeface="Times New Roman" panose="02020603050405020304" pitchFamily="18" charset="0"/>
                <a:ea typeface="楷体" panose="02010609060101010101" pitchFamily="49" charset="-122"/>
                <a:cs typeface="Times New Roman" panose="02020603050405020304" pitchFamily="18" charset="0"/>
              </a:rPr>
              <a:t>高精度高品质的输出成果</a:t>
            </a:r>
            <a:endParaRPr lang="en-US" altLang="zh-CN" sz="1500" b="1" dirty="0">
              <a:latin typeface="Times New Roman" panose="02020603050405020304" pitchFamily="18" charset="0"/>
              <a:ea typeface="楷体" panose="02010609060101010101" pitchFamily="49" charset="-122"/>
              <a:cs typeface="Times New Roman" panose="02020603050405020304" pitchFamily="18" charset="0"/>
            </a:endParaRPr>
          </a:p>
          <a:p>
            <a:pPr marL="406004" indent="-202406">
              <a:lnSpc>
                <a:spcPts val="25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内置匀光调色预处理模块</a:t>
            </a:r>
          </a:p>
          <a:p>
            <a:pPr marL="406004" indent="-202406">
              <a:lnSpc>
                <a:spcPts val="25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强大的压缩算法</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57175" indent="-257175">
              <a:lnSpc>
                <a:spcPts val="2500"/>
              </a:lnSpc>
              <a:buFont typeface="Wingdings" panose="05000000000000000000" pitchFamily="2" charset="2"/>
              <a:buChar char="Ø"/>
            </a:pPr>
            <a:endParaRPr lang="en-US" altLang="zh-CN" sz="800" dirty="0">
              <a:latin typeface="Times New Roman" panose="02020603050405020304" pitchFamily="18" charset="0"/>
              <a:ea typeface="楷体" panose="02010609060101010101" pitchFamily="49" charset="-122"/>
              <a:cs typeface="Times New Roman" panose="02020603050405020304" pitchFamily="18" charset="0"/>
            </a:endParaRPr>
          </a:p>
          <a:p>
            <a:pPr marL="257175" indent="-257175">
              <a:lnSpc>
                <a:spcPts val="2500"/>
              </a:lnSpc>
              <a:buFont typeface="Wingdings" panose="05000000000000000000" pitchFamily="2" charset="2"/>
              <a:buChar char="Ø"/>
            </a:pPr>
            <a:r>
              <a:rPr lang="zh-CN" altLang="en-US" sz="1500" b="1" dirty="0">
                <a:latin typeface="Times New Roman" panose="02020603050405020304" pitchFamily="18" charset="0"/>
                <a:ea typeface="楷体" panose="02010609060101010101" pitchFamily="49" charset="-122"/>
                <a:cs typeface="Times New Roman" panose="02020603050405020304" pitchFamily="18" charset="0"/>
              </a:rPr>
              <a:t>全链条的模型后处理能力</a:t>
            </a:r>
            <a:endParaRPr lang="en-US" altLang="zh-CN" sz="1500" b="1" dirty="0">
              <a:latin typeface="Times New Roman" panose="02020603050405020304" pitchFamily="18" charset="0"/>
              <a:ea typeface="楷体" panose="02010609060101010101" pitchFamily="49" charset="-122"/>
              <a:cs typeface="Times New Roman" panose="02020603050405020304" pitchFamily="18" charset="0"/>
            </a:endParaRPr>
          </a:p>
          <a:p>
            <a:pPr marL="406004" indent="-202406">
              <a:lnSpc>
                <a:spcPts val="25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模型空间和属性查询</a:t>
            </a:r>
          </a:p>
          <a:p>
            <a:pPr marL="406004" indent="-202406">
              <a:lnSpc>
                <a:spcPts val="25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其他模型数据集（</a:t>
            </a:r>
            <a:r>
              <a:rPr lang="en-US" altLang="zh-CN" dirty="0">
                <a:latin typeface="Times New Roman" panose="02020603050405020304" pitchFamily="18" charset="0"/>
                <a:ea typeface="楷体" panose="02010609060101010101" pitchFamily="49" charset="-122"/>
                <a:cs typeface="Times New Roman" panose="02020603050405020304" pitchFamily="18" charset="0"/>
              </a:rPr>
              <a:t>BIM</a:t>
            </a:r>
            <a:r>
              <a:rPr lang="zh-CN" altLang="en-US" dirty="0">
                <a:latin typeface="Times New Roman" panose="02020603050405020304" pitchFamily="18" charset="0"/>
                <a:ea typeface="楷体" panose="02010609060101010101" pitchFamily="49" charset="-122"/>
                <a:cs typeface="Times New Roman" panose="02020603050405020304" pitchFamily="18" charset="0"/>
              </a:rPr>
              <a:t>、人工）融合</a:t>
            </a:r>
          </a:p>
          <a:p>
            <a:pPr marL="406004" indent="-202406">
              <a:lnSpc>
                <a:spcPts val="2500"/>
              </a:lnSpc>
              <a:buFont typeface="Wingdings" panose="05000000000000000000" pitchFamily="2" charset="2"/>
              <a:buChar char="Ø"/>
            </a:pPr>
            <a:r>
              <a:rPr lang="zh-CN" altLang="en-US" dirty="0">
                <a:latin typeface="Times New Roman" panose="02020603050405020304" pitchFamily="18" charset="0"/>
                <a:ea typeface="楷体" panose="02010609060101010101" pitchFamily="49" charset="-122"/>
                <a:cs typeface="Times New Roman" panose="02020603050405020304" pitchFamily="18" charset="0"/>
              </a:rPr>
              <a:t>多终端共用同一套数据</a:t>
            </a:r>
          </a:p>
        </p:txBody>
      </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3028623"/>
            <a:ext cx="3200400" cy="2091862"/>
          </a:xfrm>
          <a:prstGeom prst="rect">
            <a:avLst/>
          </a:prstGeom>
        </p:spPr>
      </p:pic>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070878"/>
            <a:ext cx="3629195" cy="1932920"/>
          </a:xfrm>
          <a:prstGeom prst="rect">
            <a:avLst/>
          </a:prstGeom>
        </p:spPr>
      </p:pic>
    </p:spTree>
    <p:extLst>
      <p:ext uri="{BB962C8B-B14F-4D97-AF65-F5344CB8AC3E}">
        <p14:creationId xmlns:p14="http://schemas.microsoft.com/office/powerpoint/2010/main" val="37774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1"/>
          <p:cNvSpPr txBox="1">
            <a:spLocks/>
          </p:cNvSpPr>
          <p:nvPr/>
        </p:nvSpPr>
        <p:spPr>
          <a:xfrm>
            <a:off x="0" y="227484"/>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tx1"/>
                </a:solidFill>
                <a:latin typeface="楷体" panose="02010609060101010101" pitchFamily="49" charset="-122"/>
                <a:ea typeface="楷体" panose="02010609060101010101" pitchFamily="49" charset="-122"/>
              </a:rPr>
              <a:t> </a:t>
            </a:r>
            <a:r>
              <a:rPr lang="zh-CN" altLang="en-US" dirty="0" smtClean="0">
                <a:solidFill>
                  <a:schemeClr val="tx1"/>
                </a:solidFill>
                <a:latin typeface="楷体" panose="02010609060101010101" pitchFamily="49" charset="-122"/>
                <a:ea typeface="楷体" panose="02010609060101010101" pitchFamily="49" charset="-122"/>
              </a:rPr>
              <a:t>适用范围</a:t>
            </a:r>
            <a:endParaRPr lang="zh-CN" altLang="en-US" dirty="0">
              <a:solidFill>
                <a:schemeClr val="tx1"/>
              </a:solidFill>
              <a:latin typeface="楷体" panose="02010609060101010101" pitchFamily="49" charset="-122"/>
              <a:ea typeface="楷体" panose="02010609060101010101" pitchFamily="49" charset="-122"/>
            </a:endParaRPr>
          </a:p>
        </p:txBody>
      </p:sp>
      <p:sp>
        <p:nvSpPr>
          <p:cNvPr id="7" name="文本框 5"/>
          <p:cNvSpPr txBox="1"/>
          <p:nvPr/>
        </p:nvSpPr>
        <p:spPr>
          <a:xfrm>
            <a:off x="80962" y="772274"/>
            <a:ext cx="9063038" cy="1223412"/>
          </a:xfrm>
          <a:prstGeom prst="rect">
            <a:avLst/>
          </a:prstGeom>
          <a:solidFill>
            <a:schemeClr val="bg2"/>
          </a:solidFill>
        </p:spPr>
        <p:txBody>
          <a:bodyPr wrap="square" lIns="68580" tIns="34290" rIns="68580" bIns="34290" rtlCol="0">
            <a:spAutoFit/>
          </a:bodyPr>
          <a:lstStyle/>
          <a:p>
            <a:pPr marL="257175" indent="-257175">
              <a:lnSpc>
                <a:spcPts val="2400"/>
              </a:lnSpc>
              <a:spcAft>
                <a:spcPts val="900"/>
              </a:spcAft>
              <a:buClr>
                <a:srgbClr val="BA332C"/>
              </a:buClr>
              <a:buFont typeface="Wingdings" panose="05000000000000000000" pitchFamily="2" charset="2"/>
              <a:buChar char="Ø"/>
            </a:pPr>
            <a:r>
              <a:rPr lang="zh-CN" altLang="en-US"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拍摄范围 </a:t>
            </a:r>
            <a:r>
              <a:rPr lang="en-US" altLang="zh-CN"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远距离、中距离、近距离</a:t>
            </a:r>
            <a:endParaRPr lang="en-US" altLang="zh-CN"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marL="257175" indent="-257175">
              <a:lnSpc>
                <a:spcPts val="2400"/>
              </a:lnSpc>
              <a:spcAft>
                <a:spcPts val="900"/>
              </a:spcAft>
              <a:buClr>
                <a:srgbClr val="BA332C"/>
              </a:buClr>
              <a:buFont typeface="Wingdings" panose="05000000000000000000" pitchFamily="2" charset="2"/>
              <a:buChar char="Ø"/>
            </a:pPr>
            <a:r>
              <a:rPr lang="zh-CN" altLang="en-US"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飞 行 器</a:t>
            </a:r>
            <a:r>
              <a:rPr lang="en-US" altLang="zh-CN"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大型固定翼飞机，载人直升机，大中小型无人机</a:t>
            </a:r>
            <a:endParaRPr lang="en-US" altLang="zh-CN"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marL="257175" indent="-257175">
              <a:lnSpc>
                <a:spcPts val="2400"/>
              </a:lnSpc>
              <a:spcAft>
                <a:spcPts val="900"/>
              </a:spcAft>
              <a:buClr>
                <a:srgbClr val="BA332C"/>
              </a:buClr>
              <a:buFont typeface="Wingdings" panose="05000000000000000000" pitchFamily="2" charset="2"/>
              <a:buChar char="Ø"/>
            </a:pPr>
            <a:r>
              <a:rPr lang="zh-CN" altLang="en-US"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传 感 器</a:t>
            </a:r>
            <a:r>
              <a:rPr lang="en-US" altLang="zh-CN"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RCD30,UCOP,AMC580,SWDC5</a:t>
            </a:r>
            <a:r>
              <a:rPr lang="zh-CN" altLang="en-US"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，单镜头</a:t>
            </a:r>
            <a:r>
              <a:rPr lang="zh-CN" altLang="en-US"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传感器</a:t>
            </a:r>
            <a:endParaRPr lang="en-US" altLang="zh-CN"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8" name="图片 7"/>
          <p:cNvPicPr/>
          <p:nvPr/>
        </p:nvPicPr>
        <p:blipFill>
          <a:blip r:embed="rId2" cstate="print">
            <a:extLst>
              <a:ext uri="{28A0092B-C50C-407E-A947-70E740481C1C}">
                <a14:useLocalDpi xmlns:a14="http://schemas.microsoft.com/office/drawing/2010/main" val="0"/>
              </a:ext>
            </a:extLst>
          </a:blip>
          <a:stretch>
            <a:fillRect/>
          </a:stretch>
        </p:blipFill>
        <p:spPr>
          <a:xfrm>
            <a:off x="1317811" y="2055512"/>
            <a:ext cx="6566557" cy="3087988"/>
          </a:xfrm>
          <a:prstGeom prst="rect">
            <a:avLst/>
          </a:prstGeom>
        </p:spPr>
      </p:pic>
    </p:spTree>
    <p:extLst>
      <p:ext uri="{BB962C8B-B14F-4D97-AF65-F5344CB8AC3E}">
        <p14:creationId xmlns:p14="http://schemas.microsoft.com/office/powerpoint/2010/main" val="3223865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1"/>
          <p:cNvSpPr txBox="1">
            <a:spLocks/>
          </p:cNvSpPr>
          <p:nvPr/>
        </p:nvSpPr>
        <p:spPr>
          <a:xfrm>
            <a:off x="15349" y="299492"/>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tx1"/>
                </a:solidFill>
                <a:latin typeface="楷体" panose="02010609060101010101" pitchFamily="49" charset="-122"/>
                <a:ea typeface="楷体" panose="02010609060101010101" pitchFamily="49" charset="-122"/>
              </a:rPr>
              <a:t> </a:t>
            </a:r>
            <a:r>
              <a:rPr lang="zh-CN" altLang="en-US" dirty="0" smtClean="0">
                <a:solidFill>
                  <a:schemeClr val="tx1"/>
                </a:solidFill>
                <a:latin typeface="楷体" panose="02010609060101010101" pitchFamily="49" charset="-122"/>
                <a:ea typeface="楷体" panose="02010609060101010101" pitchFamily="49" charset="-122"/>
              </a:rPr>
              <a:t>支持数据格式</a:t>
            </a:r>
            <a:endParaRPr lang="zh-CN" altLang="en-US" dirty="0">
              <a:solidFill>
                <a:schemeClr val="tx1"/>
              </a:solidFill>
              <a:latin typeface="楷体" panose="02010609060101010101" pitchFamily="49" charset="-122"/>
              <a:ea typeface="楷体" panose="02010609060101010101" pitchFamily="49" charset="-122"/>
            </a:endParaRPr>
          </a:p>
        </p:txBody>
      </p:sp>
      <p:sp>
        <p:nvSpPr>
          <p:cNvPr id="9" name="文本框 6"/>
          <p:cNvSpPr txBox="1"/>
          <p:nvPr/>
        </p:nvSpPr>
        <p:spPr>
          <a:xfrm>
            <a:off x="737846" y="867797"/>
            <a:ext cx="3402106" cy="4224233"/>
          </a:xfrm>
          <a:prstGeom prst="rect">
            <a:avLst/>
          </a:prstGeom>
          <a:solidFill>
            <a:schemeClr val="bg2"/>
          </a:solidFill>
        </p:spPr>
        <p:txBody>
          <a:bodyPr wrap="square" lIns="68580" tIns="34290" rIns="68580" bIns="34290" rtlCol="0">
            <a:spAutoFit/>
          </a:bodyPr>
          <a:lstStyle/>
          <a:p>
            <a:pPr indent="672940">
              <a:lnSpc>
                <a:spcPct val="150000"/>
              </a:lnSpc>
            </a:pPr>
            <a:r>
              <a:rPr lang="zh-CN" altLang="en-US" sz="1500" b="1"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模型类：</a:t>
            </a:r>
            <a:endPar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1500" dirty="0" smtClean="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1500" dirty="0" smtClean="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3DML</a:t>
            </a:r>
            <a:endPar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1500" dirty="0" smtClean="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1500" dirty="0" smtClean="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PLY</a:t>
            </a:r>
            <a:r>
              <a:rPr lang="zh-CN" altLang="en-US" sz="1500" dirty="0" smtClean="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	</a:t>
            </a: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OBJ</a:t>
            </a:r>
          </a:p>
          <a:p>
            <a:pPr>
              <a:lnSpc>
                <a:spcPct val="150000"/>
              </a:lnSpc>
            </a:pP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	</a:t>
            </a: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OSGB</a:t>
            </a:r>
          </a:p>
          <a:p>
            <a:pPr>
              <a:lnSpc>
                <a:spcPct val="150000"/>
              </a:lnSpc>
            </a:pP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	</a:t>
            </a: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DAE</a:t>
            </a:r>
          </a:p>
          <a:p>
            <a:pPr>
              <a:lnSpc>
                <a:spcPct val="150000"/>
              </a:lnSpc>
            </a:pP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	</a:t>
            </a: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3DMP</a:t>
            </a:r>
          </a:p>
          <a:p>
            <a:pPr>
              <a:lnSpc>
                <a:spcPct val="150000"/>
              </a:lnSpc>
            </a:pP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Web GL</a:t>
            </a:r>
          </a:p>
          <a:p>
            <a:pPr indent="672940">
              <a:lnSpc>
                <a:spcPct val="150000"/>
              </a:lnSpc>
            </a:pPr>
            <a:r>
              <a:rPr lang="zh-CN" altLang="en-US" sz="1500" b="1"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栅格类</a:t>
            </a: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 </a:t>
            </a: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DSM</a:t>
            </a:r>
            <a:endPar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     ● </a:t>
            </a:r>
            <a:r>
              <a:rPr lang="en-US" altLang="zh-CN" sz="1500" dirty="0" err="1">
                <a:solidFill>
                  <a:srgbClr val="223935"/>
                </a:solidFill>
                <a:latin typeface="Times New Roman" panose="02020603050405020304" pitchFamily="18" charset="0"/>
                <a:ea typeface="楷体" panose="02010609060101010101" pitchFamily="49" charset="-122"/>
                <a:cs typeface="Times New Roman" panose="02020603050405020304" pitchFamily="18" charset="0"/>
              </a:rPr>
              <a:t>Orthophoto</a:t>
            </a:r>
            <a:endPar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endParaRPr>
          </a:p>
          <a:p>
            <a:pPr indent="672940">
              <a:lnSpc>
                <a:spcPct val="150000"/>
              </a:lnSpc>
            </a:pPr>
            <a:r>
              <a:rPr lang="zh-CN" altLang="en-US" sz="1500" b="1"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点云类</a:t>
            </a:r>
            <a:r>
              <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rPr>
              <a:t>Las</a:t>
            </a:r>
            <a:endParaRPr lang="zh-CN" altLang="en-US" sz="1500" dirty="0">
              <a:solidFill>
                <a:srgbClr val="223935"/>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0" name="基站位置楼上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5093" r="7643"/>
          <a:stretch/>
        </p:blipFill>
        <p:spPr>
          <a:xfrm>
            <a:off x="4355976" y="1203597"/>
            <a:ext cx="3960440" cy="3251611"/>
          </a:xfrm>
          <a:prstGeom prst="rect">
            <a:avLst/>
          </a:prstGeom>
        </p:spPr>
      </p:pic>
    </p:spTree>
    <p:extLst>
      <p:ext uri="{BB962C8B-B14F-4D97-AF65-F5344CB8AC3E}">
        <p14:creationId xmlns:p14="http://schemas.microsoft.com/office/powerpoint/2010/main" val="26595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1"/>
          <p:cNvSpPr txBox="1">
            <a:spLocks/>
          </p:cNvSpPr>
          <p:nvPr/>
        </p:nvSpPr>
        <p:spPr>
          <a:xfrm>
            <a:off x="10236" y="419854"/>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tx1"/>
                </a:solidFill>
                <a:effectLst>
                  <a:outerShdw blurRad="60007" dist="310007" dir="7680000" sy="30000" kx="1300200" algn="ctr" rotWithShape="0">
                    <a:prstClr val="black">
                      <a:alpha val="32000"/>
                    </a:prstClr>
                  </a:outerShdw>
                </a:effectLst>
                <a:latin typeface="Times New Roman" panose="02020603050405020304" pitchFamily="18" charset="0"/>
                <a:ea typeface="楷体" panose="02010609060101010101" pitchFamily="49" charset="-122"/>
                <a:cs typeface="Times New Roman" panose="02020603050405020304" pitchFamily="18" charset="0"/>
              </a:rPr>
              <a:t> </a:t>
            </a:r>
            <a:r>
              <a:rPr lang="zh-CN" altLang="en-US" dirty="0" smtClean="0">
                <a:solidFill>
                  <a:schemeClr val="tx1"/>
                </a:solidFill>
                <a:effectLst>
                  <a:outerShdw blurRad="60007" dist="310007" dir="7680000" sy="30000" kx="1300200" algn="ctr" rotWithShape="0">
                    <a:prstClr val="black">
                      <a:alpha val="32000"/>
                    </a:prstClr>
                  </a:outerShdw>
                </a:effectLst>
                <a:latin typeface="Times New Roman" panose="02020603050405020304" pitchFamily="18" charset="0"/>
                <a:ea typeface="楷体" panose="02010609060101010101" pitchFamily="49" charset="-122"/>
                <a:cs typeface="Times New Roman" panose="02020603050405020304" pitchFamily="18" charset="0"/>
              </a:rPr>
              <a:t>技术优势</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文本框 6"/>
          <p:cNvSpPr txBox="1"/>
          <p:nvPr/>
        </p:nvSpPr>
        <p:spPr>
          <a:xfrm>
            <a:off x="94891" y="1029699"/>
            <a:ext cx="4487345" cy="423193"/>
          </a:xfrm>
          <a:prstGeom prst="rect">
            <a:avLst/>
          </a:prstGeom>
          <a:solidFill>
            <a:schemeClr val="bg2"/>
          </a:solidFill>
        </p:spPr>
        <p:txBody>
          <a:bodyPr wrap="square" lIns="68580" tIns="34290" rIns="68580" bIns="34290" rtlCol="0">
            <a:spAutoFit/>
          </a:bodyPr>
          <a:lstStyle/>
          <a:p>
            <a:pPr marL="342900" indent="-342900">
              <a:buClr>
                <a:srgbClr val="F39329"/>
              </a:buClr>
              <a:buFont typeface="Wingdings" panose="05000000000000000000" pitchFamily="2" charset="2"/>
              <a:buChar char=""/>
            </a:pPr>
            <a:r>
              <a:rPr lang="zh-CN" altLang="en-US" sz="2300" b="1" dirty="0">
                <a:latin typeface="Times New Roman" panose="02020603050405020304" pitchFamily="18" charset="0"/>
                <a:ea typeface="楷体" panose="02010609060101010101" pitchFamily="49" charset="-122"/>
                <a:cs typeface="Times New Roman" panose="02020603050405020304" pitchFamily="18" charset="0"/>
              </a:rPr>
              <a:t>建模速度快</a:t>
            </a:r>
          </a:p>
        </p:txBody>
      </p:sp>
      <p:grpSp>
        <p:nvGrpSpPr>
          <p:cNvPr id="8" name="组合 7"/>
          <p:cNvGrpSpPr/>
          <p:nvPr/>
        </p:nvGrpSpPr>
        <p:grpSpPr>
          <a:xfrm>
            <a:off x="1" y="1707654"/>
            <a:ext cx="4820898" cy="2333006"/>
            <a:chOff x="1828801" y="1589529"/>
            <a:chExt cx="8776532" cy="4566624"/>
          </a:xfrm>
        </p:grpSpPr>
        <p:pic>
          <p:nvPicPr>
            <p:cNvPr id="11" name="Picture 4" descr="C:\Public\20-02-13\screen_shot_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824" y="1657351"/>
              <a:ext cx="3856966" cy="449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853" y="1657352"/>
              <a:ext cx="4031026" cy="449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llipse 22"/>
            <p:cNvSpPr>
              <a:spLocks noChangeArrowheads="1"/>
            </p:cNvSpPr>
            <p:nvPr/>
          </p:nvSpPr>
          <p:spPr bwMode="auto">
            <a:xfrm>
              <a:off x="1828801" y="2460625"/>
              <a:ext cx="983917" cy="2155824"/>
            </a:xfrm>
            <a:prstGeom prst="ellipse">
              <a:avLst/>
            </a:prstGeom>
            <a:noFill/>
            <a:ln w="25400">
              <a:solidFill>
                <a:srgbClr val="FF0000"/>
              </a:solidFill>
              <a:round/>
              <a:headEnd/>
              <a:tailEnd/>
            </a:ln>
            <a:effectLst>
              <a:outerShdw dist="381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Lst>
          </p:spPr>
          <p:txBody>
            <a:bodyPr lIns="83988" tIns="41994" rIns="83988" bIns="41994"/>
            <a:lstStyle>
              <a:lvl1pPr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hangingPunct="0">
                <a:lnSpc>
                  <a:spcPct val="93000"/>
                </a:lnSpc>
                <a:spcBef>
                  <a:spcPct val="0"/>
                </a:spcBef>
                <a:spcAft>
                  <a:spcPct val="0"/>
                </a:spcAft>
                <a:buSzPct val="100000"/>
              </a:pPr>
              <a:endParaRPr lang="en-US" altLang="zh-CN" sz="1300" ker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Ellipse 23"/>
            <p:cNvSpPr>
              <a:spLocks noChangeArrowheads="1"/>
            </p:cNvSpPr>
            <p:nvPr/>
          </p:nvSpPr>
          <p:spPr bwMode="auto">
            <a:xfrm>
              <a:off x="4332328" y="2594283"/>
              <a:ext cx="950615" cy="1046162"/>
            </a:xfrm>
            <a:prstGeom prst="ellipse">
              <a:avLst/>
            </a:prstGeom>
            <a:noFill/>
            <a:ln w="25400">
              <a:solidFill>
                <a:srgbClr val="FF0000"/>
              </a:solidFill>
              <a:round/>
              <a:headEnd/>
              <a:tailEnd/>
            </a:ln>
            <a:effectLst>
              <a:outerShdw dist="381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Lst>
          </p:spPr>
          <p:txBody>
            <a:bodyPr lIns="83988" tIns="41994" rIns="83988" bIns="41994"/>
            <a:lstStyle>
              <a:lvl1pPr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hangingPunct="0">
                <a:lnSpc>
                  <a:spcPct val="93000"/>
                </a:lnSpc>
                <a:spcBef>
                  <a:spcPct val="0"/>
                </a:spcBef>
                <a:spcAft>
                  <a:spcPct val="0"/>
                </a:spcAft>
                <a:buSzPct val="100000"/>
              </a:pPr>
              <a:endParaRPr lang="en-US" altLang="zh-CN" sz="1300" ker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5" name="Ellipse 25"/>
            <p:cNvSpPr>
              <a:spLocks noChangeArrowheads="1"/>
            </p:cNvSpPr>
            <p:nvPr/>
          </p:nvSpPr>
          <p:spPr bwMode="auto">
            <a:xfrm>
              <a:off x="6595468" y="2508252"/>
              <a:ext cx="951904" cy="2108199"/>
            </a:xfrm>
            <a:prstGeom prst="ellipse">
              <a:avLst/>
            </a:prstGeom>
            <a:noFill/>
            <a:ln w="25400">
              <a:solidFill>
                <a:srgbClr val="92D050"/>
              </a:solidFill>
              <a:round/>
              <a:headEnd/>
              <a:tailEnd/>
            </a:ln>
            <a:effectLst>
              <a:outerShdw dist="381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Lst>
          </p:spPr>
          <p:txBody>
            <a:bodyPr lIns="83988" tIns="41994" rIns="83988" bIns="41994"/>
            <a:lstStyle>
              <a:lvl1pPr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hangingPunct="0">
                <a:lnSpc>
                  <a:spcPct val="93000"/>
                </a:lnSpc>
                <a:spcBef>
                  <a:spcPct val="0"/>
                </a:spcBef>
                <a:spcAft>
                  <a:spcPct val="0"/>
                </a:spcAft>
                <a:buSzPct val="100000"/>
              </a:pPr>
              <a:endParaRPr lang="en-US" altLang="zh-CN" sz="1300" ker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Ellipse 26"/>
            <p:cNvSpPr>
              <a:spLocks noChangeArrowheads="1"/>
            </p:cNvSpPr>
            <p:nvPr/>
          </p:nvSpPr>
          <p:spPr bwMode="auto">
            <a:xfrm>
              <a:off x="9220230" y="2171549"/>
              <a:ext cx="950614" cy="914400"/>
            </a:xfrm>
            <a:prstGeom prst="ellipse">
              <a:avLst/>
            </a:prstGeom>
            <a:noFill/>
            <a:ln w="25400">
              <a:solidFill>
                <a:srgbClr val="92D050"/>
              </a:solidFill>
              <a:round/>
              <a:headEnd/>
              <a:tailEnd/>
            </a:ln>
            <a:effectLst>
              <a:outerShdw dist="381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Lst>
          </p:spPr>
          <p:txBody>
            <a:bodyPr lIns="83988" tIns="41994" rIns="83988" bIns="41994"/>
            <a:lstStyle>
              <a:lvl1pPr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hangingPunct="0">
                <a:lnSpc>
                  <a:spcPct val="93000"/>
                </a:lnSpc>
                <a:spcBef>
                  <a:spcPct val="0"/>
                </a:spcBef>
                <a:spcAft>
                  <a:spcPct val="0"/>
                </a:spcAft>
                <a:buSzPct val="100000"/>
              </a:pPr>
              <a:endParaRPr lang="en-US" altLang="zh-CN" sz="1300" ker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7" name="Ellipse 28"/>
            <p:cNvSpPr>
              <a:spLocks noChangeArrowheads="1"/>
            </p:cNvSpPr>
            <p:nvPr/>
          </p:nvSpPr>
          <p:spPr bwMode="auto">
            <a:xfrm>
              <a:off x="4135161" y="5010867"/>
              <a:ext cx="950615" cy="1039964"/>
            </a:xfrm>
            <a:prstGeom prst="ellipse">
              <a:avLst/>
            </a:prstGeom>
            <a:noFill/>
            <a:ln w="25400">
              <a:solidFill>
                <a:srgbClr val="FF0000"/>
              </a:solidFill>
              <a:round/>
              <a:headEnd/>
              <a:tailEnd/>
            </a:ln>
            <a:effectLst>
              <a:outerShdw dist="381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Lst>
          </p:spPr>
          <p:txBody>
            <a:bodyPr lIns="83988" tIns="41994" rIns="83988" bIns="41994"/>
            <a:lstStyle>
              <a:lvl1pPr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hangingPunct="0">
                <a:lnSpc>
                  <a:spcPct val="93000"/>
                </a:lnSpc>
                <a:spcBef>
                  <a:spcPct val="0"/>
                </a:spcBef>
                <a:spcAft>
                  <a:spcPct val="0"/>
                </a:spcAft>
                <a:buSzPct val="100000"/>
              </a:pPr>
              <a:endParaRPr lang="en-US" altLang="zh-CN" sz="1300" ker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Ellipse 29"/>
            <p:cNvSpPr>
              <a:spLocks noChangeArrowheads="1"/>
            </p:cNvSpPr>
            <p:nvPr/>
          </p:nvSpPr>
          <p:spPr bwMode="auto">
            <a:xfrm>
              <a:off x="9412586" y="4840553"/>
              <a:ext cx="950614" cy="914400"/>
            </a:xfrm>
            <a:prstGeom prst="ellipse">
              <a:avLst/>
            </a:prstGeom>
            <a:noFill/>
            <a:ln w="25400">
              <a:solidFill>
                <a:srgbClr val="92D050"/>
              </a:solidFill>
              <a:round/>
              <a:headEnd/>
              <a:tailEnd/>
            </a:ln>
            <a:effectLst>
              <a:outerShdw dist="381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Lst>
          </p:spPr>
          <p:txBody>
            <a:bodyPr lIns="83988" tIns="41994" rIns="83988" bIns="41994"/>
            <a:lstStyle>
              <a:lvl1pPr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defTabSz="411163">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11163"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hangingPunct="0">
                <a:lnSpc>
                  <a:spcPct val="93000"/>
                </a:lnSpc>
                <a:spcBef>
                  <a:spcPct val="0"/>
                </a:spcBef>
                <a:spcAft>
                  <a:spcPct val="0"/>
                </a:spcAft>
                <a:buSzPct val="100000"/>
              </a:pPr>
              <a:endParaRPr lang="en-US" altLang="zh-CN" sz="1300" ker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9" name="ZoneTexte 30"/>
            <p:cNvSpPr txBox="1"/>
            <p:nvPr/>
          </p:nvSpPr>
          <p:spPr>
            <a:xfrm>
              <a:off x="2155604" y="1589529"/>
              <a:ext cx="3860356" cy="708201"/>
            </a:xfrm>
            <a:prstGeom prst="rect">
              <a:avLst/>
            </a:prstGeom>
            <a:noFill/>
          </p:spPr>
          <p:txBody>
            <a:bodyPr wrap="none" lIns="83988" tIns="41994" rIns="83988" bIns="41994" rtlCol="0">
              <a:spAutoFit/>
            </a:bodyPr>
            <a:lstStyle/>
            <a:p>
              <a:r>
                <a:rPr lang="zh-CN" altLang="en-US" b="1"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人工建模</a:t>
              </a:r>
              <a:r>
                <a:rPr lang="fr-FR" b="1"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 (</a:t>
              </a:r>
              <a:r>
                <a:rPr lang="zh-CN" altLang="en-US" b="1"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周</a:t>
              </a:r>
              <a:r>
                <a:rPr lang="fr-FR" b="1"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 / km</a:t>
              </a:r>
              <a:r>
                <a:rPr lang="fr-FR" b="1" baseline="30000"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2</a:t>
              </a:r>
              <a:r>
                <a:rPr lang="fr-FR" b="1"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a:t>
              </a:r>
              <a:endParaRPr lang="en-US" b="1"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0" name="ZoneTexte 31"/>
            <p:cNvSpPr txBox="1"/>
            <p:nvPr/>
          </p:nvSpPr>
          <p:spPr>
            <a:xfrm>
              <a:off x="6088360" y="1659794"/>
              <a:ext cx="4516973" cy="708201"/>
            </a:xfrm>
            <a:prstGeom prst="rect">
              <a:avLst/>
            </a:prstGeom>
            <a:noFill/>
          </p:spPr>
          <p:txBody>
            <a:bodyPr wrap="none" lIns="83988" tIns="41994" rIns="83988" bIns="41994" rtlCol="0">
              <a:spAutoFit/>
            </a:bodyPr>
            <a:lstStyle/>
            <a:p>
              <a:r>
                <a:rPr lang="fr-FR" b="1"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PhotoMesh (</a:t>
              </a:r>
              <a:r>
                <a:rPr lang="zh-CN" altLang="en-US" b="1"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小时</a:t>
              </a:r>
              <a:r>
                <a:rPr lang="fr-FR" b="1"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 km</a:t>
              </a:r>
              <a:r>
                <a:rPr lang="fr-FR" b="1" baseline="30000"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2</a:t>
              </a:r>
              <a:r>
                <a:rPr lang="fr-FR"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a:t>
              </a:r>
              <a:endParaRPr lang="en-US" dirty="0">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21" name="图片 20"/>
          <p:cNvPicPr>
            <a:picLocks noChangeAspect="1"/>
          </p:cNvPicPr>
          <p:nvPr/>
        </p:nvPicPr>
        <p:blipFill>
          <a:blip r:embed="rId4"/>
          <a:stretch>
            <a:fillRect/>
          </a:stretch>
        </p:blipFill>
        <p:spPr>
          <a:xfrm>
            <a:off x="4970609" y="1732364"/>
            <a:ext cx="4074114" cy="2308296"/>
          </a:xfrm>
          <a:prstGeom prst="rect">
            <a:avLst/>
          </a:prstGeom>
        </p:spPr>
      </p:pic>
      <p:sp>
        <p:nvSpPr>
          <p:cNvPr id="22" name="文本框 23"/>
          <p:cNvSpPr txBox="1"/>
          <p:nvPr/>
        </p:nvSpPr>
        <p:spPr>
          <a:xfrm>
            <a:off x="4968098" y="4348215"/>
            <a:ext cx="4076625" cy="423193"/>
          </a:xfrm>
          <a:prstGeom prst="rect">
            <a:avLst/>
          </a:prstGeom>
          <a:solidFill>
            <a:schemeClr val="bg2"/>
          </a:solidFill>
        </p:spPr>
        <p:txBody>
          <a:bodyPr wrap="square" lIns="68580" tIns="34290" rIns="68580" bIns="34290" rtlCol="0">
            <a:spAutoFit/>
          </a:bodyPr>
          <a:lstStyle/>
          <a:p>
            <a:pPr marL="342900" indent="-342900">
              <a:buClr>
                <a:srgbClr val="F39329"/>
              </a:buClr>
              <a:buFont typeface="Wingdings" panose="05000000000000000000" pitchFamily="2" charset="2"/>
              <a:buChar char=""/>
            </a:pPr>
            <a:r>
              <a:rPr lang="zh-CN" altLang="en-US" sz="2300" b="1" dirty="0">
                <a:latin typeface="Times New Roman" panose="02020603050405020304" pitchFamily="18" charset="0"/>
                <a:ea typeface="楷体" panose="02010609060101010101" pitchFamily="49" charset="-122"/>
                <a:cs typeface="Times New Roman" panose="02020603050405020304" pitchFamily="18" charset="0"/>
              </a:rPr>
              <a:t>模型还原度高</a:t>
            </a:r>
          </a:p>
        </p:txBody>
      </p:sp>
    </p:spTree>
    <p:extLst>
      <p:ext uri="{BB962C8B-B14F-4D97-AF65-F5344CB8AC3E}">
        <p14:creationId xmlns:p14="http://schemas.microsoft.com/office/powerpoint/2010/main" val="1194449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4"/>
          <p:cNvSpPr>
            <a:spLocks noChangeArrowheads="1"/>
          </p:cNvSpPr>
          <p:nvPr/>
        </p:nvSpPr>
        <p:spPr bwMode="auto">
          <a:xfrm>
            <a:off x="1143001" y="43936"/>
            <a:ext cx="1847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0" name="内容占位符 1"/>
          <p:cNvSpPr txBox="1">
            <a:spLocks/>
          </p:cNvSpPr>
          <p:nvPr/>
        </p:nvSpPr>
        <p:spPr>
          <a:xfrm>
            <a:off x="0" y="-28575"/>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dirty="0" smtClean="0">
                <a:solidFill>
                  <a:schemeClr val="tx1"/>
                </a:solidFill>
                <a:latin typeface="楷体" panose="02010609060101010101" pitchFamily="49" charset="-122"/>
                <a:ea typeface="楷体" panose="02010609060101010101" pitchFamily="49" charset="-122"/>
              </a:rPr>
              <a:t>         云计算中心                一个中心</a:t>
            </a:r>
            <a:endParaRPr lang="zh-CN" altLang="en-US" dirty="0">
              <a:solidFill>
                <a:schemeClr val="tx1"/>
              </a:solidFill>
              <a:latin typeface="楷体" panose="02010609060101010101" pitchFamily="49" charset="-122"/>
              <a:ea typeface="楷体" panose="02010609060101010101" pitchFamily="49" charset="-122"/>
            </a:endParaRPr>
          </a:p>
        </p:txBody>
      </p:sp>
      <p:pic>
        <p:nvPicPr>
          <p:cNvPr id="31" name="图片 30"/>
          <p:cNvPicPr>
            <a:picLocks noChangeAspect="1"/>
          </p:cNvPicPr>
          <p:nvPr/>
        </p:nvPicPr>
        <p:blipFill>
          <a:blip r:embed="rId2"/>
          <a:stretch>
            <a:fillRect/>
          </a:stretch>
        </p:blipFill>
        <p:spPr>
          <a:xfrm>
            <a:off x="0" y="492565"/>
            <a:ext cx="3257550" cy="2007177"/>
          </a:xfrm>
          <a:prstGeom prst="rect">
            <a:avLst/>
          </a:prstGeom>
        </p:spPr>
      </p:pic>
      <p:graphicFrame>
        <p:nvGraphicFramePr>
          <p:cNvPr id="32" name="图示 31"/>
          <p:cNvGraphicFramePr/>
          <p:nvPr>
            <p:extLst>
              <p:ext uri="{D42A27DB-BD31-4B8C-83A1-F6EECF244321}">
                <p14:modId xmlns:p14="http://schemas.microsoft.com/office/powerpoint/2010/main" val="464166026"/>
              </p:ext>
            </p:extLst>
          </p:nvPr>
        </p:nvGraphicFramePr>
        <p:xfrm>
          <a:off x="909637" y="1600561"/>
          <a:ext cx="4686300" cy="3056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图片 32"/>
          <p:cNvPicPr>
            <a:picLocks noChangeAspect="1"/>
          </p:cNvPicPr>
          <p:nvPr/>
        </p:nvPicPr>
        <p:blipFill>
          <a:blip r:embed="rId8"/>
          <a:stretch>
            <a:fillRect/>
          </a:stretch>
        </p:blipFill>
        <p:spPr>
          <a:xfrm>
            <a:off x="5782735" y="1223320"/>
            <a:ext cx="3361265" cy="3920181"/>
          </a:xfrm>
          <a:prstGeom prst="rect">
            <a:avLst/>
          </a:prstGeom>
        </p:spPr>
      </p:pic>
      <p:sp>
        <p:nvSpPr>
          <p:cNvPr id="34" name="云形标注 33"/>
          <p:cNvSpPr/>
          <p:nvPr/>
        </p:nvSpPr>
        <p:spPr>
          <a:xfrm>
            <a:off x="4925025" y="563731"/>
            <a:ext cx="3245171" cy="1377517"/>
          </a:xfrm>
          <a:prstGeom prst="cloudCallout">
            <a:avLst>
              <a:gd name="adj1" fmla="val -49132"/>
              <a:gd name="adj2" fmla="val 71162"/>
            </a:avLst>
          </a:prstGeom>
        </p:spPr>
        <p:style>
          <a:lnRef idx="3">
            <a:schemeClr val="lt1"/>
          </a:lnRef>
          <a:fillRef idx="1">
            <a:schemeClr val="accent4"/>
          </a:fillRef>
          <a:effectRef idx="1">
            <a:schemeClr val="accent4"/>
          </a:effectRef>
          <a:fontRef idx="minor">
            <a:schemeClr val="lt1"/>
          </a:fontRef>
        </p:style>
        <p:txBody>
          <a:bodyPr lIns="68580" tIns="34290" rIns="68580" bIns="34290" rtlCol="0" anchor="ctr"/>
          <a:lstStyle/>
          <a:p>
            <a:pPr algn="ctr"/>
            <a:endParaRPr lang="en-US" altLang="zh-CN"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ndParaRPr>
          </a:p>
          <a:p>
            <a:pPr algn="ctr"/>
            <a:r>
              <a:rPr lang="zh-CN" altLang="zh-CN"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rPr>
              <a:t>该</a:t>
            </a:r>
            <a:r>
              <a:rPr lang="zh-CN" altLang="zh-CN"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rPr>
              <a:t>中心旨在利用云计算架构的高并发数据处理能力，高效自动的处理倾斜摄影航空影像，构建倾斜摄影实景三维模型。</a:t>
            </a:r>
            <a:endParaRPr lang="zh-CN" altLang="en-US"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ndParaRPr>
          </a:p>
          <a:p>
            <a:pPr algn="ctr"/>
            <a:endParaRPr lang="zh-CN" alt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96481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811696390"/>
              </p:ext>
            </p:extLst>
          </p:nvPr>
        </p:nvGraphicFramePr>
        <p:xfrm>
          <a:off x="971600" y="51470"/>
          <a:ext cx="7488832" cy="5029200"/>
        </p:xfrm>
        <a:graphic>
          <a:graphicData uri="http://schemas.openxmlformats.org/drawingml/2006/table">
            <a:tbl>
              <a:tblPr firstRow="1" bandRow="1">
                <a:tableStyleId>{5940675A-B579-460E-94D1-54222C63F5DA}</a:tableStyleId>
              </a:tblPr>
              <a:tblGrid>
                <a:gridCol w="680803"/>
                <a:gridCol w="2042409"/>
                <a:gridCol w="4765620"/>
              </a:tblGrid>
              <a:tr h="333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（一）</a:t>
                      </a:r>
                      <a:endParaRPr lang="zh-CN" alt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隐蔽地区、室内定位</a:t>
                      </a:r>
                      <a:endParaRPr lang="zh-CN" altLang="en-US"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 </a:t>
                      </a:r>
                      <a:r>
                        <a:rPr lang="zh-CN" altLang="en-US" sz="1600" dirty="0" smtClean="0">
                          <a:latin typeface="Times New Roman" pitchFamily="18" charset="0"/>
                          <a:ea typeface="楷体" pitchFamily="49" charset="-122"/>
                          <a:cs typeface="Times New Roman" pitchFamily="18" charset="0"/>
                        </a:rPr>
                        <a:t>地表以上全定位（全源，全空间）装备</a:t>
                      </a:r>
                      <a:endParaRPr lang="zh-CN" altLang="en-US" sz="1600" dirty="0"/>
                    </a:p>
                  </a:txBody>
                  <a:tcPr anchor="ctr"/>
                </a:tc>
              </a:tr>
              <a:tr h="33360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（二）</a:t>
                      </a:r>
                      <a:endParaRPr lang="zh-CN" altLang="en-US" sz="1600"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滩涂与近海</a:t>
                      </a:r>
                      <a:endParaRPr kumimoji="0" lang="zh-CN" altLang="en-US" sz="1600" b="1" kern="1200" dirty="0">
                        <a:solidFill>
                          <a:schemeClr val="tx1"/>
                        </a:solidFill>
                        <a:latin typeface="Times New Roman" pitchFamily="18" charset="0"/>
                        <a:ea typeface="楷体" pitchFamily="49" charset="-122"/>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2. </a:t>
                      </a:r>
                      <a:r>
                        <a:rPr lang="zh-CN" altLang="en-US" sz="1600" dirty="0" smtClean="0">
                          <a:latin typeface="Times New Roman" pitchFamily="18" charset="0"/>
                          <a:ea typeface="楷体" pitchFamily="49" charset="-122"/>
                          <a:cs typeface="Times New Roman" pitchFamily="18" charset="0"/>
                        </a:rPr>
                        <a:t>水下无人潜艇在海洋测绘中的应用</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3. </a:t>
                      </a:r>
                      <a:r>
                        <a:rPr lang="zh-CN" altLang="en-US" sz="1600" dirty="0" smtClean="0">
                          <a:latin typeface="Times New Roman" pitchFamily="18" charset="0"/>
                          <a:ea typeface="楷体" pitchFamily="49" charset="-122"/>
                          <a:cs typeface="Times New Roman" pitchFamily="18" charset="0"/>
                        </a:rPr>
                        <a:t>水陆两用沙滩车用于滩涂与海岸线调查</a:t>
                      </a:r>
                      <a:endParaRPr lang="zh-CN" altLang="en-US" sz="1600" dirty="0"/>
                    </a:p>
                  </a:txBody>
                  <a:tcPr anchor="ctr"/>
                </a:tc>
              </a:tr>
              <a:tr h="33360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（三）</a:t>
                      </a:r>
                      <a:endParaRPr lang="zh-CN" altLang="en-US" sz="1600"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地下</a:t>
                      </a:r>
                      <a:endParaRPr lang="zh-CN" altLang="en-US"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sz="1600" kern="1200" dirty="0" smtClean="0">
                          <a:solidFill>
                            <a:schemeClr val="tx1"/>
                          </a:solidFill>
                          <a:latin typeface="Times New Roman" pitchFamily="18" charset="0"/>
                          <a:ea typeface="楷体" pitchFamily="49" charset="-122"/>
                          <a:cs typeface="Times New Roman" pitchFamily="18" charset="0"/>
                        </a:rPr>
                        <a:t>4. </a:t>
                      </a:r>
                      <a:r>
                        <a:rPr kumimoji="0" lang="zh-CN" altLang="en-US" sz="1600" kern="1200" dirty="0" smtClean="0">
                          <a:solidFill>
                            <a:schemeClr val="tx1"/>
                          </a:solidFill>
                          <a:latin typeface="Times New Roman" pitchFamily="18" charset="0"/>
                          <a:ea typeface="楷体" pitchFamily="49" charset="-122"/>
                          <a:cs typeface="Times New Roman" pitchFamily="18" charset="0"/>
                        </a:rPr>
                        <a:t>超导磁力仪及其应用</a:t>
                      </a:r>
                      <a:endParaRPr kumimoji="0" lang="zh-CN" altLang="en-US" sz="1600" kern="1200" dirty="0">
                        <a:solidFill>
                          <a:schemeClr val="tx1"/>
                        </a:solidFill>
                        <a:latin typeface="Times New Roman" pitchFamily="18" charset="0"/>
                        <a:ea typeface="楷体" pitchFamily="49" charset="-122"/>
                        <a:cs typeface="Times New Roman" pitchFamily="18" charset="0"/>
                      </a:endParaRPr>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sz="1600" kern="1200" dirty="0" smtClean="0">
                          <a:solidFill>
                            <a:schemeClr val="tx1"/>
                          </a:solidFill>
                          <a:latin typeface="Times New Roman" pitchFamily="18" charset="0"/>
                          <a:ea typeface="楷体" pitchFamily="49" charset="-122"/>
                          <a:cs typeface="Times New Roman" pitchFamily="18" charset="0"/>
                        </a:rPr>
                        <a:t>5. </a:t>
                      </a:r>
                      <a:r>
                        <a:rPr kumimoji="0" lang="zh-CN" altLang="en-US" sz="1600" kern="1200" dirty="0" smtClean="0">
                          <a:solidFill>
                            <a:schemeClr val="tx1"/>
                          </a:solidFill>
                          <a:latin typeface="Times New Roman" pitchFamily="18" charset="0"/>
                          <a:ea typeface="楷体" pitchFamily="49" charset="-122"/>
                          <a:cs typeface="Times New Roman" pitchFamily="18" charset="0"/>
                        </a:rPr>
                        <a:t>地下空洞与地下管线综合探测方法</a:t>
                      </a:r>
                      <a:endParaRPr kumimoji="0" lang="zh-CN" altLang="en-US" sz="1600" kern="1200" dirty="0">
                        <a:solidFill>
                          <a:schemeClr val="tx1"/>
                        </a:solidFill>
                        <a:latin typeface="Times New Roman" pitchFamily="18" charset="0"/>
                        <a:ea typeface="楷体" pitchFamily="49" charset="-122"/>
                        <a:cs typeface="Times New Roman" pitchFamily="18" charset="0"/>
                      </a:endParaRPr>
                    </a:p>
                  </a:txBody>
                  <a:tcPr anchor="ctr"/>
                </a:tc>
              </a:tr>
              <a:tr h="333600">
                <a:tc rowSpan="3">
                  <a:txBody>
                    <a:bodyPr/>
                    <a:lstStyle/>
                    <a:p>
                      <a:pPr algn="ctr"/>
                      <a:r>
                        <a:rPr lang="zh-CN" altLang="en-US" sz="1600" b="1" dirty="0" smtClean="0">
                          <a:latin typeface="Times New Roman" pitchFamily="18" charset="0"/>
                          <a:ea typeface="楷体" pitchFamily="49" charset="-122"/>
                          <a:cs typeface="Times New Roman" pitchFamily="18" charset="0"/>
                        </a:rPr>
                        <a:t>（四）</a:t>
                      </a:r>
                      <a:endParaRPr lang="zh-CN" altLang="en-US" sz="1600" dirty="0"/>
                    </a:p>
                  </a:txBody>
                  <a:tcPr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陆地</a:t>
                      </a:r>
                      <a:endParaRPr kumimoji="0" lang="en-US" altLang="zh-CN" sz="1600" b="1" kern="1200" dirty="0" smtClean="0">
                        <a:solidFill>
                          <a:schemeClr val="tx1"/>
                        </a:solidFill>
                        <a:latin typeface="Times New Roman" pitchFamily="18" charset="0"/>
                        <a:ea typeface="楷体" pitchFamily="49" charset="-122"/>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移动测量</a:t>
                      </a:r>
                      <a:endParaRPr kumimoji="0" lang="en-US" altLang="zh-CN" sz="1600" b="1" kern="1200" dirty="0" smtClean="0">
                        <a:solidFill>
                          <a:schemeClr val="tx1"/>
                        </a:solidFill>
                        <a:latin typeface="Times New Roman" pitchFamily="18" charset="0"/>
                        <a:ea typeface="楷体" pitchFamily="49" charset="-122"/>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与自驾</a:t>
                      </a:r>
                      <a:endParaRPr kumimoji="0" lang="zh-CN" altLang="en-US" sz="1600" b="1" kern="1200" dirty="0">
                        <a:solidFill>
                          <a:schemeClr val="tx1"/>
                        </a:solidFill>
                        <a:latin typeface="Times New Roman" pitchFamily="18" charset="0"/>
                        <a:ea typeface="楷体" pitchFamily="49" charset="-122"/>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sz="1600" kern="1200" dirty="0" smtClean="0">
                          <a:solidFill>
                            <a:schemeClr val="tx1"/>
                          </a:solidFill>
                          <a:latin typeface="Times New Roman" pitchFamily="18" charset="0"/>
                          <a:ea typeface="楷体" pitchFamily="49" charset="-122"/>
                          <a:cs typeface="Times New Roman" pitchFamily="18" charset="0"/>
                        </a:rPr>
                        <a:t>6. </a:t>
                      </a:r>
                      <a:r>
                        <a:rPr kumimoji="0" lang="zh-CN" altLang="en-US" sz="1600" kern="1200" dirty="0" smtClean="0">
                          <a:solidFill>
                            <a:schemeClr val="tx1"/>
                          </a:solidFill>
                          <a:latin typeface="Times New Roman" pitchFamily="18" charset="0"/>
                          <a:ea typeface="楷体" pitchFamily="49" charset="-122"/>
                          <a:cs typeface="Times New Roman" pitchFamily="18" charset="0"/>
                        </a:rPr>
                        <a:t>移动测量系统</a:t>
                      </a:r>
                      <a:endParaRPr kumimoji="0" lang="zh-CN" altLang="en-US" sz="1600" kern="1200" dirty="0">
                        <a:solidFill>
                          <a:schemeClr val="tx1"/>
                        </a:solidFill>
                        <a:latin typeface="Times New Roman" pitchFamily="18" charset="0"/>
                        <a:ea typeface="楷体" pitchFamily="49" charset="-122"/>
                        <a:cs typeface="Times New Roman" pitchFamily="18" charset="0"/>
                      </a:endParaRPr>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7. </a:t>
                      </a:r>
                      <a:r>
                        <a:rPr lang="zh-CN" altLang="en-US" sz="1600" dirty="0" smtClean="0">
                          <a:latin typeface="Times New Roman" pitchFamily="18" charset="0"/>
                          <a:ea typeface="楷体" pitchFamily="49" charset="-122"/>
                          <a:cs typeface="Times New Roman" pitchFamily="18" charset="0"/>
                        </a:rPr>
                        <a:t>多线激光雷达在无人驾驶障碍物探测中的应用</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8. </a:t>
                      </a:r>
                      <a:r>
                        <a:rPr lang="zh-CN" altLang="en-US" sz="1600" dirty="0" smtClean="0">
                          <a:latin typeface="Times New Roman" pitchFamily="18" charset="0"/>
                          <a:ea typeface="楷体" pitchFamily="49" charset="-122"/>
                          <a:cs typeface="Times New Roman" pitchFamily="18" charset="0"/>
                        </a:rPr>
                        <a:t>相控阵雷达在无人驾驶避障探测中的应用</a:t>
                      </a:r>
                      <a:endParaRPr lang="zh-CN" altLang="en-US" sz="1600" dirty="0"/>
                    </a:p>
                  </a:txBody>
                  <a:tcPr anchor="ctr"/>
                </a:tc>
              </a:tr>
              <a:tr h="333600">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（五）</a:t>
                      </a:r>
                      <a:endParaRPr lang="zh-CN" altLang="en-US" sz="1600" dirty="0"/>
                    </a:p>
                  </a:txBody>
                  <a:tcPr anchor="ctr"/>
                </a:tc>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航空</a:t>
                      </a:r>
                      <a:endParaRPr lang="zh-CN" altLang="en-US"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9. </a:t>
                      </a:r>
                      <a:r>
                        <a:rPr lang="zh-CN" altLang="en-US" sz="1600" dirty="0" smtClean="0">
                          <a:latin typeface="Times New Roman" pitchFamily="18" charset="0"/>
                          <a:ea typeface="楷体" pitchFamily="49" charset="-122"/>
                          <a:cs typeface="Times New Roman" pitchFamily="18" charset="0"/>
                        </a:rPr>
                        <a:t>无人机航飞</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10. Mini SAR</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11. </a:t>
                      </a:r>
                      <a:r>
                        <a:rPr lang="zh-CN" altLang="en-US" sz="1600" dirty="0" smtClean="0">
                          <a:latin typeface="Times New Roman" pitchFamily="18" charset="0"/>
                          <a:ea typeface="楷体" pitchFamily="49" charset="-122"/>
                          <a:cs typeface="Times New Roman" pitchFamily="18" charset="0"/>
                        </a:rPr>
                        <a:t>阵列天线三维</a:t>
                      </a:r>
                      <a:r>
                        <a:rPr lang="en-US" altLang="zh-CN" sz="1600" dirty="0" smtClean="0">
                          <a:latin typeface="Times New Roman" pitchFamily="18" charset="0"/>
                          <a:ea typeface="楷体" pitchFamily="49" charset="-122"/>
                          <a:cs typeface="Times New Roman" pitchFamily="18" charset="0"/>
                        </a:rPr>
                        <a:t>SAR</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12. </a:t>
                      </a:r>
                      <a:r>
                        <a:rPr lang="zh-CN" altLang="en-US" sz="1600" dirty="0" smtClean="0">
                          <a:latin typeface="Times New Roman" pitchFamily="18" charset="0"/>
                          <a:ea typeface="楷体" pitchFamily="49" charset="-122"/>
                          <a:cs typeface="Times New Roman" pitchFamily="18" charset="0"/>
                        </a:rPr>
                        <a:t>机载激光雷达系统</a:t>
                      </a:r>
                      <a:r>
                        <a:rPr lang="en-US" altLang="zh-CN" sz="1600" dirty="0" smtClean="0">
                          <a:latin typeface="Times New Roman" pitchFamily="18" charset="0"/>
                          <a:ea typeface="楷体" pitchFamily="49" charset="-122"/>
                          <a:cs typeface="Times New Roman" pitchFamily="18" charset="0"/>
                        </a:rPr>
                        <a:t>LC-3500</a:t>
                      </a:r>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13. </a:t>
                      </a:r>
                      <a:r>
                        <a:rPr lang="zh-CN" altLang="en-US" sz="1600" dirty="0" smtClean="0">
                          <a:latin typeface="Times New Roman" pitchFamily="18" charset="0"/>
                          <a:ea typeface="楷体" pitchFamily="49" charset="-122"/>
                          <a:cs typeface="Times New Roman" pitchFamily="18" charset="0"/>
                        </a:rPr>
                        <a:t>数码相机</a:t>
                      </a:r>
                      <a:endParaRPr lang="zh-CN" altLang="en-US" sz="1600" dirty="0"/>
                    </a:p>
                  </a:txBody>
                  <a:tcPr anchor="ctr"/>
                </a:tc>
              </a:tr>
              <a:tr h="33360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（六）</a:t>
                      </a:r>
                      <a:endParaRPr lang="zh-CN" altLang="en-US" sz="1600"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航天</a:t>
                      </a:r>
                      <a:endParaRPr kumimoji="0" lang="zh-CN" altLang="en-US" sz="1600" b="1" kern="1200" dirty="0">
                        <a:solidFill>
                          <a:schemeClr val="tx1"/>
                        </a:solidFill>
                        <a:latin typeface="Times New Roman" pitchFamily="18" charset="0"/>
                        <a:ea typeface="楷体" pitchFamily="49" charset="-122"/>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14. </a:t>
                      </a:r>
                      <a:r>
                        <a:rPr lang="zh-CN" altLang="en-US" sz="1600" dirty="0" smtClean="0">
                          <a:latin typeface="Times New Roman" pitchFamily="18" charset="0"/>
                          <a:ea typeface="楷体" pitchFamily="49" charset="-122"/>
                          <a:cs typeface="Times New Roman" pitchFamily="18" charset="0"/>
                        </a:rPr>
                        <a:t>微、小型卫星</a:t>
                      </a:r>
                      <a:endParaRPr lang="zh-CN" altLang="en-US" sz="1600" dirty="0"/>
                    </a:p>
                  </a:txBody>
                  <a:tcPr anchor="ctr"/>
                </a:tc>
              </a:tr>
              <a:tr h="3336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600" dirty="0"/>
                    </a:p>
                  </a:txBody>
                  <a:tcPr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kern="1200" dirty="0">
                        <a:solidFill>
                          <a:schemeClr val="tx1"/>
                        </a:solidFill>
                        <a:latin typeface="Times New Roman" pitchFamily="18" charset="0"/>
                        <a:ea typeface="楷体" pitchFamily="49" charset="-122"/>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t>15. </a:t>
                      </a:r>
                      <a:r>
                        <a:rPr lang="zh-CN" altLang="en-US" sz="1600" dirty="0" smtClean="0"/>
                        <a:t>单光子面阵激光雷达</a:t>
                      </a:r>
                      <a:endParaRPr lang="zh-CN" altLang="en-US" sz="1600" dirty="0"/>
                    </a:p>
                  </a:txBody>
                  <a:tcPr anchor="ctr"/>
                </a:tc>
              </a:tr>
            </a:tbl>
          </a:graphicData>
        </a:graphic>
      </p:graphicFrame>
    </p:spTree>
    <p:extLst>
      <p:ext uri="{BB962C8B-B14F-4D97-AF65-F5344CB8AC3E}">
        <p14:creationId xmlns:p14="http://schemas.microsoft.com/office/powerpoint/2010/main" val="1805694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1143001" y="43936"/>
            <a:ext cx="1847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Times New Roman" panose="02020603050405020304" pitchFamily="18" charset="0"/>
              <a:cs typeface="Times New Roman" panose="02020603050405020304" pitchFamily="18" charset="0"/>
            </a:endParaRPr>
          </a:p>
        </p:txBody>
      </p:sp>
      <p:sp>
        <p:nvSpPr>
          <p:cNvPr id="9" name="Rectangle 5"/>
          <p:cNvSpPr>
            <a:spLocks noChangeArrowheads="1"/>
          </p:cNvSpPr>
          <p:nvPr/>
        </p:nvSpPr>
        <p:spPr bwMode="auto">
          <a:xfrm>
            <a:off x="4393225" y="1941588"/>
            <a:ext cx="357551" cy="30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126997" algn="ctr" defTabSz="914378" eaLnBrk="0" hangingPunct="0"/>
            <a:r>
              <a:rPr lang="en-US" altLang="zh-CN" sz="1400">
                <a:latin typeface="Times New Roman" panose="02020603050405020304" pitchFamily="18" charset="0"/>
                <a:ea typeface="仿宋_GB2312" charset="-122"/>
                <a:cs typeface="Times New Roman" panose="02020603050405020304" pitchFamily="18" charset="0"/>
              </a:rPr>
              <a:t> </a:t>
            </a:r>
            <a:endParaRPr lang="en-US" altLang="zh-CN">
              <a:latin typeface="Times New Roman" panose="02020603050405020304" pitchFamily="18" charset="0"/>
              <a:cs typeface="Times New Roman" panose="02020603050405020304" pitchFamily="18" charset="0"/>
            </a:endParaRPr>
          </a:p>
        </p:txBody>
      </p:sp>
      <p:sp>
        <p:nvSpPr>
          <p:cNvPr id="10" name="Rectangle 6"/>
          <p:cNvSpPr>
            <a:spLocks noChangeArrowheads="1"/>
          </p:cNvSpPr>
          <p:nvPr/>
        </p:nvSpPr>
        <p:spPr bwMode="auto">
          <a:xfrm>
            <a:off x="1143001" y="3605677"/>
            <a:ext cx="1847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1143001" y="5473185"/>
            <a:ext cx="1847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Times New Roman" panose="02020603050405020304" pitchFamily="18" charset="0"/>
              <a:cs typeface="Times New Roman" panose="02020603050405020304" pitchFamily="18" charset="0"/>
            </a:endParaRPr>
          </a:p>
        </p:txBody>
      </p:sp>
      <p:graphicFrame>
        <p:nvGraphicFramePr>
          <p:cNvPr id="13" name="图示 12"/>
          <p:cNvGraphicFramePr/>
          <p:nvPr>
            <p:extLst>
              <p:ext uri="{D42A27DB-BD31-4B8C-83A1-F6EECF244321}">
                <p14:modId xmlns:p14="http://schemas.microsoft.com/office/powerpoint/2010/main" val="51685474"/>
              </p:ext>
            </p:extLst>
          </p:nvPr>
        </p:nvGraphicFramePr>
        <p:xfrm>
          <a:off x="0" y="1059582"/>
          <a:ext cx="9144000" cy="122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矩形 13"/>
          <p:cNvSpPr/>
          <p:nvPr/>
        </p:nvSpPr>
        <p:spPr>
          <a:xfrm>
            <a:off x="80962" y="2067694"/>
            <a:ext cx="8916301" cy="6219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latin typeface="Times New Roman" panose="02020603050405020304" pitchFamily="18" charset="0"/>
              <a:cs typeface="Times New Roman" panose="02020603050405020304" pitchFamily="18" charset="0"/>
            </a:endParaRPr>
          </a:p>
        </p:txBody>
      </p:sp>
      <p:sp>
        <p:nvSpPr>
          <p:cNvPr id="15" name="文本框 18"/>
          <p:cNvSpPr txBox="1"/>
          <p:nvPr/>
        </p:nvSpPr>
        <p:spPr>
          <a:xfrm>
            <a:off x="149826" y="2139702"/>
            <a:ext cx="8765575" cy="412613"/>
          </a:xfrm>
          <a:prstGeom prst="rect">
            <a:avLst/>
          </a:prstGeom>
          <a:noFill/>
        </p:spPr>
        <p:txBody>
          <a:bodyPr wrap="square" lIns="68580" tIns="34290" rIns="68580" bIns="34290" rtlCol="0">
            <a:spAutoFit/>
          </a:bodyPr>
          <a:lstStyle/>
          <a:p>
            <a:pPr>
              <a:lnSpc>
                <a:spcPct val="150000"/>
              </a:lnSpc>
            </a:pPr>
            <a:r>
              <a:rPr lang="zh-CN" altLang="en-US" sz="1700" dirty="0">
                <a:latin typeface="Times New Roman" panose="02020603050405020304" pitchFamily="18" charset="0"/>
                <a:ea typeface="微软雅黑" panose="020B0503020204020204" pitchFamily="34" charset="-122"/>
                <a:cs typeface="Times New Roman" panose="02020603050405020304" pitchFamily="18" charset="0"/>
              </a:rPr>
              <a:t>云计算中心一期建设配置</a:t>
            </a:r>
            <a:r>
              <a:rPr lang="en-US" altLang="zh-CN" sz="1700" dirty="0">
                <a:latin typeface="Times New Roman" panose="02020603050405020304" pitchFamily="18" charset="0"/>
                <a:ea typeface="微软雅黑" panose="020B0503020204020204" pitchFamily="34" charset="-122"/>
                <a:cs typeface="Times New Roman" panose="02020603050405020304" pitchFamily="18" charset="0"/>
              </a:rPr>
              <a:t>100</a:t>
            </a:r>
            <a:r>
              <a:rPr lang="zh-CN" altLang="en-US" sz="1700" dirty="0">
                <a:latin typeface="Times New Roman" panose="02020603050405020304" pitchFamily="18" charset="0"/>
                <a:ea typeface="微软雅黑" panose="020B0503020204020204" pitchFamily="34" charset="-122"/>
                <a:cs typeface="Times New Roman" panose="02020603050405020304" pitchFamily="18" charset="0"/>
              </a:rPr>
              <a:t>台工作站，用于</a:t>
            </a:r>
            <a:r>
              <a:rPr lang="zh-CN" altLang="zh-CN" sz="1700" dirty="0">
                <a:latin typeface="Times New Roman" panose="02020603050405020304" pitchFamily="18" charset="0"/>
                <a:cs typeface="Times New Roman" panose="02020603050405020304" pitchFamily="18" charset="0"/>
              </a:rPr>
              <a:t>倾斜摄影实景三维模型</a:t>
            </a:r>
            <a:r>
              <a:rPr lang="zh-CN" altLang="en-US" sz="1700" dirty="0">
                <a:latin typeface="Times New Roman" panose="02020603050405020304" pitchFamily="18" charset="0"/>
                <a:cs typeface="Times New Roman" panose="02020603050405020304" pitchFamily="18" charset="0"/>
              </a:rPr>
              <a:t>数据生产。</a:t>
            </a:r>
            <a:endParaRPr lang="en-US" altLang="zh-CN" sz="1700" dirty="0">
              <a:latin typeface="Times New Roman" panose="02020603050405020304" pitchFamily="18" charset="0"/>
              <a:cs typeface="Times New Roman" panose="02020603050405020304" pitchFamily="18" charset="0"/>
            </a:endParaRPr>
          </a:p>
        </p:txBody>
      </p:sp>
      <p:sp>
        <p:nvSpPr>
          <p:cNvPr id="16" name="文本框 19"/>
          <p:cNvSpPr txBox="1"/>
          <p:nvPr/>
        </p:nvSpPr>
        <p:spPr>
          <a:xfrm>
            <a:off x="149825" y="3147814"/>
            <a:ext cx="5200650" cy="1759712"/>
          </a:xfrm>
          <a:prstGeom prst="rect">
            <a:avLst/>
          </a:prstGeom>
          <a:solidFill>
            <a:schemeClr val="accent3">
              <a:lumMod val="60000"/>
              <a:lumOff val="40000"/>
            </a:schemeClr>
          </a:solidFill>
        </p:spPr>
        <p:txBody>
          <a:bodyPr wrap="square" lIns="68580" tIns="34290" rIns="68580" bIns="34290" rtlCol="0">
            <a:spAutoFit/>
          </a:bodyPr>
          <a:lstStyle/>
          <a:p>
            <a:pPr marL="336947">
              <a:lnSpc>
                <a:spcPct val="150000"/>
              </a:lnSpc>
            </a:pPr>
            <a:r>
              <a:rPr lang="zh-CN" altLang="en-US" sz="1500" dirty="0" smtClean="0">
                <a:latin typeface="Times New Roman" panose="02020603050405020304" pitchFamily="18" charset="0"/>
                <a:ea typeface="微软雅黑" panose="020B0503020204020204" pitchFamily="34" charset="-122"/>
                <a:cs typeface="Times New Roman" panose="02020603050405020304" pitchFamily="18" charset="0"/>
              </a:rPr>
              <a:t>专用</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存储（</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EMC VNX5400</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）：数据、工程存放</a:t>
            </a: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a:p>
            <a:pPr marL="336947">
              <a:lnSpc>
                <a:spcPct val="150000"/>
              </a:lnSpc>
            </a:pP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万兆交换机</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华为 </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S5700-52X-LI-AC)</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：存储连接工作站</a:t>
            </a: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a:p>
            <a:pPr marL="336947">
              <a:lnSpc>
                <a:spcPct val="150000"/>
              </a:lnSpc>
            </a:pP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千兆交换机（华为</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AR1728G-WR-4P</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）：连接外部操作</a:t>
            </a:r>
            <a:r>
              <a:rPr lang="zh-CN" altLang="en-US" sz="1500" dirty="0" smtClean="0">
                <a:latin typeface="Times New Roman" panose="02020603050405020304" pitchFamily="18" charset="0"/>
                <a:ea typeface="微软雅黑" panose="020B0503020204020204" pitchFamily="34" charset="-122"/>
                <a:cs typeface="Times New Roman" panose="02020603050405020304" pitchFamily="18" charset="0"/>
              </a:rPr>
              <a:t>工作站</a:t>
            </a: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a:p>
            <a:pPr marL="336947">
              <a:lnSpc>
                <a:spcPct val="150000"/>
              </a:lnSpc>
            </a:pP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操作工作站：生产任务管理</a:t>
            </a:r>
            <a:r>
              <a:rPr lang="en-US" altLang="zh-CN" sz="15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500" dirty="0">
                <a:latin typeface="Times New Roman" panose="02020603050405020304" pitchFamily="18" charset="0"/>
                <a:ea typeface="微软雅黑" panose="020B0503020204020204" pitchFamily="34" charset="-122"/>
                <a:cs typeface="Times New Roman" panose="02020603050405020304" pitchFamily="18" charset="0"/>
              </a:rPr>
              <a:t>创建，提交，监视等。</a:t>
            </a: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文本框 20"/>
          <p:cNvSpPr txBox="1"/>
          <p:nvPr/>
        </p:nvSpPr>
        <p:spPr>
          <a:xfrm>
            <a:off x="80962" y="2715766"/>
            <a:ext cx="1371600" cy="346249"/>
          </a:xfrm>
          <a:prstGeom prst="rect">
            <a:avLst/>
          </a:prstGeom>
          <a:noFill/>
        </p:spPr>
        <p:txBody>
          <a:bodyPr wrap="square" lIns="68580" tIns="34290" rIns="68580" bIns="34290" rtlCol="0">
            <a:spAutoFit/>
          </a:bodyPr>
          <a:lstStyle/>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配套设备</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矩形 17"/>
          <p:cNvSpPr/>
          <p:nvPr/>
        </p:nvSpPr>
        <p:spPr>
          <a:xfrm>
            <a:off x="5440062" y="3020525"/>
            <a:ext cx="3475339" cy="2008242"/>
          </a:xfrm>
          <a:prstGeom prst="rect">
            <a:avLst/>
          </a:prstGeom>
        </p:spPr>
        <p:txBody>
          <a:bodyPr wrap="square" lIns="68580" tIns="34290" rIns="68580" bIns="34290">
            <a:spAutoFit/>
          </a:bodyPr>
          <a:lstStyle/>
          <a:p>
            <a:pPr algn="just">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平均每天每个计算单元（</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fuser</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）可以处理</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6-11  Giga</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400" baseline="30000" dirty="0">
                <a:latin typeface="Times New Roman" panose="02020603050405020304" pitchFamily="18" charset="0"/>
                <a:ea typeface="微软雅黑" panose="020B0503020204020204" pitchFamily="34" charset="-122"/>
                <a:cs typeface="Times New Roman" panose="02020603050405020304" pitchFamily="18" charset="0"/>
              </a:rPr>
              <a:t>9</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）像素</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marL="72629" lvl="1" algn="just">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对于一组</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镜头（</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垂直</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倾斜）、地面分辨率</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5cm</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、标准重叠率的数据，使用</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rPr>
              <a:t>包含</a:t>
            </a:r>
            <a:r>
              <a:rPr lang="en-US" altLang="zh-CN" sz="1400" dirty="0" smtClean="0">
                <a:latin typeface="Times New Roman" panose="02020603050405020304" pitchFamily="18" charset="0"/>
                <a:ea typeface="微软雅黑" panose="020B0503020204020204" pitchFamily="34" charset="-122"/>
                <a:cs typeface="Times New Roman" panose="02020603050405020304" pitchFamily="18" charset="0"/>
              </a:rPr>
              <a:t>100</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个计算单元的</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PhotoMesh</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组合，可以达到</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rPr>
              <a:t>平均</a:t>
            </a:r>
            <a:r>
              <a:rPr lang="en-US" altLang="zh-CN" sz="1400" dirty="0" smtClean="0">
                <a:latin typeface="Times New Roman" panose="02020603050405020304" pitchFamily="18" charset="0"/>
                <a:ea typeface="微软雅黑" panose="020B0503020204020204" pitchFamily="34" charset="-122"/>
                <a:cs typeface="Times New Roman" panose="02020603050405020304" pitchFamily="18" charset="0"/>
              </a:rPr>
              <a:t>80km²</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天</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的生产效率</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内容占位符 1"/>
          <p:cNvSpPr txBox="1">
            <a:spLocks/>
          </p:cNvSpPr>
          <p:nvPr/>
        </p:nvSpPr>
        <p:spPr>
          <a:xfrm>
            <a:off x="0" y="371500"/>
            <a:ext cx="9144000" cy="400050"/>
          </a:xfrm>
          <a:prstGeom prst="rect">
            <a:avLst/>
          </a:prstGeom>
          <a:solidFill>
            <a:schemeClr val="bg2">
              <a:lumMod val="90000"/>
            </a:schemeClr>
          </a:solidFill>
        </p:spPr>
        <p:txBody>
          <a:bodyPr vert="horz" lIns="68580" tIns="34290" rIns="68580" bIns="34290" rtlCol="0" anchor="b" anchorCtr="0">
            <a:normAutofit fontScale="92500" lnSpcReduction="10000"/>
          </a:bodyPr>
          <a:lstStyle>
            <a:lvl1pPr marL="0" indent="0" algn="ctr" defTabSz="914400" rtl="0" eaLnBrk="1" latinLnBrk="0" hangingPunct="1">
              <a:lnSpc>
                <a:spcPct val="90000"/>
              </a:lnSpc>
              <a:spcBef>
                <a:spcPts val="0"/>
              </a:spcBef>
              <a:buFont typeface="Arial" panose="020B0604020202020204" pitchFamily="34" charset="0"/>
              <a:buNone/>
              <a:defRPr sz="2800" b="1" kern="1200">
                <a:solidFill>
                  <a:srgbClr val="73B3D0"/>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云计算中心                一个中心</a:t>
            </a:r>
            <a:endPar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004970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702272"/>
            <a:ext cx="8496944" cy="923330"/>
          </a:xfrm>
          <a:prstGeom prst="rect">
            <a:avLst/>
          </a:prstGeom>
          <a:noFill/>
        </p:spPr>
        <p:txBody>
          <a:bodyPr wrap="square" rtlCol="0">
            <a:spAutoFit/>
          </a:bodyPr>
          <a:lstStyle/>
          <a:p>
            <a:pPr algn="ctr">
              <a:lnSpc>
                <a:spcPct val="150000"/>
              </a:lnSpc>
            </a:pPr>
            <a:r>
              <a:rPr lang="en-US" altLang="zh-CN" sz="3600" dirty="0">
                <a:latin typeface="Times New Roman" pitchFamily="18" charset="0"/>
                <a:ea typeface="楷体" pitchFamily="49" charset="-122"/>
                <a:cs typeface="Times New Roman" pitchFamily="18" charset="0"/>
              </a:rPr>
              <a:t>2</a:t>
            </a:r>
            <a:r>
              <a:rPr lang="zh-CN" altLang="en-US" sz="3600" dirty="0" smtClean="0">
                <a:latin typeface="Times New Roman" pitchFamily="18" charset="0"/>
                <a:ea typeface="楷体" pitchFamily="49" charset="-122"/>
                <a:cs typeface="Times New Roman" pitchFamily="18" charset="0"/>
              </a:rPr>
              <a:t>）</a:t>
            </a:r>
            <a:r>
              <a:rPr lang="en-US" altLang="zh-CN" sz="3600" dirty="0">
                <a:latin typeface="Times New Roman" pitchFamily="18" charset="0"/>
                <a:ea typeface="楷体" pitchFamily="49" charset="-122"/>
                <a:cs typeface="Times New Roman" pitchFamily="18" charset="0"/>
              </a:rPr>
              <a:t>Q3DCS</a:t>
            </a:r>
            <a:r>
              <a:rPr lang="zh-CN" altLang="en-US" sz="3600" dirty="0">
                <a:latin typeface="Times New Roman" pitchFamily="18" charset="0"/>
                <a:ea typeface="楷体" pitchFamily="49" charset="-122"/>
                <a:cs typeface="Times New Roman" pitchFamily="18" charset="0"/>
              </a:rPr>
              <a:t>（快速三维重建系统）</a:t>
            </a:r>
            <a:endParaRPr lang="en-US" altLang="zh-CN" sz="36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675251"/>
            <a:ext cx="7418649" cy="616579"/>
          </a:xfrm>
          <a:prstGeom prst="rect">
            <a:avLst/>
          </a:prstGeom>
          <a:noFill/>
        </p:spPr>
        <p:txBody>
          <a:bodyPr wrap="square" rtlCol="0">
            <a:spAutoFit/>
          </a:bodyPr>
          <a:lstStyle/>
          <a:p>
            <a:pPr algn="ctr">
              <a:lnSpc>
                <a:spcPct val="150000"/>
              </a:lnSpc>
            </a:pPr>
            <a:r>
              <a:rPr lang="zh-CN" altLang="en-US" sz="2600" dirty="0">
                <a:solidFill>
                  <a:srgbClr val="0000FF"/>
                </a:solidFill>
                <a:latin typeface="Times New Roman" pitchFamily="18" charset="0"/>
                <a:ea typeface="楷体" pitchFamily="49" charset="-122"/>
                <a:cs typeface="Times New Roman" pitchFamily="18" charset="0"/>
              </a:rPr>
              <a:t>西安</a:t>
            </a:r>
            <a:r>
              <a:rPr lang="zh-CN" altLang="en-US" sz="2600" dirty="0" smtClean="0">
                <a:solidFill>
                  <a:srgbClr val="0000FF"/>
                </a:solidFill>
                <a:latin typeface="Times New Roman" pitchFamily="18" charset="0"/>
                <a:ea typeface="楷体" pitchFamily="49" charset="-122"/>
                <a:cs typeface="Times New Roman" pitchFamily="18" charset="0"/>
              </a:rPr>
              <a:t>测绘研究所</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13155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bwMode="auto">
          <a:xfrm>
            <a:off x="611560" y="195486"/>
            <a:ext cx="8208912" cy="1440160"/>
          </a:xfrm>
          <a:prstGeom prst="roundRect">
            <a:avLst/>
          </a:prstGeom>
          <a:solidFill>
            <a:srgbClr val="FFCC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20000"/>
              </a:lnSpc>
            </a:pPr>
            <a:r>
              <a:rPr lang="en-US" altLang="zh-CN" dirty="0" smtClean="0">
                <a:latin typeface="微软雅黑" panose="020B0503020204020204" pitchFamily="34" charset="-122"/>
                <a:ea typeface="微软雅黑" panose="020B0503020204020204" pitchFamily="34" charset="-122"/>
              </a:rPr>
              <a:t>Q3DCS</a:t>
            </a:r>
            <a:r>
              <a:rPr lang="zh-CN" altLang="en-US" dirty="0" smtClean="0">
                <a:latin typeface="微软雅黑" panose="020B0503020204020204" pitchFamily="34" charset="-122"/>
                <a:ea typeface="微软雅黑" panose="020B0503020204020204" pitchFamily="34" charset="-122"/>
              </a:rPr>
              <a:t>（快速三维重建系统）是</a:t>
            </a:r>
            <a:r>
              <a:rPr lang="zh-CN" altLang="zh-CN" dirty="0" smtClean="0">
                <a:latin typeface="微软雅黑" panose="020B0503020204020204" pitchFamily="34" charset="-122"/>
                <a:ea typeface="微软雅黑" panose="020B0503020204020204" pitchFamily="34" charset="-122"/>
              </a:rPr>
              <a:t>以</a:t>
            </a:r>
            <a:r>
              <a:rPr lang="zh-CN" altLang="zh-CN" dirty="0">
                <a:latin typeface="微软雅黑" panose="020B0503020204020204" pitchFamily="34" charset="-122"/>
                <a:ea typeface="微软雅黑" panose="020B0503020204020204" pitchFamily="34" charset="-122"/>
              </a:rPr>
              <a:t>海量常规多源遥感影像和多视角大倾斜多基线影像数据为主要处理对象，以分布式多层次高性能混合异构集群系统为基础框架，</a:t>
            </a:r>
            <a:r>
              <a:rPr lang="zh-CN" altLang="zh-CN" dirty="0" smtClean="0">
                <a:latin typeface="微软雅黑" panose="020B0503020204020204" pitchFamily="34" charset="-122"/>
                <a:ea typeface="微软雅黑" panose="020B0503020204020204" pitchFamily="34" charset="-122"/>
              </a:rPr>
              <a:t>集成多项</a:t>
            </a:r>
            <a:r>
              <a:rPr lang="zh-CN" altLang="zh-CN" dirty="0">
                <a:latin typeface="微软雅黑" panose="020B0503020204020204" pitchFamily="34" charset="-122"/>
                <a:ea typeface="微软雅黑" panose="020B0503020204020204" pitchFamily="34" charset="-122"/>
              </a:rPr>
              <a:t>自动处理技术</a:t>
            </a:r>
            <a:r>
              <a:rPr lang="zh-CN"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大规模高效</a:t>
            </a:r>
            <a:r>
              <a:rPr lang="zh-CN" altLang="zh-CN" dirty="0" smtClean="0">
                <a:latin typeface="微软雅黑" panose="020B0503020204020204" pitchFamily="34" charset="-122"/>
                <a:ea typeface="微软雅黑" panose="020B0503020204020204" pitchFamily="34" charset="-122"/>
              </a:rPr>
              <a:t>生产</a:t>
            </a:r>
            <a:r>
              <a:rPr lang="zh-CN" altLang="en-US" dirty="0" smtClean="0">
                <a:latin typeface="微软雅黑" panose="020B0503020204020204" pitchFamily="34" charset="-122"/>
                <a:ea typeface="微软雅黑" panose="020B0503020204020204" pitchFamily="34" charset="-122"/>
              </a:rPr>
              <a:t>多尺度栅格类测绘产品</a:t>
            </a:r>
            <a:r>
              <a:rPr lang="zh-CN" altLang="zh-CN" dirty="0" smtClean="0">
                <a:latin typeface="微软雅黑" panose="020B0503020204020204" pitchFamily="34" charset="-122"/>
                <a:ea typeface="微软雅黑" panose="020B0503020204020204" pitchFamily="34" charset="-122"/>
              </a:rPr>
              <a:t>和</a:t>
            </a:r>
            <a:r>
              <a:rPr lang="zh-CN" altLang="zh-CN" dirty="0">
                <a:latin typeface="微软雅黑" panose="020B0503020204020204" pitchFamily="34" charset="-122"/>
                <a:ea typeface="微软雅黑" panose="020B0503020204020204" pitchFamily="34" charset="-122"/>
              </a:rPr>
              <a:t>三维实景</a:t>
            </a:r>
            <a:r>
              <a:rPr lang="zh-CN" altLang="zh-CN" dirty="0" smtClean="0">
                <a:latin typeface="微软雅黑" panose="020B0503020204020204" pitchFamily="34" charset="-122"/>
                <a:ea typeface="微软雅黑" panose="020B0503020204020204" pitchFamily="34" charset="-122"/>
              </a:rPr>
              <a:t>模型</a:t>
            </a:r>
            <a:r>
              <a:rPr lang="zh-CN" altLang="en-US" dirty="0" smtClean="0">
                <a:latin typeface="微软雅黑" panose="020B0503020204020204" pitchFamily="34" charset="-122"/>
                <a:ea typeface="微软雅黑" panose="020B0503020204020204" pitchFamily="34" charset="-122"/>
              </a:rPr>
              <a:t>的跨</a:t>
            </a:r>
            <a:r>
              <a:rPr lang="zh-CN" altLang="en-US" dirty="0">
                <a:latin typeface="微软雅黑" panose="020B0503020204020204" pitchFamily="34" charset="-122"/>
                <a:ea typeface="微软雅黑" panose="020B0503020204020204" pitchFamily="34" charset="-122"/>
              </a:rPr>
              <a:t>平台遥感</a:t>
            </a:r>
            <a:r>
              <a:rPr lang="zh-CN" altLang="en-US" dirty="0" smtClean="0">
                <a:latin typeface="微软雅黑" panose="020B0503020204020204" pitchFamily="34" charset="-122"/>
                <a:ea typeface="微软雅黑" panose="020B0503020204020204" pitchFamily="34" charset="-122"/>
              </a:rPr>
              <a:t>影像协同处理</a:t>
            </a:r>
            <a:r>
              <a:rPr lang="zh-CN" altLang="en-US" dirty="0">
                <a:latin typeface="微软雅黑" panose="020B0503020204020204" pitchFamily="34" charset="-122"/>
                <a:ea typeface="微软雅黑" panose="020B0503020204020204" pitchFamily="34" charset="-122"/>
              </a:rPr>
              <a:t>系统</a:t>
            </a:r>
            <a:r>
              <a:rPr lang="zh-CN" altLang="zh-CN" dirty="0" smtClean="0">
                <a:latin typeface="微软雅黑" panose="020B0503020204020204" pitchFamily="34" charset="-122"/>
                <a:ea typeface="微软雅黑" panose="020B0503020204020204" pitchFamily="34" charset="-122"/>
              </a:rPr>
              <a:t>。</a:t>
            </a:r>
            <a:endParaRPr kumimoji="0" lang="zh-CN" altLang="en-US" b="0" i="0" u="none" strike="noStrike" cap="none" normalizeH="0" baseline="0" dirty="0" smtClean="0">
              <a:ln>
                <a:noFill/>
              </a:ln>
              <a:effectLst/>
              <a:latin typeface="微软雅黑" panose="020B0503020204020204" pitchFamily="34" charset="-122"/>
              <a:ea typeface="微软雅黑" panose="020B0503020204020204" pitchFamily="34" charset="-122"/>
            </a:endParaRPr>
          </a:p>
        </p:txBody>
      </p:sp>
      <p:sp>
        <p:nvSpPr>
          <p:cNvPr id="3" name="圆角矩形 2"/>
          <p:cNvSpPr/>
          <p:nvPr/>
        </p:nvSpPr>
        <p:spPr bwMode="auto">
          <a:xfrm>
            <a:off x="2339752" y="1977684"/>
            <a:ext cx="4320480" cy="378042"/>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系统组成</a:t>
            </a:r>
          </a:p>
        </p:txBody>
      </p:sp>
      <p:sp>
        <p:nvSpPr>
          <p:cNvPr id="4" name="矩形 3"/>
          <p:cNvSpPr/>
          <p:nvPr/>
        </p:nvSpPr>
        <p:spPr bwMode="auto">
          <a:xfrm>
            <a:off x="611560" y="2949792"/>
            <a:ext cx="3698335" cy="1836204"/>
          </a:xfrm>
          <a:prstGeom prst="rect">
            <a:avLst/>
          </a:prstGeom>
          <a:solidFill>
            <a:srgbClr val="FFFFCC"/>
          </a:solidFill>
          <a:ln w="9525" cap="flat" cmpd="sng" algn="ctr">
            <a:solidFill>
              <a:srgbClr val="00B050"/>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遥感影像协同处理服务平台</a:t>
            </a:r>
          </a:p>
        </p:txBody>
      </p:sp>
      <p:sp>
        <p:nvSpPr>
          <p:cNvPr id="6" name="矩形 5"/>
          <p:cNvSpPr/>
          <p:nvPr/>
        </p:nvSpPr>
        <p:spPr bwMode="auto">
          <a:xfrm>
            <a:off x="4572000" y="2949792"/>
            <a:ext cx="3744416" cy="1836204"/>
          </a:xfrm>
          <a:prstGeom prst="rect">
            <a:avLst/>
          </a:prstGeom>
          <a:solidFill>
            <a:srgbClr val="CCFF66"/>
          </a:solidFill>
          <a:ln w="9525" cap="flat" cmpd="sng" algn="ctr">
            <a:solidFill>
              <a:srgbClr val="00B050"/>
            </a:solidFill>
            <a:prstDash val="solid"/>
            <a:round/>
            <a:headEnd type="none" w="med" len="med"/>
            <a:tailEnd type="none" w="med" len="med"/>
          </a:ln>
          <a:effectLst/>
        </p:spPr>
        <p:txBody>
          <a:bodyPr vert="horz" wrap="square" lIns="91440" tIns="7200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多源遥感影像三维重建处理插件</a:t>
            </a:r>
          </a:p>
        </p:txBody>
      </p:sp>
      <p:sp>
        <p:nvSpPr>
          <p:cNvPr id="12" name="圆角矩形 11"/>
          <p:cNvSpPr/>
          <p:nvPr/>
        </p:nvSpPr>
        <p:spPr bwMode="auto">
          <a:xfrm>
            <a:off x="827584" y="3327834"/>
            <a:ext cx="3240360" cy="378042"/>
          </a:xfrm>
          <a:prstGeom prst="roundRect">
            <a:avLst/>
          </a:prstGeom>
          <a:solidFill>
            <a:srgbClr val="FF00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7200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任务管理和协同调度</a:t>
            </a:r>
          </a:p>
        </p:txBody>
      </p:sp>
      <p:sp>
        <p:nvSpPr>
          <p:cNvPr id="14" name="圆角矩形 13"/>
          <p:cNvSpPr/>
          <p:nvPr/>
        </p:nvSpPr>
        <p:spPr bwMode="auto">
          <a:xfrm>
            <a:off x="827584" y="3813888"/>
            <a:ext cx="3240360" cy="378042"/>
          </a:xfrm>
          <a:prstGeom prst="roundRect">
            <a:avLst/>
          </a:prstGeom>
          <a:solidFill>
            <a:srgbClr val="00B05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10800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协同处理工作流管理</a:t>
            </a:r>
          </a:p>
        </p:txBody>
      </p:sp>
      <p:sp>
        <p:nvSpPr>
          <p:cNvPr id="15" name="圆角矩形 14"/>
          <p:cNvSpPr/>
          <p:nvPr/>
        </p:nvSpPr>
        <p:spPr bwMode="auto">
          <a:xfrm>
            <a:off x="865958" y="4299942"/>
            <a:ext cx="3201986" cy="378042"/>
          </a:xfrm>
          <a:prstGeom prst="roundRect">
            <a:avLst/>
          </a:prstGeom>
          <a:solidFill>
            <a:srgbClr val="00B0F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zh-CN" altLang="en-US" dirty="0">
                <a:latin typeface="微软雅黑" panose="020B0503020204020204" pitchFamily="34" charset="-122"/>
                <a:ea typeface="微软雅黑" panose="020B0503020204020204" pitchFamily="34" charset="-122"/>
              </a:rPr>
              <a:t>插件</a:t>
            </a:r>
            <a:r>
              <a:rPr lang="zh-CN" altLang="en-US" dirty="0" smtClean="0">
                <a:latin typeface="微软雅黑" panose="020B0503020204020204" pitchFamily="34" charset="-122"/>
                <a:ea typeface="微软雅黑" panose="020B0503020204020204" pitchFamily="34" charset="-122"/>
              </a:rPr>
              <a:t>式体系</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三维重建算法库</a:t>
            </a:r>
            <a:endPar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16" name="圆角矩形 15"/>
          <p:cNvSpPr/>
          <p:nvPr/>
        </p:nvSpPr>
        <p:spPr bwMode="auto">
          <a:xfrm>
            <a:off x="4861425" y="3273828"/>
            <a:ext cx="3166959" cy="324036"/>
          </a:xfrm>
          <a:prstGeom prst="roundRect">
            <a:avLst/>
          </a:prstGeom>
          <a:solidFill>
            <a:srgbClr val="FF00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可见光卫星影像处理插件</a:t>
            </a:r>
          </a:p>
        </p:txBody>
      </p:sp>
      <p:sp>
        <p:nvSpPr>
          <p:cNvPr id="17" name="圆角矩形 16"/>
          <p:cNvSpPr/>
          <p:nvPr/>
        </p:nvSpPr>
        <p:spPr bwMode="auto">
          <a:xfrm>
            <a:off x="4869468" y="3651870"/>
            <a:ext cx="3166959" cy="324036"/>
          </a:xfrm>
          <a:prstGeom prst="roundRect">
            <a:avLst/>
          </a:prstGeom>
          <a:solidFill>
            <a:srgbClr val="92D05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航空线阵影像处理插件</a:t>
            </a:r>
          </a:p>
        </p:txBody>
      </p:sp>
      <p:sp>
        <p:nvSpPr>
          <p:cNvPr id="18" name="圆角矩形 17"/>
          <p:cNvSpPr/>
          <p:nvPr/>
        </p:nvSpPr>
        <p:spPr bwMode="auto">
          <a:xfrm>
            <a:off x="4887353" y="4029912"/>
            <a:ext cx="3166959" cy="324036"/>
          </a:xfrm>
          <a:prstGeom prst="roundRect">
            <a:avLst/>
          </a:prstGeom>
          <a:solidFill>
            <a:srgbClr val="00B0F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effectLst/>
                <a:latin typeface="微软雅黑" panose="020B0503020204020204" pitchFamily="34" charset="-122"/>
                <a:ea typeface="微软雅黑" panose="020B0503020204020204" pitchFamily="34" charset="-122"/>
              </a:rPr>
              <a:t>航空面阵影像处理插件</a:t>
            </a:r>
          </a:p>
        </p:txBody>
      </p:sp>
      <p:sp>
        <p:nvSpPr>
          <p:cNvPr id="19" name="圆角矩形 18"/>
          <p:cNvSpPr/>
          <p:nvPr/>
        </p:nvSpPr>
        <p:spPr bwMode="auto">
          <a:xfrm>
            <a:off x="4887353" y="4407954"/>
            <a:ext cx="3166959" cy="324036"/>
          </a:xfrm>
          <a:prstGeom prst="roundRect">
            <a:avLst/>
          </a:prstGeom>
          <a:solidFill>
            <a:srgbClr val="FFC000"/>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航空多视角影像处理插件</a:t>
            </a:r>
          </a:p>
        </p:txBody>
      </p:sp>
      <p:cxnSp>
        <p:nvCxnSpPr>
          <p:cNvPr id="20" name="肘形连接符 19"/>
          <p:cNvCxnSpPr>
            <a:endCxn id="6" idx="0"/>
          </p:cNvCxnSpPr>
          <p:nvPr/>
        </p:nvCxnSpPr>
        <p:spPr bwMode="auto">
          <a:xfrm>
            <a:off x="2483768" y="2625756"/>
            <a:ext cx="3960440" cy="324036"/>
          </a:xfrm>
          <a:prstGeom prst="bentConnector2">
            <a:avLst/>
          </a:prstGeom>
          <a:solidFill>
            <a:schemeClr val="accent1"/>
          </a:solidFill>
          <a:ln w="28575" cap="flat" cmpd="sng" algn="ctr">
            <a:solidFill>
              <a:schemeClr val="tx1"/>
            </a:solidFill>
            <a:prstDash val="solid"/>
            <a:round/>
            <a:headEnd type="none" w="med" len="med"/>
            <a:tailEnd type="none" w="med" len="med"/>
          </a:ln>
          <a:effectLst/>
        </p:spPr>
      </p:cxnSp>
      <p:cxnSp>
        <p:nvCxnSpPr>
          <p:cNvPr id="25" name="直接连接符 24"/>
          <p:cNvCxnSpPr/>
          <p:nvPr/>
        </p:nvCxnSpPr>
        <p:spPr bwMode="auto">
          <a:xfrm>
            <a:off x="2483768" y="2625756"/>
            <a:ext cx="0" cy="32403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7" name="直接连接符 26"/>
          <p:cNvCxnSpPr>
            <a:stCxn id="3" idx="2"/>
          </p:cNvCxnSpPr>
          <p:nvPr/>
        </p:nvCxnSpPr>
        <p:spPr bwMode="auto">
          <a:xfrm>
            <a:off x="4499992" y="2355726"/>
            <a:ext cx="0" cy="27003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0" name="圆角矩形标注 29"/>
          <p:cNvSpPr/>
          <p:nvPr/>
        </p:nvSpPr>
        <p:spPr bwMode="auto">
          <a:xfrm>
            <a:off x="4355978" y="2424081"/>
            <a:ext cx="4320478" cy="1524145"/>
          </a:xfrm>
          <a:prstGeom prst="wedgeRoundRectCallout">
            <a:avLst>
              <a:gd name="adj1" fmla="val -61251"/>
              <a:gd name="adj2" fmla="val 23532"/>
              <a:gd name="adj3" fmla="val 16667"/>
            </a:avLst>
          </a:prstGeom>
          <a:gradFill>
            <a:gsLst>
              <a:gs pos="0">
                <a:srgbClr val="FFC000"/>
              </a:gs>
              <a:gs pos="50000">
                <a:srgbClr val="FFFF00"/>
              </a:gs>
              <a:gs pos="100000">
                <a:srgbClr val="FFFFFF"/>
              </a:gs>
            </a:gsLst>
            <a:lin ang="5400000" scaled="0"/>
          </a:gradFill>
          <a:ln w="38100" cap="flat" cmpd="sng" algn="ctr">
            <a:solidFill>
              <a:srgbClr val="101C56"/>
            </a:solidFill>
            <a:prstDash val="solid"/>
            <a:round/>
            <a:headEnd type="none" w="med" len="med"/>
            <a:tailEnd type="none" w="med" len="med"/>
          </a:ln>
          <a:effectLst>
            <a:outerShdw blurRad="50800" dist="762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eaLnBrk="1" hangingPunct="1"/>
            <a:r>
              <a:rPr lang="zh-CN" altLang="en-US" sz="2000" dirty="0" smtClean="0">
                <a:solidFill>
                  <a:srgbClr val="000000"/>
                </a:solidFill>
                <a:latin typeface="黑体" pitchFamily="49" charset="-122"/>
                <a:ea typeface="黑体" pitchFamily="49" charset="-122"/>
              </a:rPr>
              <a:t>贯穿</a:t>
            </a:r>
            <a:r>
              <a:rPr lang="zh-CN" altLang="en-US" sz="2000" dirty="0">
                <a:solidFill>
                  <a:srgbClr val="000000"/>
                </a:solidFill>
                <a:latin typeface="黑体" pitchFamily="49" charset="-122"/>
                <a:ea typeface="黑体" pitchFamily="49" charset="-122"/>
              </a:rPr>
              <a:t>整个</a:t>
            </a:r>
            <a:r>
              <a:rPr lang="zh-CN" altLang="en-US" sz="2000" dirty="0" smtClean="0">
                <a:solidFill>
                  <a:srgbClr val="000000"/>
                </a:solidFill>
                <a:latin typeface="黑体" pitchFamily="49" charset="-122"/>
                <a:ea typeface="黑体" pitchFamily="49" charset="-122"/>
              </a:rPr>
              <a:t>数据的处理与产品生产过程，负责驱动业务执行，处理</a:t>
            </a:r>
            <a:r>
              <a:rPr lang="zh-CN" altLang="en-US" sz="2000" dirty="0">
                <a:solidFill>
                  <a:srgbClr val="000000"/>
                </a:solidFill>
                <a:latin typeface="黑体" pitchFamily="49" charset="-122"/>
                <a:ea typeface="黑体" pitchFamily="49" charset="-122"/>
              </a:rPr>
              <a:t>任务的管理、拆分、分发、执行监控，处理工作流的管理、运行</a:t>
            </a:r>
            <a:r>
              <a:rPr lang="zh-CN" altLang="en-US" sz="2000" dirty="0" smtClean="0">
                <a:solidFill>
                  <a:srgbClr val="000000"/>
                </a:solidFill>
                <a:latin typeface="黑体" pitchFamily="49" charset="-122"/>
                <a:ea typeface="黑体" pitchFamily="49" charset="-122"/>
              </a:rPr>
              <a:t>，系统资源的</a:t>
            </a:r>
            <a:r>
              <a:rPr lang="zh-CN" altLang="en-US" sz="2000" dirty="0">
                <a:solidFill>
                  <a:srgbClr val="000000"/>
                </a:solidFill>
                <a:latin typeface="黑体" pitchFamily="49" charset="-122"/>
                <a:ea typeface="黑体" pitchFamily="49" charset="-122"/>
              </a:rPr>
              <a:t>协同调度等。</a:t>
            </a:r>
          </a:p>
        </p:txBody>
      </p:sp>
      <p:sp>
        <p:nvSpPr>
          <p:cNvPr id="31" name="圆角矩形标注 30"/>
          <p:cNvSpPr/>
          <p:nvPr/>
        </p:nvSpPr>
        <p:spPr bwMode="auto">
          <a:xfrm>
            <a:off x="4380898" y="3139491"/>
            <a:ext cx="4320478" cy="1268463"/>
          </a:xfrm>
          <a:prstGeom prst="wedgeRoundRectCallout">
            <a:avLst>
              <a:gd name="adj1" fmla="val -61251"/>
              <a:gd name="adj2" fmla="val 23532"/>
              <a:gd name="adj3" fmla="val 16667"/>
            </a:avLst>
          </a:prstGeom>
          <a:gradFill>
            <a:gsLst>
              <a:gs pos="0">
                <a:srgbClr val="FFC000"/>
              </a:gs>
              <a:gs pos="50000">
                <a:srgbClr val="FFFF00"/>
              </a:gs>
              <a:gs pos="100000">
                <a:srgbClr val="FFFFFF"/>
              </a:gs>
            </a:gsLst>
            <a:lin ang="5400000" scaled="0"/>
          </a:gradFill>
          <a:ln w="38100" cap="flat" cmpd="sng" algn="ctr">
            <a:solidFill>
              <a:srgbClr val="101C56"/>
            </a:solidFill>
            <a:prstDash val="solid"/>
            <a:round/>
            <a:headEnd type="none" w="med" len="med"/>
            <a:tailEnd type="none" w="med" len="med"/>
          </a:ln>
          <a:effectLst>
            <a:outerShdw blurRad="50800" dist="762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eaLnBrk="1" hangingPunct="1"/>
            <a:r>
              <a:rPr lang="zh-CN" altLang="en-US" sz="2000" dirty="0" smtClean="0">
                <a:solidFill>
                  <a:srgbClr val="000000"/>
                </a:solidFill>
                <a:latin typeface="黑体" pitchFamily="49" charset="-122"/>
                <a:ea typeface="黑体" pitchFamily="49" charset="-122"/>
              </a:rPr>
              <a:t>负责算法流程建模，自动化</a:t>
            </a:r>
            <a:r>
              <a:rPr lang="zh-CN" altLang="en-US" sz="2000" dirty="0">
                <a:solidFill>
                  <a:srgbClr val="000000"/>
                </a:solidFill>
                <a:latin typeface="黑体" pitchFamily="49" charset="-122"/>
                <a:ea typeface="黑体" pitchFamily="49" charset="-122"/>
              </a:rPr>
              <a:t>生产线的定制、加载</a:t>
            </a:r>
            <a:r>
              <a:rPr lang="zh-CN" altLang="en-US" sz="2000" dirty="0" smtClean="0">
                <a:solidFill>
                  <a:srgbClr val="000000"/>
                </a:solidFill>
                <a:latin typeface="黑体" pitchFamily="49" charset="-122"/>
                <a:ea typeface="黑体" pitchFamily="49" charset="-122"/>
              </a:rPr>
              <a:t>和动态</a:t>
            </a:r>
            <a:r>
              <a:rPr lang="zh-CN" altLang="en-US" sz="2000" dirty="0">
                <a:solidFill>
                  <a:srgbClr val="000000"/>
                </a:solidFill>
                <a:latin typeface="黑体" pitchFamily="49" charset="-122"/>
                <a:ea typeface="黑体" pitchFamily="49" charset="-122"/>
              </a:rPr>
              <a:t>交互</a:t>
            </a:r>
            <a:r>
              <a:rPr lang="zh-CN" altLang="en-US" sz="2000" dirty="0" smtClean="0">
                <a:solidFill>
                  <a:srgbClr val="000000"/>
                </a:solidFill>
                <a:latin typeface="黑体" pitchFamily="49" charset="-122"/>
                <a:ea typeface="黑体" pitchFamily="49" charset="-122"/>
              </a:rPr>
              <a:t>修改</a:t>
            </a:r>
            <a:r>
              <a:rPr lang="zh-CN" altLang="en-US" sz="2000" dirty="0">
                <a:solidFill>
                  <a:srgbClr val="000000"/>
                </a:solidFill>
                <a:latin typeface="黑体" pitchFamily="49" charset="-122"/>
                <a:ea typeface="黑体" pitchFamily="49" charset="-122"/>
              </a:rPr>
              <a:t>，流程的驱动、执行等。</a:t>
            </a:r>
          </a:p>
        </p:txBody>
      </p:sp>
      <p:sp>
        <p:nvSpPr>
          <p:cNvPr id="32" name="圆角矩形标注 31"/>
          <p:cNvSpPr/>
          <p:nvPr/>
        </p:nvSpPr>
        <p:spPr bwMode="auto">
          <a:xfrm>
            <a:off x="4426982" y="2490741"/>
            <a:ext cx="4320478" cy="2529281"/>
          </a:xfrm>
          <a:prstGeom prst="wedgeRoundRectCallout">
            <a:avLst>
              <a:gd name="adj1" fmla="val -61251"/>
              <a:gd name="adj2" fmla="val 23532"/>
              <a:gd name="adj3" fmla="val 16667"/>
            </a:avLst>
          </a:prstGeom>
          <a:gradFill>
            <a:gsLst>
              <a:gs pos="0">
                <a:srgbClr val="FFC000"/>
              </a:gs>
              <a:gs pos="50000">
                <a:srgbClr val="FFFF00"/>
              </a:gs>
              <a:gs pos="100000">
                <a:srgbClr val="FFFFFF"/>
              </a:gs>
            </a:gsLst>
            <a:lin ang="5400000" scaled="0"/>
          </a:gradFill>
          <a:ln w="38100" cap="flat" cmpd="sng" algn="ctr">
            <a:solidFill>
              <a:srgbClr val="101C56"/>
            </a:solidFill>
            <a:prstDash val="solid"/>
            <a:round/>
            <a:headEnd type="none" w="med" len="med"/>
            <a:tailEnd type="none" w="med" len="med"/>
          </a:ln>
          <a:effectLst>
            <a:outerShdw blurRad="50800" dist="76200" dir="18900000" algn="b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eaLnBrk="1" hangingPunct="1"/>
            <a:r>
              <a:rPr lang="en-US" altLang="zh-CN" sz="2000" dirty="0" smtClean="0">
                <a:solidFill>
                  <a:srgbClr val="000000"/>
                </a:solidFill>
                <a:latin typeface="黑体" pitchFamily="49" charset="-122"/>
                <a:ea typeface="黑体" pitchFamily="49" charset="-122"/>
              </a:rPr>
              <a:t>ADS</a:t>
            </a:r>
            <a:r>
              <a:rPr lang="zh-CN" altLang="en-US" sz="2000" dirty="0" smtClean="0">
                <a:solidFill>
                  <a:srgbClr val="000000"/>
                </a:solidFill>
                <a:latin typeface="黑体" pitchFamily="49" charset="-122"/>
                <a:ea typeface="黑体" pitchFamily="49" charset="-122"/>
              </a:rPr>
              <a:t>密集</a:t>
            </a:r>
            <a:r>
              <a:rPr lang="zh-CN" altLang="en-US" sz="2000" dirty="0">
                <a:solidFill>
                  <a:srgbClr val="000000"/>
                </a:solidFill>
                <a:latin typeface="黑体" pitchFamily="49" charset="-122"/>
                <a:ea typeface="黑体" pitchFamily="49" charset="-122"/>
              </a:rPr>
              <a:t>匹配、卫星影像密集匹配、</a:t>
            </a:r>
            <a:r>
              <a:rPr lang="en-US" altLang="zh-CN" sz="2000" dirty="0">
                <a:solidFill>
                  <a:srgbClr val="000000"/>
                </a:solidFill>
                <a:latin typeface="黑体" pitchFamily="49" charset="-122"/>
                <a:ea typeface="黑体" pitchFamily="49" charset="-122"/>
              </a:rPr>
              <a:t>DSM</a:t>
            </a:r>
            <a:r>
              <a:rPr lang="zh-CN" altLang="en-US" sz="2000" dirty="0">
                <a:solidFill>
                  <a:srgbClr val="000000"/>
                </a:solidFill>
                <a:latin typeface="黑体" pitchFamily="49" charset="-122"/>
                <a:ea typeface="黑体" pitchFamily="49" charset="-122"/>
              </a:rPr>
              <a:t>粗差探测、</a:t>
            </a:r>
            <a:r>
              <a:rPr lang="en-US" altLang="zh-CN" sz="2000" dirty="0">
                <a:solidFill>
                  <a:srgbClr val="000000"/>
                </a:solidFill>
                <a:latin typeface="黑体" pitchFamily="49" charset="-122"/>
                <a:ea typeface="黑体" pitchFamily="49" charset="-122"/>
              </a:rPr>
              <a:t>DSM</a:t>
            </a:r>
            <a:r>
              <a:rPr lang="zh-CN" altLang="en-US" sz="2000" dirty="0">
                <a:solidFill>
                  <a:srgbClr val="000000"/>
                </a:solidFill>
                <a:latin typeface="黑体" pitchFamily="49" charset="-122"/>
                <a:ea typeface="黑体" pitchFamily="49" charset="-122"/>
              </a:rPr>
              <a:t>滤波、框幅相机密集匹配、点云生成格网</a:t>
            </a:r>
            <a:r>
              <a:rPr lang="en-US" altLang="zh-CN" sz="2000" dirty="0">
                <a:solidFill>
                  <a:srgbClr val="000000"/>
                </a:solidFill>
                <a:latin typeface="黑体" pitchFamily="49" charset="-122"/>
                <a:ea typeface="黑体" pitchFamily="49" charset="-122"/>
              </a:rPr>
              <a:t>DEM</a:t>
            </a:r>
            <a:r>
              <a:rPr lang="zh-CN" altLang="en-US" sz="2000" dirty="0" smtClean="0">
                <a:solidFill>
                  <a:srgbClr val="000000"/>
                </a:solidFill>
                <a:latin typeface="黑体" pitchFamily="49" charset="-122"/>
                <a:ea typeface="黑体" pitchFamily="49" charset="-122"/>
              </a:rPr>
              <a:t>、正</a:t>
            </a:r>
            <a:r>
              <a:rPr lang="zh-CN" altLang="en-US" sz="2000" dirty="0">
                <a:solidFill>
                  <a:srgbClr val="000000"/>
                </a:solidFill>
                <a:latin typeface="黑体" pitchFamily="49" charset="-122"/>
                <a:ea typeface="黑体" pitchFamily="49" charset="-122"/>
              </a:rPr>
              <a:t>射校正、建金字塔、</a:t>
            </a:r>
            <a:r>
              <a:rPr lang="en-US" altLang="zh-CN" sz="2000" dirty="0">
                <a:solidFill>
                  <a:srgbClr val="000000"/>
                </a:solidFill>
                <a:latin typeface="黑体" pitchFamily="49" charset="-122"/>
                <a:ea typeface="黑体" pitchFamily="49" charset="-122"/>
              </a:rPr>
              <a:t>DEM</a:t>
            </a:r>
            <a:r>
              <a:rPr lang="zh-CN" altLang="en-US" sz="2000" dirty="0">
                <a:solidFill>
                  <a:srgbClr val="000000"/>
                </a:solidFill>
                <a:latin typeface="黑体" pitchFamily="49" charset="-122"/>
                <a:ea typeface="黑体" pitchFamily="49" charset="-122"/>
              </a:rPr>
              <a:t>拼接、自动镶嵌线生成</a:t>
            </a:r>
            <a:r>
              <a:rPr lang="zh-CN" altLang="en-US" sz="2000" dirty="0" smtClean="0">
                <a:solidFill>
                  <a:srgbClr val="000000"/>
                </a:solidFill>
                <a:latin typeface="黑体" pitchFamily="49" charset="-122"/>
                <a:ea typeface="黑体" pitchFamily="49" charset="-122"/>
              </a:rPr>
              <a:t>、影像</a:t>
            </a:r>
            <a:r>
              <a:rPr lang="zh-CN" altLang="en-US" sz="2000" dirty="0">
                <a:solidFill>
                  <a:srgbClr val="000000"/>
                </a:solidFill>
                <a:latin typeface="黑体" pitchFamily="49" charset="-122"/>
                <a:ea typeface="黑体" pitchFamily="49" charset="-122"/>
              </a:rPr>
              <a:t>匀光匀色</a:t>
            </a:r>
            <a:r>
              <a:rPr lang="zh-CN" altLang="en-US" sz="2000" dirty="0" smtClean="0">
                <a:solidFill>
                  <a:srgbClr val="000000"/>
                </a:solidFill>
                <a:latin typeface="黑体" pitchFamily="49" charset="-122"/>
                <a:ea typeface="黑体" pitchFamily="49" charset="-122"/>
              </a:rPr>
              <a:t>、特征</a:t>
            </a:r>
            <a:r>
              <a:rPr lang="zh-CN" altLang="en-US" sz="2000" dirty="0">
                <a:solidFill>
                  <a:srgbClr val="000000"/>
                </a:solidFill>
                <a:latin typeface="黑体" pitchFamily="49" charset="-122"/>
                <a:ea typeface="黑体" pitchFamily="49" charset="-122"/>
              </a:rPr>
              <a:t>点检测、特征点</a:t>
            </a:r>
            <a:r>
              <a:rPr lang="zh-CN" altLang="en-US" sz="2000" dirty="0" smtClean="0">
                <a:solidFill>
                  <a:srgbClr val="000000"/>
                </a:solidFill>
                <a:latin typeface="黑体" pitchFamily="49" charset="-122"/>
                <a:ea typeface="黑体" pitchFamily="49" charset="-122"/>
              </a:rPr>
              <a:t>提取与匹配</a:t>
            </a:r>
            <a:r>
              <a:rPr lang="zh-CN" altLang="en-US" sz="2000" dirty="0">
                <a:solidFill>
                  <a:srgbClr val="000000"/>
                </a:solidFill>
                <a:latin typeface="黑体" pitchFamily="49" charset="-122"/>
                <a:ea typeface="黑体" pitchFamily="49" charset="-122"/>
              </a:rPr>
              <a:t>、倾斜影像空三、密集匹配、实景三维模型快速</a:t>
            </a:r>
            <a:r>
              <a:rPr lang="zh-CN" altLang="en-US" sz="2000" dirty="0" smtClean="0">
                <a:solidFill>
                  <a:srgbClr val="000000"/>
                </a:solidFill>
                <a:latin typeface="黑体" pitchFamily="49" charset="-122"/>
                <a:ea typeface="黑体" pitchFamily="49" charset="-122"/>
              </a:rPr>
              <a:t>生成等。</a:t>
            </a:r>
            <a:endParaRPr lang="zh-CN" altLang="en-US" sz="2000" dirty="0">
              <a:solidFill>
                <a:srgbClr val="000000"/>
              </a:solidFill>
              <a:latin typeface="黑体" pitchFamily="49" charset="-122"/>
              <a:ea typeface="黑体" pitchFamily="49" charset="-122"/>
            </a:endParaRPr>
          </a:p>
        </p:txBody>
      </p:sp>
    </p:spTree>
    <p:custDataLst>
      <p:tags r:id="rId1"/>
    </p:custDataLst>
    <p:extLst>
      <p:ext uri="{BB962C8B-B14F-4D97-AF65-F5344CB8AC3E}">
        <p14:creationId xmlns:p14="http://schemas.microsoft.com/office/powerpoint/2010/main" val="4113230073"/>
      </p:ext>
    </p:extLst>
  </p:cSld>
  <p:clrMapOvr>
    <a:masterClrMapping/>
  </p:clrMapOvr>
  <mc:AlternateContent xmlns:mc="http://schemas.openxmlformats.org/markup-compatibility/2006" xmlns:p14="http://schemas.microsoft.com/office/powerpoint/2010/main">
    <mc:Choice Requires="p14">
      <p:transition spd="slow" p14:dur="2000" advTm="20621"/>
    </mc:Choice>
    <mc:Fallback xmlns="">
      <p:transition spd="slow" advTm="206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p:cNvGraphicFramePr>
            <a:graphicFrameLocks noChangeAspect="1"/>
          </p:cNvGraphicFramePr>
          <p:nvPr>
            <p:extLst>
              <p:ext uri="{D42A27DB-BD31-4B8C-83A1-F6EECF244321}">
                <p14:modId xmlns:p14="http://schemas.microsoft.com/office/powerpoint/2010/main" val="3450362890"/>
              </p:ext>
            </p:extLst>
          </p:nvPr>
        </p:nvGraphicFramePr>
        <p:xfrm>
          <a:off x="1187624" y="339502"/>
          <a:ext cx="7416825" cy="4608512"/>
        </p:xfrm>
        <a:graphic>
          <a:graphicData uri="http://schemas.openxmlformats.org/presentationml/2006/ole">
            <mc:AlternateContent xmlns:mc="http://schemas.openxmlformats.org/markup-compatibility/2006">
              <mc:Choice xmlns:v="urn:schemas-microsoft-com:vml" Requires="v">
                <p:oleObj spid="_x0000_s37914" name="Visio" r:id="rId4" imgW="10294658" imgH="7086708" progId="Visio.Drawing.11">
                  <p:embed/>
                </p:oleObj>
              </mc:Choice>
              <mc:Fallback>
                <p:oleObj name="Visio" r:id="rId4" imgW="10294658" imgH="7086708" progId="Visio.Drawing.11">
                  <p:embed/>
                  <p:pic>
                    <p:nvPicPr>
                      <p:cNvPr id="0" name=""/>
                      <p:cNvPicPr>
                        <a:picLocks noChangeAspect="1" noChangeArrowheads="1"/>
                      </p:cNvPicPr>
                      <p:nvPr/>
                    </p:nvPicPr>
                    <p:blipFill>
                      <a:blip r:embed="rId5"/>
                      <a:srcRect/>
                      <a:stretch>
                        <a:fillRect/>
                      </a:stretch>
                    </p:blipFill>
                    <p:spPr bwMode="auto">
                      <a:xfrm>
                        <a:off x="1187624" y="339502"/>
                        <a:ext cx="7416825" cy="4608512"/>
                      </a:xfrm>
                      <a:prstGeom prst="rect">
                        <a:avLst/>
                      </a:prstGeom>
                      <a:noFill/>
                    </p:spPr>
                  </p:pic>
                </p:oleObj>
              </mc:Fallback>
            </mc:AlternateContent>
          </a:graphicData>
        </a:graphic>
      </p:graphicFrame>
      <p:sp>
        <p:nvSpPr>
          <p:cNvPr id="4" name="圆角矩形 3"/>
          <p:cNvSpPr/>
          <p:nvPr/>
        </p:nvSpPr>
        <p:spPr bwMode="auto">
          <a:xfrm>
            <a:off x="390650" y="1653649"/>
            <a:ext cx="652959" cy="2268252"/>
          </a:xfrm>
          <a:prstGeom prst="roundRect">
            <a:avLst/>
          </a:prstGeom>
          <a:gradFill>
            <a:gsLst>
              <a:gs pos="0">
                <a:srgbClr val="77AE26">
                  <a:lumMod val="20000"/>
                  <a:lumOff val="80000"/>
                </a:srgbClr>
              </a:gs>
              <a:gs pos="50000">
                <a:srgbClr val="77AE26">
                  <a:lumMod val="40000"/>
                  <a:lumOff val="60000"/>
                </a:srgbClr>
              </a:gs>
              <a:gs pos="100000">
                <a:srgbClr val="77AE26">
                  <a:lumMod val="60000"/>
                  <a:lumOff val="40000"/>
                </a:srgbClr>
              </a:gs>
            </a:gsLst>
            <a:lin ang="5400000" scaled="0"/>
          </a:gradFill>
          <a:ln w="25400" cap="flat" cmpd="sng" algn="ctr">
            <a:solidFill>
              <a:srgbClr val="000000"/>
            </a:solidFill>
            <a:prstDash val="solid"/>
            <a:round/>
            <a:headEnd type="none" w="med" len="med"/>
            <a:tailEnd type="none" w="med" len="med"/>
          </a:ln>
          <a:effectLst>
            <a:outerShdw blurRad="50800" dist="38100" dir="18900000" algn="bl" rotWithShape="0">
              <a:prstClr val="black">
                <a:alpha val="40000"/>
              </a:prstClr>
            </a:outerShdw>
          </a:effectLst>
        </p:spPr>
        <p:txBody>
          <a:bodyPr vert="eaVert" wrap="none" anchor="ctr"/>
          <a:lstStyle/>
          <a:p>
            <a:pPr marL="0" marR="0" lvl="0" indent="0" algn="ctr" defTabSz="914400" eaLnBrk="1" latinLnBrk="0" hangingPunct="1">
              <a:lnSpc>
                <a:spcPct val="100000"/>
              </a:lnSpc>
              <a:buClrTx/>
              <a:buSzTx/>
              <a:buFontTx/>
              <a:buNone/>
              <a:tabLst/>
              <a:defRPr/>
            </a:pPr>
            <a:r>
              <a:rPr kumimoji="1" lang="zh-CN" altLang="en-US" b="1" dirty="0" smtClean="0">
                <a:solidFill>
                  <a:srgbClr val="C00000"/>
                </a:solidFill>
                <a:latin typeface="微软雅黑" pitchFamily="34" charset="-122"/>
                <a:ea typeface="微软雅黑" pitchFamily="34" charset="-122"/>
              </a:rPr>
              <a:t>系统框架</a:t>
            </a:r>
            <a:endParaRPr kumimoji="1" lang="en-US" altLang="zh-CN" b="1" dirty="0" smtClean="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33098583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p:cNvGraphicFramePr>
            <a:graphicFrameLocks noChangeAspect="1"/>
          </p:cNvGraphicFramePr>
          <p:nvPr>
            <p:extLst>
              <p:ext uri="{D42A27DB-BD31-4B8C-83A1-F6EECF244321}">
                <p14:modId xmlns:p14="http://schemas.microsoft.com/office/powerpoint/2010/main" val="2663606164"/>
              </p:ext>
            </p:extLst>
          </p:nvPr>
        </p:nvGraphicFramePr>
        <p:xfrm>
          <a:off x="1259633" y="627534"/>
          <a:ext cx="7435205" cy="4104456"/>
        </p:xfrm>
        <a:graphic>
          <a:graphicData uri="http://schemas.openxmlformats.org/presentationml/2006/ole">
            <mc:AlternateContent xmlns:mc="http://schemas.openxmlformats.org/markup-compatibility/2006">
              <mc:Choice xmlns:v="urn:schemas-microsoft-com:vml" Requires="v">
                <p:oleObj spid="_x0000_s38938" name="Visio" r:id="rId3" imgW="6360820" imgH="3241620" progId="Visio.Drawing.11">
                  <p:embed/>
                </p:oleObj>
              </mc:Choice>
              <mc:Fallback>
                <p:oleObj name="Visio" r:id="rId3" imgW="6360820" imgH="324162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3" y="627534"/>
                        <a:ext cx="7435205" cy="4104456"/>
                      </a:xfrm>
                      <a:prstGeom prst="rect">
                        <a:avLst/>
                      </a:prstGeom>
                      <a:noFill/>
                    </p:spPr>
                  </p:pic>
                </p:oleObj>
              </mc:Fallback>
            </mc:AlternateContent>
          </a:graphicData>
        </a:graphic>
      </p:graphicFrame>
      <p:sp>
        <p:nvSpPr>
          <p:cNvPr id="4" name="圆角矩形 3"/>
          <p:cNvSpPr/>
          <p:nvPr/>
        </p:nvSpPr>
        <p:spPr bwMode="auto">
          <a:xfrm>
            <a:off x="390650" y="1653649"/>
            <a:ext cx="652959" cy="2268252"/>
          </a:xfrm>
          <a:prstGeom prst="roundRect">
            <a:avLst/>
          </a:prstGeom>
          <a:gradFill>
            <a:gsLst>
              <a:gs pos="0">
                <a:srgbClr val="77AE26">
                  <a:lumMod val="20000"/>
                  <a:lumOff val="80000"/>
                </a:srgbClr>
              </a:gs>
              <a:gs pos="50000">
                <a:srgbClr val="77AE26">
                  <a:lumMod val="40000"/>
                  <a:lumOff val="60000"/>
                </a:srgbClr>
              </a:gs>
              <a:gs pos="100000">
                <a:srgbClr val="77AE26">
                  <a:lumMod val="60000"/>
                  <a:lumOff val="40000"/>
                </a:srgbClr>
              </a:gs>
            </a:gsLst>
            <a:lin ang="5400000" scaled="0"/>
          </a:gradFill>
          <a:ln w="25400" cap="flat" cmpd="sng" algn="ctr">
            <a:solidFill>
              <a:srgbClr val="000000"/>
            </a:solidFill>
            <a:prstDash val="solid"/>
            <a:round/>
            <a:headEnd type="none" w="med" len="med"/>
            <a:tailEnd type="none" w="med" len="med"/>
          </a:ln>
          <a:effectLst>
            <a:outerShdw blurRad="50800" dist="38100" dir="18900000" algn="bl" rotWithShape="0">
              <a:prstClr val="black">
                <a:alpha val="40000"/>
              </a:prstClr>
            </a:outerShdw>
          </a:effectLst>
        </p:spPr>
        <p:txBody>
          <a:bodyPr vert="eaVert" wrap="none" anchor="ctr"/>
          <a:lstStyle/>
          <a:p>
            <a:pPr marL="0" marR="0" lvl="0" indent="0" algn="ctr" defTabSz="914400" eaLnBrk="1" latinLnBrk="0" hangingPunct="1">
              <a:lnSpc>
                <a:spcPct val="100000"/>
              </a:lnSpc>
              <a:buClrTx/>
              <a:buSzTx/>
              <a:buFontTx/>
              <a:buNone/>
              <a:tabLst/>
              <a:defRPr/>
            </a:pPr>
            <a:r>
              <a:rPr kumimoji="1" lang="zh-CN" altLang="en-US" b="1" dirty="0" smtClean="0">
                <a:solidFill>
                  <a:srgbClr val="C00000"/>
                </a:solidFill>
                <a:latin typeface="微软雅黑" pitchFamily="34" charset="-122"/>
                <a:ea typeface="微软雅黑" pitchFamily="34" charset="-122"/>
              </a:rPr>
              <a:t>硬件组成</a:t>
            </a:r>
            <a:endParaRPr kumimoji="1" lang="en-US" altLang="zh-CN" b="1" dirty="0" smtClean="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2649096372"/>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idx="4294967295"/>
          </p:nvPr>
        </p:nvSpPr>
        <p:spPr>
          <a:xfrm>
            <a:off x="973087" y="314350"/>
            <a:ext cx="7199313" cy="457200"/>
          </a:xfrm>
        </p:spPr>
        <p:txBody>
          <a:bodyPr>
            <a:normAutofit fontScale="90000"/>
          </a:bodyPr>
          <a:lstStyle/>
          <a:p>
            <a:pPr eaLnBrk="1" hangingPunct="1"/>
            <a:r>
              <a:rPr lang="zh-CN" altLang="en-US" sz="2600" dirty="0" smtClean="0">
                <a:solidFill>
                  <a:srgbClr val="002060"/>
                </a:solidFill>
                <a:latin typeface="微软雅黑" pitchFamily="34" charset="-122"/>
                <a:ea typeface="微软雅黑" pitchFamily="34" charset="-122"/>
              </a:rPr>
              <a:t>系统特点</a:t>
            </a:r>
            <a:endParaRPr lang="en-US" altLang="ko-KR" sz="2600" dirty="0">
              <a:solidFill>
                <a:srgbClr val="002060"/>
              </a:solidFill>
              <a:latin typeface="微软雅黑" pitchFamily="34" charset="-122"/>
              <a:ea typeface="微软雅黑" pitchFamily="34" charset="-122"/>
            </a:endParaRPr>
          </a:p>
        </p:txBody>
      </p:sp>
      <p:sp>
        <p:nvSpPr>
          <p:cNvPr id="7" name="矩形 6"/>
          <p:cNvSpPr/>
          <p:nvPr/>
        </p:nvSpPr>
        <p:spPr bwMode="auto">
          <a:xfrm>
            <a:off x="2195736" y="1131591"/>
            <a:ext cx="6315147" cy="738082"/>
          </a:xfrm>
          <a:prstGeom prst="rect">
            <a:avLst/>
          </a:prstGeom>
          <a:solidFill>
            <a:srgbClr val="FFC000"/>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144000" rIns="91440" bIns="45720" numCol="1" rtlCol="0" anchor="t" anchorCtr="0" compatLnSpc="1">
            <a:prstTxWarp prst="textNoShape">
              <a:avLst/>
            </a:prstTxWarp>
          </a:bodyPr>
          <a:lstStyle/>
          <a:p>
            <a:r>
              <a:rPr kumimoji="0" lang="en-US" altLang="zh-CN" sz="1800" b="0" i="0" u="none" strike="noStrike" cap="none" normalizeH="0" baseline="0" dirty="0" smtClean="0">
                <a:ln>
                  <a:noFill/>
                </a:ln>
                <a:solidFill>
                  <a:schemeClr val="tx1"/>
                </a:solidFill>
                <a:effectLst/>
                <a:latin typeface="+mn-ea"/>
              </a:rPr>
              <a:t>1</a:t>
            </a:r>
            <a:r>
              <a:rPr lang="zh-CN" altLang="en-US" dirty="0" smtClean="0">
                <a:latin typeface="+mn-ea"/>
              </a:rPr>
              <a:t>、</a:t>
            </a:r>
            <a:r>
              <a:rPr lang="zh-CN" altLang="en-US" dirty="0">
                <a:latin typeface="微软雅黑" pitchFamily="34" charset="-122"/>
                <a:ea typeface="微软雅黑" pitchFamily="34" charset="-122"/>
              </a:rPr>
              <a:t>多级协同机制、多种并行方式相结合，可适应不同规模、不同特点的任务。</a:t>
            </a:r>
          </a:p>
          <a:p>
            <a:endParaRPr kumimoji="0" lang="zh-CN" altLang="en-US" sz="1800" b="0" i="0" u="none" strike="noStrike" cap="none" normalizeH="0" baseline="0" dirty="0" smtClean="0">
              <a:ln>
                <a:noFill/>
              </a:ln>
              <a:solidFill>
                <a:schemeClr val="tx1"/>
              </a:solidFill>
              <a:latin typeface="+mn-ea"/>
            </a:endParaRPr>
          </a:p>
        </p:txBody>
      </p:sp>
      <p:sp>
        <p:nvSpPr>
          <p:cNvPr id="8" name="矩形 7"/>
          <p:cNvSpPr/>
          <p:nvPr/>
        </p:nvSpPr>
        <p:spPr bwMode="auto">
          <a:xfrm>
            <a:off x="2195735" y="1851670"/>
            <a:ext cx="6315148" cy="738082"/>
          </a:xfrm>
          <a:prstGeom prst="rect">
            <a:avLst/>
          </a:prstGeom>
          <a:solidFill>
            <a:srgbClr val="00B050"/>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144000" rIns="91440" bIns="45720" numCol="1" rtlCol="0" anchor="t" anchorCtr="0" compatLnSpc="1">
            <a:prstTxWarp prst="textNoShape">
              <a:avLst/>
            </a:prstTxWarp>
          </a:bodyPr>
          <a:lstStyle/>
          <a:p>
            <a:r>
              <a:rPr kumimoji="0" lang="en-US" altLang="zh-CN" sz="1800" b="0" i="0" u="none" strike="noStrike" cap="none" normalizeH="0" baseline="0" dirty="0" smtClean="0">
                <a:ln>
                  <a:noFill/>
                </a:ln>
                <a:solidFill>
                  <a:schemeClr val="tx1"/>
                </a:solidFill>
                <a:effectLst/>
                <a:latin typeface="+mn-ea"/>
              </a:rPr>
              <a:t>2</a:t>
            </a:r>
            <a:r>
              <a:rPr lang="zh-CN" altLang="en-US" dirty="0" smtClean="0">
                <a:latin typeface="+mn-ea"/>
              </a:rPr>
              <a:t>、</a:t>
            </a:r>
            <a:r>
              <a:rPr lang="en-US" altLang="zh-CN" dirty="0">
                <a:latin typeface="微软雅黑" panose="020B0503020204020204" pitchFamily="34" charset="-122"/>
                <a:ea typeface="微软雅黑" panose="020B0503020204020204" pitchFamily="34" charset="-122"/>
              </a:rPr>
              <a:t>GPU-CPU</a:t>
            </a:r>
            <a:r>
              <a:rPr lang="zh-CN" altLang="en-US" dirty="0">
                <a:latin typeface="微软雅黑" panose="020B0503020204020204" pitchFamily="34" charset="-122"/>
                <a:ea typeface="微软雅黑" panose="020B0503020204020204" pitchFamily="34" charset="-122"/>
              </a:rPr>
              <a:t>混合集群架构，实现了集群计算技术和</a:t>
            </a:r>
            <a:r>
              <a:rPr lang="en-US" altLang="zh-CN" dirty="0">
                <a:latin typeface="微软雅黑" panose="020B0503020204020204" pitchFamily="34" charset="-122"/>
                <a:ea typeface="微软雅黑" panose="020B0503020204020204" pitchFamily="34" charset="-122"/>
              </a:rPr>
              <a:t>GPU</a:t>
            </a:r>
            <a:r>
              <a:rPr lang="zh-CN" altLang="en-US" dirty="0">
                <a:latin typeface="微软雅黑" panose="020B0503020204020204" pitchFamily="34" charset="-122"/>
                <a:ea typeface="微软雅黑" panose="020B0503020204020204" pitchFamily="34" charset="-122"/>
              </a:rPr>
              <a:t>并行计算技术无缝集成，整体处理效率高。</a:t>
            </a:r>
          </a:p>
        </p:txBody>
      </p:sp>
      <p:sp>
        <p:nvSpPr>
          <p:cNvPr id="9" name="矩形 8"/>
          <p:cNvSpPr/>
          <p:nvPr/>
        </p:nvSpPr>
        <p:spPr bwMode="auto">
          <a:xfrm>
            <a:off x="2205396" y="2643758"/>
            <a:ext cx="6315148" cy="540060"/>
          </a:xfrm>
          <a:prstGeom prst="rect">
            <a:avLst/>
          </a:prstGeom>
          <a:solidFill>
            <a:srgbClr val="00B0F0"/>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180000" rIns="91440" bIns="45720" numCol="1" rtlCol="0" anchor="t" anchorCtr="0" compatLnSpc="1">
            <a:prstTxWarp prst="textNoShape">
              <a:avLst/>
            </a:prstTxWarp>
          </a:bodyPr>
          <a:lstStyle/>
          <a:p>
            <a:r>
              <a:rPr kumimoji="0" lang="en-US" altLang="zh-CN" sz="1800" b="0" i="0" u="none" strike="noStrike" cap="none" normalizeH="0" baseline="0" dirty="0" smtClean="0">
                <a:ln>
                  <a:noFill/>
                </a:ln>
                <a:solidFill>
                  <a:schemeClr val="tx1"/>
                </a:solidFill>
                <a:effectLst/>
                <a:latin typeface="+mn-ea"/>
              </a:rPr>
              <a:t>3</a:t>
            </a:r>
            <a:r>
              <a:rPr lang="zh-CN" altLang="en-US" dirty="0" smtClean="0">
                <a:latin typeface="+mn-ea"/>
              </a:rPr>
              <a:t>、</a:t>
            </a:r>
            <a:r>
              <a:rPr lang="zh-CN" altLang="en-US" dirty="0">
                <a:latin typeface="微软雅黑" pitchFamily="34" charset="-122"/>
                <a:ea typeface="微软雅黑" pitchFamily="34" charset="-122"/>
              </a:rPr>
              <a:t>可扩展的软硬件体系结构，伸缩性、适应性强。</a:t>
            </a:r>
          </a:p>
          <a:p>
            <a:endParaRPr lang="zh-CN" altLang="en-US" dirty="0">
              <a:latin typeface="+mn-ea"/>
            </a:endParaRPr>
          </a:p>
        </p:txBody>
      </p:sp>
      <p:sp>
        <p:nvSpPr>
          <p:cNvPr id="10" name="矩形 9"/>
          <p:cNvSpPr/>
          <p:nvPr/>
        </p:nvSpPr>
        <p:spPr bwMode="auto">
          <a:xfrm>
            <a:off x="2195735" y="3219822"/>
            <a:ext cx="6315148" cy="720080"/>
          </a:xfrm>
          <a:prstGeom prst="rect">
            <a:avLst/>
          </a:prstGeom>
          <a:solidFill>
            <a:srgbClr val="FF66CC"/>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144000" rIns="91440" bIns="45720" numCol="1" rtlCol="0" anchor="t" anchorCtr="0" compatLnSpc="1">
            <a:prstTxWarp prst="textNoShape">
              <a:avLst/>
            </a:prstTxWarp>
          </a:bodyPr>
          <a:lstStyle/>
          <a:p>
            <a:r>
              <a:rPr kumimoji="0" lang="en-US" altLang="zh-CN" sz="1800" b="0" i="0" u="none" strike="noStrike" cap="none" normalizeH="0" baseline="0" dirty="0" smtClean="0">
                <a:ln>
                  <a:noFill/>
                </a:ln>
                <a:solidFill>
                  <a:schemeClr val="tx1"/>
                </a:solidFill>
                <a:effectLst/>
                <a:latin typeface="+mn-ea"/>
              </a:rPr>
              <a:t>4</a:t>
            </a:r>
            <a:r>
              <a:rPr lang="zh-CN" altLang="en-US" dirty="0" smtClean="0">
                <a:latin typeface="微软雅黑" panose="020B0503020204020204" pitchFamily="34" charset="-122"/>
                <a:ea typeface="微软雅黑" panose="020B0503020204020204" pitchFamily="34" charset="-122"/>
              </a:rPr>
              <a:t>、采用灵活的可视化工作流管理，实现了流程可柔性重组，任务</a:t>
            </a:r>
            <a:r>
              <a:rPr lang="zh-CN" altLang="en-US" dirty="0">
                <a:latin typeface="微软雅黑" pitchFamily="34" charset="-122"/>
                <a:ea typeface="微软雅黑" pitchFamily="34" charset="-122"/>
              </a:rPr>
              <a:t>、数据的自动流转，自动化程度高。</a:t>
            </a:r>
          </a:p>
          <a:p>
            <a:endParaRPr lang="zh-CN" altLang="en-US" dirty="0">
              <a:latin typeface="+mn-ea"/>
            </a:endParaRPr>
          </a:p>
        </p:txBody>
      </p:sp>
      <p:sp>
        <p:nvSpPr>
          <p:cNvPr id="11" name="矩形 10"/>
          <p:cNvSpPr/>
          <p:nvPr/>
        </p:nvSpPr>
        <p:spPr bwMode="auto">
          <a:xfrm>
            <a:off x="2195735" y="3939902"/>
            <a:ext cx="6292923" cy="792088"/>
          </a:xfrm>
          <a:prstGeom prst="rect">
            <a:avLst/>
          </a:prstGeom>
          <a:solidFill>
            <a:srgbClr val="9999FF"/>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91440" tIns="144000" rIns="91440" bIns="45720" numCol="1" rtlCol="0" anchor="t" anchorCtr="0" compatLnSpc="1">
            <a:prstTxWarp prst="textNoShape">
              <a:avLst/>
            </a:prstTxWarp>
          </a:bodyPr>
          <a:lstStyle/>
          <a:p>
            <a:r>
              <a:rPr kumimoji="0" lang="en-US" altLang="zh-CN" sz="1800" b="0" i="0" u="none" strike="noStrike" cap="none" normalizeH="0" baseline="0" dirty="0" smtClean="0">
                <a:ln>
                  <a:noFill/>
                </a:ln>
                <a:solidFill>
                  <a:schemeClr val="tx1"/>
                </a:solidFill>
                <a:effectLst/>
                <a:latin typeface="+mn-ea"/>
              </a:rPr>
              <a:t>5</a:t>
            </a:r>
            <a:r>
              <a:rPr lang="zh-CN" altLang="en-US" dirty="0" smtClean="0">
                <a:latin typeface="+mn-ea"/>
              </a:rPr>
              <a:t>、</a:t>
            </a:r>
            <a:r>
              <a:rPr lang="zh-CN" altLang="en-US" dirty="0">
                <a:latin typeface="微软雅黑" pitchFamily="34" charset="-122"/>
                <a:ea typeface="微软雅黑" pitchFamily="34" charset="-122"/>
              </a:rPr>
              <a:t>插件式</a:t>
            </a:r>
            <a:r>
              <a:rPr lang="zh-CN" altLang="en-US" dirty="0" smtClean="0">
                <a:latin typeface="微软雅黑" pitchFamily="34" charset="-122"/>
                <a:ea typeface="微软雅黑" pitchFamily="34" charset="-122"/>
              </a:rPr>
              <a:t>体系结构</a:t>
            </a:r>
            <a:r>
              <a:rPr lang="zh-CN" altLang="en-US" dirty="0">
                <a:latin typeface="微软雅黑" pitchFamily="34" charset="-122"/>
                <a:ea typeface="微软雅黑" pitchFamily="34" charset="-122"/>
              </a:rPr>
              <a:t>，算法离散部署，实现</a:t>
            </a:r>
            <a:r>
              <a:rPr lang="zh-CN" altLang="en-US" dirty="0" smtClean="0">
                <a:latin typeface="微软雅黑" pitchFamily="34" charset="-122"/>
                <a:ea typeface="微软雅黑" pitchFamily="34" charset="-122"/>
              </a:rPr>
              <a:t>了并行框架与算法的分离，易于扩展、升级、维护。</a:t>
            </a:r>
            <a:endParaRPr lang="zh-CN" altLang="en-US" dirty="0">
              <a:latin typeface="微软雅黑" pitchFamily="34" charset="-122"/>
              <a:ea typeface="微软雅黑" pitchFamily="34" charset="-122"/>
            </a:endParaRPr>
          </a:p>
          <a:p>
            <a:pPr algn="l"/>
            <a:endParaRPr lang="zh-CN" altLang="en-US" dirty="0">
              <a:latin typeface="+mn-ea"/>
            </a:endParaRPr>
          </a:p>
        </p:txBody>
      </p:sp>
      <p:grpSp>
        <p:nvGrpSpPr>
          <p:cNvPr id="12" name="组合 18"/>
          <p:cNvGrpSpPr/>
          <p:nvPr/>
        </p:nvGrpSpPr>
        <p:grpSpPr>
          <a:xfrm>
            <a:off x="673906" y="1812389"/>
            <a:ext cx="648072" cy="2063965"/>
            <a:chOff x="3435350" y="1493825"/>
            <a:chExt cx="2745374" cy="648000"/>
          </a:xfrm>
          <a:solidFill>
            <a:srgbClr val="FF5050"/>
          </a:solidFill>
          <a:scene3d>
            <a:camera prst="orthographicFront">
              <a:rot lat="0" lon="0" rev="0"/>
            </a:camera>
            <a:lightRig rig="soft" dir="t">
              <a:rot lat="0" lon="0" rev="0"/>
            </a:lightRig>
          </a:scene3d>
        </p:grpSpPr>
        <p:sp>
          <p:nvSpPr>
            <p:cNvPr id="13" name="AutoShape 15"/>
            <p:cNvSpPr>
              <a:spLocks noChangeArrowheads="1"/>
            </p:cNvSpPr>
            <p:nvPr/>
          </p:nvSpPr>
          <p:spPr bwMode="gray">
            <a:xfrm>
              <a:off x="3435350" y="1493825"/>
              <a:ext cx="2745374" cy="648000"/>
            </a:xfrm>
            <a:prstGeom prst="roundRect">
              <a:avLst>
                <a:gd name="adj" fmla="val 16667"/>
              </a:avLst>
            </a:prstGeom>
            <a:grpFill/>
            <a:ln w="12700" algn="ctr">
              <a:noFill/>
              <a:round/>
              <a:headEnd/>
              <a:tailEnd/>
            </a:ln>
            <a:effectLst>
              <a:outerShdw blurRad="107950" dist="12700" dir="5400000" algn="ctr">
                <a:srgbClr val="000000"/>
              </a:outerShdw>
            </a:effectLst>
            <a:sp3d contourW="44450" prstMaterial="matte">
              <a:bevelT w="63500" h="63500" prst="artDeco"/>
              <a:contourClr>
                <a:srgbClr val="FFFFFF"/>
              </a:contourClr>
            </a:sp3d>
          </p:spPr>
          <p:txBody>
            <a:bodyPr wrap="none" anchor="ctr"/>
            <a:lstStyle/>
            <a:p>
              <a:pPr fontAlgn="auto">
                <a:spcBef>
                  <a:spcPts val="0"/>
                </a:spcBef>
                <a:spcAft>
                  <a:spcPts val="0"/>
                </a:spcAft>
                <a:defRPr/>
              </a:pPr>
              <a:endParaRPr lang="zh-CN" altLang="en-US" kern="0">
                <a:solidFill>
                  <a:sysClr val="windowText" lastClr="000000"/>
                </a:solidFill>
                <a:ea typeface="宋体" pitchFamily="2" charset="-122"/>
              </a:endParaRPr>
            </a:p>
          </p:txBody>
        </p:sp>
        <p:sp>
          <p:nvSpPr>
            <p:cNvPr id="14" name="Text Box 34"/>
            <p:cNvSpPr txBox="1">
              <a:spLocks noChangeArrowheads="1"/>
            </p:cNvSpPr>
            <p:nvPr/>
          </p:nvSpPr>
          <p:spPr bwMode="black">
            <a:xfrm>
              <a:off x="3523357" y="1634507"/>
              <a:ext cx="2600334" cy="415505"/>
            </a:xfrm>
            <a:prstGeom prst="rect">
              <a:avLst/>
            </a:prstGeom>
            <a:grpFill/>
            <a:ln w="9525" algn="ctr">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ctr">
                <a:spcBef>
                  <a:spcPct val="50000"/>
                </a:spcBef>
                <a:defRPr/>
              </a:pPr>
              <a:r>
                <a:rPr lang="zh-CN" altLang="en-US" sz="2000" dirty="0" smtClean="0">
                  <a:solidFill>
                    <a:srgbClr val="333333"/>
                  </a:solidFill>
                  <a:latin typeface="黑体" pitchFamily="2" charset="-122"/>
                  <a:ea typeface="黑体" pitchFamily="2" charset="-122"/>
                </a:rPr>
                <a:t>系统特点</a:t>
              </a:r>
              <a:endParaRPr lang="zh-CN" altLang="en-US" sz="2000" dirty="0">
                <a:solidFill>
                  <a:srgbClr val="333333"/>
                </a:solidFill>
                <a:latin typeface="黑体" pitchFamily="2" charset="-122"/>
                <a:ea typeface="黑体" pitchFamily="2" charset="-122"/>
              </a:endParaRPr>
            </a:p>
          </p:txBody>
        </p:sp>
      </p:grpSp>
      <p:cxnSp>
        <p:nvCxnSpPr>
          <p:cNvPr id="25" name="直接连接符 24"/>
          <p:cNvCxnSpPr/>
          <p:nvPr/>
        </p:nvCxnSpPr>
        <p:spPr bwMode="auto">
          <a:xfrm flipH="1">
            <a:off x="1331640" y="2949792"/>
            <a:ext cx="86409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7" name="直接连接符 26"/>
          <p:cNvCxnSpPr/>
          <p:nvPr/>
        </p:nvCxnSpPr>
        <p:spPr bwMode="auto">
          <a:xfrm flipH="1">
            <a:off x="1763688" y="1599642"/>
            <a:ext cx="43204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9" name="直接连接符 28"/>
          <p:cNvCxnSpPr/>
          <p:nvPr/>
        </p:nvCxnSpPr>
        <p:spPr bwMode="auto">
          <a:xfrm flipH="1">
            <a:off x="1763688" y="4245936"/>
            <a:ext cx="43204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直接连接符 29"/>
          <p:cNvCxnSpPr/>
          <p:nvPr/>
        </p:nvCxnSpPr>
        <p:spPr bwMode="auto">
          <a:xfrm>
            <a:off x="1763687" y="1591849"/>
            <a:ext cx="13159" cy="267102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直接连接符 31"/>
          <p:cNvCxnSpPr/>
          <p:nvPr/>
        </p:nvCxnSpPr>
        <p:spPr bwMode="auto">
          <a:xfrm flipH="1">
            <a:off x="1763688" y="2260479"/>
            <a:ext cx="43204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8" name="直接连接符 37"/>
          <p:cNvCxnSpPr/>
          <p:nvPr/>
        </p:nvCxnSpPr>
        <p:spPr bwMode="auto">
          <a:xfrm flipH="1">
            <a:off x="1763687" y="3580708"/>
            <a:ext cx="43204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626859318"/>
      </p:ext>
    </p:extLst>
  </p:cSld>
  <p:clrMapOvr>
    <a:masterClrMapping/>
  </p:clrMapOvr>
  <mc:AlternateContent xmlns:mc="http://schemas.openxmlformats.org/markup-compatibility/2006" xmlns:p14="http://schemas.microsoft.com/office/powerpoint/2010/main">
    <mc:Choice Requires="p14">
      <p:transition spd="slow" p14:dur="2000" advTm="41004"/>
    </mc:Choice>
    <mc:Fallback xmlns="">
      <p:transition spd="slow" advTm="41004"/>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idx="4294967295"/>
          </p:nvPr>
        </p:nvSpPr>
        <p:spPr>
          <a:xfrm>
            <a:off x="774321" y="242342"/>
            <a:ext cx="7199313" cy="457200"/>
          </a:xfrm>
        </p:spPr>
        <p:txBody>
          <a:bodyPr>
            <a:normAutofit fontScale="90000"/>
          </a:bodyPr>
          <a:lstStyle/>
          <a:p>
            <a:pPr eaLnBrk="1" hangingPunct="1"/>
            <a:r>
              <a:rPr lang="zh-CN" altLang="en-US" sz="2600" dirty="0" smtClean="0">
                <a:latin typeface="微软雅黑" pitchFamily="34" charset="-122"/>
                <a:ea typeface="微软雅黑" pitchFamily="34" charset="-122"/>
              </a:rPr>
              <a:t>数据处理情况</a:t>
            </a:r>
            <a:endParaRPr lang="en-US" altLang="ko-KR" sz="2600" dirty="0" smtClean="0">
              <a:latin typeface="微软雅黑" pitchFamily="34" charset="-122"/>
              <a:ea typeface="微软雅黑" pitchFamily="34" charset="-122"/>
            </a:endParaRPr>
          </a:p>
        </p:txBody>
      </p:sp>
      <p:sp>
        <p:nvSpPr>
          <p:cNvPr id="2"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 name="组合 3"/>
          <p:cNvGrpSpPr/>
          <p:nvPr/>
        </p:nvGrpSpPr>
        <p:grpSpPr>
          <a:xfrm>
            <a:off x="539553" y="843558"/>
            <a:ext cx="8398583" cy="3786142"/>
            <a:chOff x="539552" y="1124744"/>
            <a:chExt cx="8398583" cy="5048189"/>
          </a:xfrm>
        </p:grpSpPr>
        <p:pic>
          <p:nvPicPr>
            <p:cNvPr id="52226" name="图片 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8398583" cy="454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259632" y="1124744"/>
              <a:ext cx="3262432" cy="533480"/>
            </a:xfrm>
            <a:prstGeom prst="rect">
              <a:avLst/>
            </a:prstGeom>
          </p:spPr>
          <p:txBody>
            <a:bodyPr wrap="none">
              <a:spAutoFit/>
            </a:bodyPr>
            <a:lstStyle/>
            <a:p>
              <a:pPr eaLnBrk="0" hangingPunct="0">
                <a:defRPr/>
              </a:pPr>
              <a:r>
                <a:rPr lang="zh-CN" altLang="en-US" sz="2000" b="1" dirty="0" smtClean="0">
                  <a:solidFill>
                    <a:srgbClr val="C00000"/>
                  </a:solidFill>
                  <a:latin typeface="微软雅黑" pitchFamily="34" charset="-122"/>
                  <a:ea typeface="微软雅黑" pitchFamily="34" charset="-122"/>
                </a:rPr>
                <a:t>航空面阵</a:t>
              </a:r>
              <a:r>
                <a:rPr lang="zh-CN" altLang="en-US" sz="2000" b="1" dirty="0">
                  <a:solidFill>
                    <a:srgbClr val="C00000"/>
                  </a:solidFill>
                  <a:latin typeface="微软雅黑" pitchFamily="34" charset="-122"/>
                  <a:ea typeface="微软雅黑" pitchFamily="34" charset="-122"/>
                </a:rPr>
                <a:t>影像协同处理</a:t>
              </a:r>
              <a:r>
                <a:rPr lang="zh-CN" altLang="en-US" sz="2000" b="1" dirty="0" smtClean="0">
                  <a:solidFill>
                    <a:srgbClr val="C00000"/>
                  </a:solidFill>
                  <a:latin typeface="微软雅黑" pitchFamily="34" charset="-122"/>
                  <a:ea typeface="微软雅黑" pitchFamily="34" charset="-122"/>
                </a:rPr>
                <a:t>试验</a:t>
              </a:r>
            </a:p>
          </p:txBody>
        </p:sp>
      </p:grpSp>
      <p:grpSp>
        <p:nvGrpSpPr>
          <p:cNvPr id="8" name="组合 7"/>
          <p:cNvGrpSpPr/>
          <p:nvPr/>
        </p:nvGrpSpPr>
        <p:grpSpPr>
          <a:xfrm>
            <a:off x="1331640" y="711736"/>
            <a:ext cx="6814686" cy="4017104"/>
            <a:chOff x="1331640" y="948981"/>
            <a:chExt cx="6814686" cy="5356139"/>
          </a:xfrm>
        </p:grpSpPr>
        <p:sp>
          <p:nvSpPr>
            <p:cNvPr id="9" name="矩形 8"/>
            <p:cNvSpPr/>
            <p:nvPr/>
          </p:nvSpPr>
          <p:spPr>
            <a:xfrm>
              <a:off x="1331640" y="948981"/>
              <a:ext cx="6814686" cy="943848"/>
            </a:xfrm>
            <a:prstGeom prst="rect">
              <a:avLst/>
            </a:prstGeom>
          </p:spPr>
          <p:txBody>
            <a:bodyPr wrap="none">
              <a:spAutoFit/>
            </a:bodyPr>
            <a:lstStyle/>
            <a:p>
              <a:pPr marL="0" lvl="1" eaLnBrk="0" hangingPunct="0">
                <a:defRPr/>
              </a:pPr>
              <a:r>
                <a:rPr lang="zh-CN" altLang="en-US" sz="2000" b="1" dirty="0" smtClean="0">
                  <a:solidFill>
                    <a:srgbClr val="C00000"/>
                  </a:solidFill>
                  <a:latin typeface="微软雅黑" pitchFamily="34" charset="-122"/>
                  <a:ea typeface="微软雅黑" pitchFamily="34" charset="-122"/>
                </a:rPr>
                <a:t>航空</a:t>
              </a:r>
              <a:r>
                <a:rPr lang="en-US" altLang="zh-CN" sz="2000" b="1" dirty="0" smtClean="0">
                  <a:solidFill>
                    <a:srgbClr val="C00000"/>
                  </a:solidFill>
                  <a:latin typeface="微软雅黑" pitchFamily="34" charset="-122"/>
                  <a:ea typeface="微软雅黑" pitchFamily="34" charset="-122"/>
                </a:rPr>
                <a:t>DMC</a:t>
              </a:r>
              <a:r>
                <a:rPr lang="zh-CN" altLang="en-US" sz="2000" b="1" dirty="0" smtClean="0">
                  <a:solidFill>
                    <a:srgbClr val="C00000"/>
                  </a:solidFill>
                  <a:latin typeface="微软雅黑" pitchFamily="34" charset="-122"/>
                  <a:ea typeface="微软雅黑" pitchFamily="34" charset="-122"/>
                </a:rPr>
                <a:t>面阵</a:t>
              </a:r>
              <a:r>
                <a:rPr lang="zh-CN" altLang="en-US" sz="2000" b="1" dirty="0">
                  <a:solidFill>
                    <a:srgbClr val="C00000"/>
                  </a:solidFill>
                  <a:latin typeface="微软雅黑" pitchFamily="34" charset="-122"/>
                  <a:ea typeface="微软雅黑" pitchFamily="34" charset="-122"/>
                </a:rPr>
                <a:t>影像协同处理</a:t>
              </a:r>
              <a:r>
                <a:rPr lang="zh-CN" altLang="en-US" sz="2000" b="1" dirty="0" smtClean="0">
                  <a:solidFill>
                    <a:srgbClr val="C00000"/>
                  </a:solidFill>
                  <a:latin typeface="微软雅黑" pitchFamily="34" charset="-122"/>
                  <a:ea typeface="微软雅黑" pitchFamily="34" charset="-122"/>
                </a:rPr>
                <a:t>试验：</a:t>
              </a:r>
              <a:r>
                <a:rPr lang="en-US" altLang="zh-CN" sz="2000" dirty="0">
                  <a:effectLst>
                    <a:outerShdw blurRad="38100" dist="38100" dir="2700000" algn="tl">
                      <a:srgbClr val="000000">
                        <a:alpha val="43137"/>
                      </a:srgbClr>
                    </a:outerShdw>
                  </a:effectLst>
                  <a:latin typeface="微软雅黑" pitchFamily="34" charset="-122"/>
                  <a:ea typeface="微软雅黑" pitchFamily="34" charset="-122"/>
                </a:rPr>
                <a:t>203</a:t>
              </a:r>
              <a:r>
                <a:rPr lang="zh-CN" altLang="en-US" sz="2000" dirty="0">
                  <a:effectLst>
                    <a:outerShdw blurRad="38100" dist="38100" dir="2700000" algn="tl">
                      <a:srgbClr val="000000">
                        <a:alpha val="43137"/>
                      </a:srgbClr>
                    </a:outerShdw>
                  </a:effectLst>
                  <a:latin typeface="微软雅黑" pitchFamily="34" charset="-122"/>
                  <a:ea typeface="微软雅黑" pitchFamily="34" charset="-122"/>
                </a:rPr>
                <a:t>张影像，</a:t>
              </a:r>
              <a:r>
                <a:rPr lang="en-US" altLang="zh-CN" sz="2000" dirty="0">
                  <a:effectLst>
                    <a:outerShdw blurRad="38100" dist="38100" dir="2700000" algn="tl">
                      <a:srgbClr val="000000">
                        <a:alpha val="43137"/>
                      </a:srgbClr>
                    </a:outerShdw>
                  </a:effectLst>
                  <a:latin typeface="微软雅黑" pitchFamily="34" charset="-122"/>
                  <a:ea typeface="微软雅黑" pitchFamily="34" charset="-122"/>
                </a:rPr>
                <a:t>7</a:t>
              </a:r>
              <a:r>
                <a:rPr lang="zh-CN" altLang="en-US" sz="2000" dirty="0">
                  <a:effectLst>
                    <a:outerShdw blurRad="38100" dist="38100" dir="2700000" algn="tl">
                      <a:srgbClr val="000000">
                        <a:alpha val="43137"/>
                      </a:srgbClr>
                    </a:outerShdw>
                  </a:effectLst>
                  <a:latin typeface="微软雅黑" pitchFamily="34" charset="-122"/>
                  <a:ea typeface="微软雅黑" pitchFamily="34" charset="-122"/>
                </a:rPr>
                <a:t>条航带</a:t>
              </a:r>
              <a:r>
                <a:rPr lang="zh-CN" altLang="en-US" sz="2000" dirty="0" smtClean="0">
                  <a:effectLst>
                    <a:outerShdw blurRad="38100" dist="38100" dir="2700000" algn="tl">
                      <a:srgbClr val="000000">
                        <a:alpha val="43137"/>
                      </a:srgbClr>
                    </a:outerShdw>
                  </a:effectLst>
                  <a:latin typeface="微软雅黑" pitchFamily="34" charset="-122"/>
                  <a:ea typeface="微软雅黑" pitchFamily="34" charset="-122"/>
                </a:rPr>
                <a:t>，</a:t>
              </a:r>
              <a:endParaRPr lang="en-US" altLang="zh-CN" sz="2000" dirty="0" smtClean="0">
                <a:effectLst>
                  <a:outerShdw blurRad="38100" dist="38100" dir="2700000" algn="tl">
                    <a:srgbClr val="000000">
                      <a:alpha val="43137"/>
                    </a:srgbClr>
                  </a:outerShdw>
                </a:effectLst>
                <a:latin typeface="微软雅黑" pitchFamily="34" charset="-122"/>
                <a:ea typeface="微软雅黑" pitchFamily="34" charset="-122"/>
              </a:endParaRPr>
            </a:p>
            <a:p>
              <a:pPr marL="0" lvl="1" eaLnBrk="0" hangingPunct="0">
                <a:defRPr/>
              </a:pPr>
              <a:r>
                <a:rPr lang="zh-CN" altLang="en-US" sz="2000" dirty="0" smtClean="0">
                  <a:effectLst>
                    <a:outerShdw blurRad="38100" dist="38100" dir="2700000" algn="tl">
                      <a:srgbClr val="000000">
                        <a:alpha val="43137"/>
                      </a:srgbClr>
                    </a:outerShdw>
                  </a:effectLst>
                  <a:latin typeface="微软雅黑" pitchFamily="34" charset="-122"/>
                  <a:ea typeface="微软雅黑" pitchFamily="34" charset="-122"/>
                </a:rPr>
                <a:t>焦距</a:t>
              </a:r>
              <a:r>
                <a:rPr lang="en-US" altLang="zh-CN" sz="2000" dirty="0">
                  <a:effectLst>
                    <a:outerShdw blurRad="38100" dist="38100" dir="2700000" algn="tl">
                      <a:srgbClr val="000000">
                        <a:alpha val="43137"/>
                      </a:srgbClr>
                    </a:outerShdw>
                  </a:effectLst>
                  <a:latin typeface="微软雅黑" pitchFamily="34" charset="-122"/>
                  <a:ea typeface="微软雅黑" pitchFamily="34" charset="-122"/>
                </a:rPr>
                <a:t>120mm</a:t>
              </a:r>
              <a:r>
                <a:rPr lang="zh-CN" altLang="en-US" sz="2000" dirty="0">
                  <a:effectLst>
                    <a:outerShdw blurRad="38100" dist="38100" dir="2700000" algn="tl">
                      <a:srgbClr val="000000">
                        <a:alpha val="43137"/>
                      </a:srgbClr>
                    </a:outerShdw>
                  </a:effectLst>
                  <a:latin typeface="微软雅黑" pitchFamily="34" charset="-122"/>
                  <a:ea typeface="微软雅黑" pitchFamily="34" charset="-122"/>
                </a:rPr>
                <a:t>，分辨率</a:t>
              </a:r>
              <a:r>
                <a:rPr lang="en-US" altLang="zh-CN" sz="2000" dirty="0">
                  <a:effectLst>
                    <a:outerShdw blurRad="38100" dist="38100" dir="2700000" algn="tl">
                      <a:srgbClr val="000000">
                        <a:alpha val="43137"/>
                      </a:srgbClr>
                    </a:outerShdw>
                  </a:effectLst>
                  <a:latin typeface="微软雅黑" pitchFamily="34" charset="-122"/>
                  <a:ea typeface="微软雅黑" pitchFamily="34" charset="-122"/>
                </a:rPr>
                <a:t>0.25m</a:t>
              </a:r>
              <a:r>
                <a:rPr lang="zh-CN" altLang="en-US" sz="2000" dirty="0">
                  <a:effectLst>
                    <a:outerShdw blurRad="38100" dist="38100" dir="2700000" algn="tl">
                      <a:srgbClr val="000000">
                        <a:alpha val="43137"/>
                      </a:srgbClr>
                    </a:outerShdw>
                  </a:effectLst>
                  <a:latin typeface="微软雅黑" pitchFamily="34" charset="-122"/>
                  <a:ea typeface="微软雅黑" pitchFamily="34" charset="-122"/>
                </a:rPr>
                <a:t>，数据量</a:t>
              </a:r>
              <a:r>
                <a:rPr lang="en-US" altLang="zh-CN" sz="2000" dirty="0" smtClean="0">
                  <a:effectLst>
                    <a:outerShdw blurRad="38100" dist="38100" dir="2700000" algn="tl">
                      <a:srgbClr val="000000">
                        <a:alpha val="43137"/>
                      </a:srgbClr>
                    </a:outerShdw>
                  </a:effectLst>
                  <a:latin typeface="微软雅黑" pitchFamily="34" charset="-122"/>
                  <a:ea typeface="微软雅黑" pitchFamily="34" charset="-122"/>
                </a:rPr>
                <a:t>60.2G</a:t>
              </a:r>
              <a:endParaRPr lang="zh-CN" altLang="en-US" sz="2000" b="1" dirty="0" smtClean="0">
                <a:solidFill>
                  <a:srgbClr val="C00000"/>
                </a:solidFill>
                <a:latin typeface="微软雅黑" pitchFamily="34" charset="-122"/>
                <a:ea typeface="微软雅黑" pitchFamily="34" charset="-122"/>
              </a:endParaRPr>
            </a:p>
          </p:txBody>
        </p:sp>
        <p:pic>
          <p:nvPicPr>
            <p:cNvPr id="10" name="图片 35"/>
            <p:cNvPicPr>
              <a:picLocks noChangeAspect="1" noChangeArrowheads="1"/>
            </p:cNvPicPr>
            <p:nvPr/>
          </p:nvPicPr>
          <p:blipFill>
            <a:blip r:embed="rId3">
              <a:extLst>
                <a:ext uri="{28A0092B-C50C-407E-A947-70E740481C1C}">
                  <a14:useLocalDpi xmlns:a14="http://schemas.microsoft.com/office/drawing/2010/main" val="0"/>
                </a:ext>
              </a:extLst>
            </a:blip>
            <a:srcRect t="2980" b="2513"/>
            <a:stretch>
              <a:fillRect/>
            </a:stretch>
          </p:blipFill>
          <p:spPr bwMode="auto">
            <a:xfrm>
              <a:off x="1475656" y="1796425"/>
              <a:ext cx="5796644" cy="450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36"/>
          <p:cNvPicPr>
            <a:picLocks noChangeAspect="1" noChangeArrowheads="1"/>
          </p:cNvPicPr>
          <p:nvPr/>
        </p:nvPicPr>
        <p:blipFill>
          <a:blip r:embed="rId4">
            <a:extLst>
              <a:ext uri="{28A0092B-C50C-407E-A947-70E740481C1C}">
                <a14:useLocalDpi xmlns:a14="http://schemas.microsoft.com/office/drawing/2010/main" val="0"/>
              </a:ext>
            </a:extLst>
          </a:blip>
          <a:srcRect t="6654" b="11221"/>
          <a:stretch>
            <a:fillRect/>
          </a:stretch>
        </p:blipFill>
        <p:spPr bwMode="auto">
          <a:xfrm>
            <a:off x="1115616" y="1545636"/>
            <a:ext cx="7005396" cy="267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38"/>
          <p:cNvPicPr>
            <a:picLocks noChangeAspect="1" noChangeArrowheads="1"/>
          </p:cNvPicPr>
          <p:nvPr/>
        </p:nvPicPr>
        <p:blipFill>
          <a:blip r:embed="rId5">
            <a:extLst>
              <a:ext uri="{28A0092B-C50C-407E-A947-70E740481C1C}">
                <a14:useLocalDpi xmlns:a14="http://schemas.microsoft.com/office/drawing/2010/main" val="0"/>
              </a:ext>
            </a:extLst>
          </a:blip>
          <a:srcRect l="781" t="3659" r="1300" b="2457"/>
          <a:stretch>
            <a:fillRect/>
          </a:stretch>
        </p:blipFill>
        <p:spPr bwMode="auto">
          <a:xfrm>
            <a:off x="1392203" y="1242953"/>
            <a:ext cx="6452222" cy="342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438" y="916312"/>
            <a:ext cx="5112568" cy="36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881031"/>
            <a:ext cx="5400600" cy="389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3"/>
          <p:cNvSpPr>
            <a:spLocks noChangeArrowheads="1"/>
          </p:cNvSpPr>
          <p:nvPr/>
        </p:nvSpPr>
        <p:spPr bwMode="auto">
          <a:xfrm>
            <a:off x="5940152" y="1030824"/>
            <a:ext cx="2805706" cy="3485143"/>
          </a:xfrm>
          <a:prstGeom prst="roundRect">
            <a:avLst>
              <a:gd name="adj" fmla="val 16667"/>
            </a:avLst>
          </a:prstGeom>
          <a:solidFill>
            <a:schemeClr val="bg1"/>
          </a:solidFill>
          <a:ln w="38100" algn="ctr">
            <a:solidFill>
              <a:schemeClr val="tx2"/>
            </a:solidFill>
            <a:round/>
            <a:headEnd/>
            <a:tailEnd/>
          </a:ln>
        </p:spPr>
        <p:txBody>
          <a:bodyPr anchor="ctr"/>
          <a:lstStyle/>
          <a:p>
            <a:pPr marL="180000" lvl="1" algn="just" eaLnBrk="0" hangingPunct="0">
              <a:lnSpc>
                <a:spcPct val="150000"/>
              </a:lnSpc>
            </a:pPr>
            <a:r>
              <a:rPr lang="zh-CN" altLang="en-US" sz="1600" dirty="0" smtClean="0">
                <a:latin typeface="微软雅黑" pitchFamily="34" charset="-122"/>
                <a:ea typeface="微软雅黑" pitchFamily="34" charset="-122"/>
              </a:rPr>
              <a:t>单节点情况下，密集匹配加速比</a:t>
            </a:r>
            <a:r>
              <a:rPr lang="en-US" altLang="zh-CN" sz="1600" dirty="0" smtClean="0">
                <a:latin typeface="微软雅黑" pitchFamily="34" charset="-122"/>
                <a:ea typeface="微软雅黑" pitchFamily="34" charset="-122"/>
              </a:rPr>
              <a:t>20</a:t>
            </a:r>
            <a:r>
              <a:rPr lang="zh-CN" altLang="en-US" sz="1600" dirty="0" smtClean="0">
                <a:latin typeface="微软雅黑" pitchFamily="34" charset="-122"/>
                <a:ea typeface="微软雅黑" pitchFamily="34" charset="-122"/>
              </a:rPr>
              <a:t>倍以上；每小时</a:t>
            </a:r>
            <a:r>
              <a:rPr lang="zh-CN" altLang="en-US" sz="1600" dirty="0">
                <a:latin typeface="微软雅黑" pitchFamily="34" charset="-122"/>
                <a:ea typeface="微软雅黑" pitchFamily="34" charset="-122"/>
              </a:rPr>
              <a:t>能够</a:t>
            </a:r>
            <a:r>
              <a:rPr lang="zh-CN" altLang="en-US" sz="1600" dirty="0" smtClean="0">
                <a:latin typeface="微软雅黑" pitchFamily="34" charset="-122"/>
                <a:ea typeface="微软雅黑" pitchFamily="34" charset="-122"/>
              </a:rPr>
              <a:t>处理</a:t>
            </a:r>
            <a:r>
              <a:rPr lang="en-US" altLang="zh-CN" sz="1600" dirty="0">
                <a:latin typeface="微软雅黑" pitchFamily="34" charset="-122"/>
                <a:ea typeface="微软雅黑" pitchFamily="34" charset="-122"/>
              </a:rPr>
              <a:t>8.49</a:t>
            </a:r>
            <a:r>
              <a:rPr lang="zh-CN" altLang="en-US" sz="1600" dirty="0">
                <a:latin typeface="微软雅黑" pitchFamily="34" charset="-122"/>
                <a:ea typeface="微软雅黑" pitchFamily="34" charset="-122"/>
              </a:rPr>
              <a:t>张影像上的</a:t>
            </a:r>
            <a:r>
              <a:rPr lang="en-US" altLang="zh-CN" sz="1600" dirty="0">
                <a:latin typeface="微软雅黑" pitchFamily="34" charset="-122"/>
                <a:ea typeface="微软雅黑" pitchFamily="34" charset="-122"/>
              </a:rPr>
              <a:t>10.44</a:t>
            </a:r>
            <a:r>
              <a:rPr lang="zh-CN" altLang="en-US" sz="1600" dirty="0">
                <a:latin typeface="微软雅黑" pitchFamily="34" charset="-122"/>
                <a:ea typeface="微软雅黑" pitchFamily="34" charset="-122"/>
              </a:rPr>
              <a:t>亿个像点，获取</a:t>
            </a:r>
            <a:r>
              <a:rPr lang="en-US" altLang="zh-CN" sz="1600" dirty="0">
                <a:latin typeface="微软雅黑" pitchFamily="34" charset="-122"/>
                <a:ea typeface="微软雅黑" pitchFamily="34" charset="-122"/>
              </a:rPr>
              <a:t>5.44</a:t>
            </a:r>
            <a:r>
              <a:rPr lang="zh-CN" altLang="en-US" sz="1600" dirty="0">
                <a:latin typeface="微软雅黑" pitchFamily="34" charset="-122"/>
                <a:ea typeface="微软雅黑" pitchFamily="34" charset="-122"/>
              </a:rPr>
              <a:t>平方公里范围内（整个测区长</a:t>
            </a:r>
            <a:r>
              <a:rPr lang="en-US" altLang="zh-CN" sz="1600" dirty="0">
                <a:latin typeface="微软雅黑" pitchFamily="34" charset="-122"/>
                <a:ea typeface="微软雅黑" pitchFamily="34" charset="-122"/>
              </a:rPr>
              <a:t>11.5km</a:t>
            </a:r>
            <a:r>
              <a:rPr lang="zh-CN" altLang="en-US" sz="1600" dirty="0">
                <a:latin typeface="微软雅黑" pitchFamily="34" charset="-122"/>
                <a:ea typeface="微软雅黑" pitchFamily="34" charset="-122"/>
              </a:rPr>
              <a:t>，宽</a:t>
            </a:r>
            <a:r>
              <a:rPr lang="en-US" altLang="zh-CN" sz="1600" dirty="0">
                <a:latin typeface="微软雅黑" pitchFamily="34" charset="-122"/>
                <a:ea typeface="微软雅黑" pitchFamily="34" charset="-122"/>
              </a:rPr>
              <a:t>11.3km</a:t>
            </a:r>
            <a:r>
              <a:rPr lang="zh-CN" altLang="en-US" sz="1600" dirty="0">
                <a:latin typeface="微软雅黑" pitchFamily="34" charset="-122"/>
                <a:ea typeface="微软雅黑" pitchFamily="34" charset="-122"/>
              </a:rPr>
              <a:t>）的地面</a:t>
            </a:r>
            <a:r>
              <a:rPr lang="en-US" altLang="zh-CN" sz="1600" dirty="0">
                <a:latin typeface="微软雅黑" pitchFamily="34" charset="-122"/>
                <a:ea typeface="微软雅黑" pitchFamily="34" charset="-122"/>
              </a:rPr>
              <a:t>DSM</a:t>
            </a:r>
            <a:r>
              <a:rPr lang="zh-CN" altLang="en-US" sz="1600" dirty="0">
                <a:latin typeface="微软雅黑" pitchFamily="34" charset="-122"/>
                <a:ea typeface="微软雅黑" pitchFamily="34" charset="-122"/>
              </a:rPr>
              <a:t>点云</a:t>
            </a:r>
            <a:r>
              <a:rPr lang="zh-CN" altLang="en-US" sz="1600" dirty="0" smtClean="0">
                <a:latin typeface="微软雅黑" pitchFamily="34" charset="-122"/>
                <a:ea typeface="微软雅黑" pitchFamily="34" charset="-122"/>
              </a:rPr>
              <a:t>。</a:t>
            </a:r>
            <a:endParaRPr lang="zh-CN" altLang="en-US" sz="1600" dirty="0">
              <a:latin typeface="微软雅黑" pitchFamily="34" charset="-122"/>
              <a:ea typeface="微软雅黑" pitchFamily="34" charset="-122"/>
            </a:endParaRPr>
          </a:p>
        </p:txBody>
      </p:sp>
    </p:spTree>
    <p:extLst>
      <p:ext uri="{BB962C8B-B14F-4D97-AF65-F5344CB8AC3E}">
        <p14:creationId xmlns:p14="http://schemas.microsoft.com/office/powerpoint/2010/main" val="1438592207"/>
      </p:ext>
    </p:extLst>
  </p:cSld>
  <p:clrMapOvr>
    <a:masterClrMapping/>
  </p:clrMapOvr>
  <mc:AlternateContent xmlns:mc="http://schemas.openxmlformats.org/markup-compatibility/2006" xmlns:p14="http://schemas.microsoft.com/office/powerpoint/2010/main">
    <mc:Choice Requires="p14">
      <p:transition spd="slow" p14:dur="2000" advTm="15011"/>
    </mc:Choice>
    <mc:Fallback xmlns="">
      <p:transition spd="slow" advTm="150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91630"/>
            <a:ext cx="7431784"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1259633" y="843558"/>
            <a:ext cx="3775393" cy="400110"/>
          </a:xfrm>
          <a:prstGeom prst="rect">
            <a:avLst/>
          </a:prstGeom>
        </p:spPr>
        <p:txBody>
          <a:bodyPr wrap="none">
            <a:spAutoFit/>
          </a:bodyPr>
          <a:lstStyle/>
          <a:p>
            <a:pPr eaLnBrk="0" hangingPunct="0">
              <a:defRPr/>
            </a:pPr>
            <a:r>
              <a:rPr lang="zh-CN" altLang="en-US" sz="2000" b="1" dirty="0" smtClean="0">
                <a:solidFill>
                  <a:srgbClr val="C00000"/>
                </a:solidFill>
                <a:latin typeface="微软雅黑" pitchFamily="34" charset="-122"/>
                <a:ea typeface="微软雅黑" pitchFamily="34" charset="-122"/>
              </a:rPr>
              <a:t>天</a:t>
            </a:r>
            <a:r>
              <a:rPr lang="zh-CN" altLang="en-US" sz="2000" b="1" dirty="0">
                <a:solidFill>
                  <a:srgbClr val="C00000"/>
                </a:solidFill>
                <a:latin typeface="微软雅黑" pitchFamily="34" charset="-122"/>
                <a:ea typeface="微软雅黑" pitchFamily="34" charset="-122"/>
              </a:rPr>
              <a:t>绘一号卫星影像协同处理</a:t>
            </a:r>
            <a:r>
              <a:rPr lang="zh-CN" altLang="en-US" sz="2000" b="1" dirty="0" smtClean="0">
                <a:solidFill>
                  <a:srgbClr val="C00000"/>
                </a:solidFill>
                <a:latin typeface="微软雅黑" pitchFamily="34" charset="-122"/>
                <a:ea typeface="微软雅黑" pitchFamily="34" charset="-122"/>
              </a:rPr>
              <a:t>试验</a:t>
            </a:r>
          </a:p>
        </p:txBody>
      </p:sp>
      <p:sp>
        <p:nvSpPr>
          <p:cNvPr id="7170" name="Rectangle 3"/>
          <p:cNvSpPr>
            <a:spLocks noGrp="1" noChangeArrowheads="1"/>
          </p:cNvSpPr>
          <p:nvPr>
            <p:ph type="title" idx="4294967295"/>
          </p:nvPr>
        </p:nvSpPr>
        <p:spPr>
          <a:xfrm>
            <a:off x="1045095" y="195486"/>
            <a:ext cx="7199313" cy="457200"/>
          </a:xfrm>
        </p:spPr>
        <p:txBody>
          <a:bodyPr>
            <a:normAutofit fontScale="90000"/>
          </a:bodyPr>
          <a:lstStyle/>
          <a:p>
            <a:pPr eaLnBrk="1" hangingPunct="1"/>
            <a:r>
              <a:rPr lang="zh-CN" altLang="en-US" sz="2600" dirty="0">
                <a:latin typeface="微软雅黑" pitchFamily="34" charset="-122"/>
                <a:ea typeface="微软雅黑" pitchFamily="34" charset="-122"/>
              </a:rPr>
              <a:t>数据处理情况</a:t>
            </a:r>
            <a:endParaRPr lang="en-US" altLang="ko-KR" sz="2600" dirty="0" smtClean="0">
              <a:latin typeface="微软雅黑" pitchFamily="34" charset="-122"/>
              <a:ea typeface="微软雅黑" pitchFamily="34" charset="-122"/>
            </a:endParaRPr>
          </a:p>
        </p:txBody>
      </p:sp>
      <p:sp>
        <p:nvSpPr>
          <p:cNvPr id="2"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5298" name="图片 45"/>
          <p:cNvPicPr>
            <a:picLocks noChangeAspect="1" noChangeArrowheads="1"/>
          </p:cNvPicPr>
          <p:nvPr/>
        </p:nvPicPr>
        <p:blipFill>
          <a:blip r:embed="rId4">
            <a:extLst>
              <a:ext uri="{28A0092B-C50C-407E-A947-70E740481C1C}">
                <a14:useLocalDpi xmlns:a14="http://schemas.microsoft.com/office/drawing/2010/main" val="0"/>
              </a:ext>
            </a:extLst>
          </a:blip>
          <a:srcRect t="3671" b="2391"/>
          <a:stretch>
            <a:fillRect/>
          </a:stretch>
        </p:blipFill>
        <p:spPr bwMode="auto">
          <a:xfrm>
            <a:off x="2051720" y="1275606"/>
            <a:ext cx="5544616" cy="315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图片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780" y="1599642"/>
            <a:ext cx="696049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图片 51"/>
          <p:cNvPicPr>
            <a:picLocks noChangeAspect="1" noChangeArrowheads="1"/>
          </p:cNvPicPr>
          <p:nvPr/>
        </p:nvPicPr>
        <p:blipFill>
          <a:blip r:embed="rId6">
            <a:extLst>
              <a:ext uri="{28A0092B-C50C-407E-A947-70E740481C1C}">
                <a14:useLocalDpi xmlns:a14="http://schemas.microsoft.com/office/drawing/2010/main" val="0"/>
              </a:ext>
            </a:extLst>
          </a:blip>
          <a:srcRect t="3151" b="1576"/>
          <a:stretch>
            <a:fillRect/>
          </a:stretch>
        </p:blipFill>
        <p:spPr bwMode="auto">
          <a:xfrm>
            <a:off x="1343780" y="1286276"/>
            <a:ext cx="6387632" cy="318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图片 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1158280"/>
            <a:ext cx="5509048" cy="356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图片 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1239820"/>
            <a:ext cx="5064596" cy="339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3"/>
          <p:cNvSpPr>
            <a:spLocks noChangeArrowheads="1"/>
          </p:cNvSpPr>
          <p:nvPr/>
        </p:nvSpPr>
        <p:spPr bwMode="auto">
          <a:xfrm>
            <a:off x="5763615" y="1495047"/>
            <a:ext cx="2805706" cy="2888456"/>
          </a:xfrm>
          <a:prstGeom prst="roundRect">
            <a:avLst>
              <a:gd name="adj" fmla="val 16667"/>
            </a:avLst>
          </a:prstGeom>
          <a:solidFill>
            <a:schemeClr val="bg1"/>
          </a:solidFill>
          <a:ln w="38100" algn="ctr">
            <a:solidFill>
              <a:schemeClr val="tx2"/>
            </a:solidFill>
            <a:round/>
            <a:headEnd/>
            <a:tailEnd/>
          </a:ln>
        </p:spPr>
        <p:txBody>
          <a:bodyPr anchor="ctr"/>
          <a:lstStyle/>
          <a:p>
            <a:pPr marL="180000" lvl="1" algn="just" eaLnBrk="0" hangingPunct="0">
              <a:lnSpc>
                <a:spcPct val="150000"/>
              </a:lnSpc>
            </a:pPr>
            <a:r>
              <a:rPr lang="zh-CN" altLang="en-US" dirty="0" smtClean="0">
                <a:latin typeface="微软雅黑" pitchFamily="34" charset="-122"/>
                <a:ea typeface="微软雅黑" pitchFamily="34" charset="-122"/>
              </a:rPr>
              <a:t>匹配加速比</a:t>
            </a:r>
            <a:r>
              <a:rPr lang="en-US" altLang="zh-CN" dirty="0" smtClean="0">
                <a:latin typeface="微软雅黑" pitchFamily="34" charset="-122"/>
                <a:ea typeface="微软雅黑" pitchFamily="34" charset="-122"/>
              </a:rPr>
              <a:t>18</a:t>
            </a:r>
            <a:r>
              <a:rPr lang="zh-CN" altLang="en-US" dirty="0" smtClean="0">
                <a:latin typeface="微软雅黑" pitchFamily="34" charset="-122"/>
                <a:ea typeface="微软雅黑" pitchFamily="34" charset="-122"/>
              </a:rPr>
              <a:t>倍以上；每小时</a:t>
            </a:r>
            <a:r>
              <a:rPr lang="zh-CN" altLang="en-US" dirty="0">
                <a:latin typeface="微软雅黑" pitchFamily="34" charset="-122"/>
                <a:ea typeface="微软雅黑" pitchFamily="34" charset="-122"/>
              </a:rPr>
              <a:t>能够</a:t>
            </a:r>
            <a:r>
              <a:rPr lang="zh-CN" altLang="en-US" dirty="0" smtClean="0">
                <a:latin typeface="微软雅黑" pitchFamily="34" charset="-122"/>
                <a:ea typeface="微软雅黑" pitchFamily="34" charset="-122"/>
              </a:rPr>
              <a:t>处理</a:t>
            </a:r>
            <a:r>
              <a:rPr lang="en-US" altLang="zh-CN" dirty="0">
                <a:latin typeface="微软雅黑" pitchFamily="34" charset="-122"/>
                <a:ea typeface="微软雅黑" pitchFamily="34" charset="-122"/>
              </a:rPr>
              <a:t>3.41</a:t>
            </a:r>
            <a:r>
              <a:rPr lang="zh-CN" altLang="en-US" dirty="0">
                <a:latin typeface="微软雅黑" pitchFamily="34" charset="-122"/>
                <a:ea typeface="微软雅黑" pitchFamily="34" charset="-122"/>
              </a:rPr>
              <a:t>张影像上的</a:t>
            </a:r>
            <a:r>
              <a:rPr lang="en-US" altLang="zh-CN" dirty="0">
                <a:latin typeface="微软雅黑" pitchFamily="34" charset="-122"/>
                <a:ea typeface="微软雅黑" pitchFamily="34" charset="-122"/>
              </a:rPr>
              <a:t>1.25</a:t>
            </a:r>
            <a:r>
              <a:rPr lang="zh-CN" altLang="en-US" dirty="0">
                <a:latin typeface="微软雅黑" pitchFamily="34" charset="-122"/>
                <a:ea typeface="微软雅黑" pitchFamily="34" charset="-122"/>
              </a:rPr>
              <a:t>亿个像点，获取</a:t>
            </a:r>
            <a:r>
              <a:rPr lang="en-US" altLang="zh-CN" dirty="0">
                <a:latin typeface="微软雅黑" pitchFamily="34" charset="-122"/>
                <a:ea typeface="微软雅黑" pitchFamily="34" charset="-122"/>
              </a:rPr>
              <a:t>3132.2</a:t>
            </a:r>
            <a:r>
              <a:rPr lang="zh-CN" altLang="en-US" dirty="0">
                <a:latin typeface="微软雅黑" pitchFamily="34" charset="-122"/>
                <a:ea typeface="微软雅黑" pitchFamily="34" charset="-122"/>
              </a:rPr>
              <a:t>平方公里范围内的地面</a:t>
            </a:r>
            <a:r>
              <a:rPr lang="en-US" altLang="zh-CN" dirty="0">
                <a:latin typeface="微软雅黑" pitchFamily="34" charset="-122"/>
                <a:ea typeface="微软雅黑" pitchFamily="34" charset="-122"/>
              </a:rPr>
              <a:t>DSM</a:t>
            </a:r>
            <a:r>
              <a:rPr lang="zh-CN" altLang="en-US" dirty="0">
                <a:latin typeface="微软雅黑" pitchFamily="34" charset="-122"/>
                <a:ea typeface="微软雅黑" pitchFamily="34" charset="-122"/>
              </a:rPr>
              <a:t>点云</a:t>
            </a:r>
            <a:r>
              <a:rPr lang="zh-CN" altLang="en-US" dirty="0" smtClean="0">
                <a:latin typeface="微软雅黑" pitchFamily="34" charset="-122"/>
                <a:ea typeface="微软雅黑" pitchFamily="34" charset="-122"/>
              </a:rPr>
              <a:t>。</a:t>
            </a:r>
            <a:endParaRPr lang="zh-CN" altLang="en-US" dirty="0">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3356872751"/>
      </p:ext>
    </p:extLst>
  </p:cSld>
  <p:clrMapOvr>
    <a:masterClrMapping/>
  </p:clrMapOvr>
  <mc:AlternateContent xmlns:mc="http://schemas.openxmlformats.org/markup-compatibility/2006" xmlns:p14="http://schemas.microsoft.com/office/powerpoint/2010/main">
    <mc:Choice Requires="p14">
      <p:transition spd="slow" p14:dur="2000" advTm="14024"/>
    </mc:Choice>
    <mc:Fallback xmlns="">
      <p:transition spd="slow" advTm="140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29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529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30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529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301"/>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530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302"/>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530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1259633" y="843558"/>
            <a:ext cx="3005951" cy="400110"/>
          </a:xfrm>
          <a:prstGeom prst="rect">
            <a:avLst/>
          </a:prstGeom>
        </p:spPr>
        <p:txBody>
          <a:bodyPr wrap="none">
            <a:spAutoFit/>
          </a:bodyPr>
          <a:lstStyle/>
          <a:p>
            <a:pPr eaLnBrk="0" hangingPunct="0">
              <a:defRPr/>
            </a:pPr>
            <a:r>
              <a:rPr lang="zh-CN" altLang="en-US" sz="2000" b="1" dirty="0" smtClean="0">
                <a:solidFill>
                  <a:srgbClr val="C00000"/>
                </a:solidFill>
                <a:latin typeface="微软雅黑" pitchFamily="34" charset="-122"/>
                <a:ea typeface="微软雅黑" pitchFamily="34" charset="-122"/>
              </a:rPr>
              <a:t>多</a:t>
            </a:r>
            <a:r>
              <a:rPr lang="zh-CN" altLang="en-US" sz="2000" b="1" dirty="0">
                <a:solidFill>
                  <a:srgbClr val="C00000"/>
                </a:solidFill>
                <a:latin typeface="微软雅黑" pitchFamily="34" charset="-122"/>
                <a:ea typeface="微软雅黑" pitchFamily="34" charset="-122"/>
              </a:rPr>
              <a:t>视角影像三维重建</a:t>
            </a:r>
            <a:r>
              <a:rPr lang="zh-CN" altLang="en-US" sz="2000" b="1" dirty="0" smtClean="0">
                <a:solidFill>
                  <a:srgbClr val="C00000"/>
                </a:solidFill>
                <a:latin typeface="微软雅黑" pitchFamily="34" charset="-122"/>
                <a:ea typeface="微软雅黑" pitchFamily="34" charset="-122"/>
              </a:rPr>
              <a:t>试</a:t>
            </a:r>
            <a:r>
              <a:rPr lang="zh-CN" altLang="en-US" sz="2000" b="1" dirty="0">
                <a:solidFill>
                  <a:srgbClr val="C00000"/>
                </a:solidFill>
                <a:latin typeface="微软雅黑" pitchFamily="34" charset="-122"/>
                <a:ea typeface="微软雅黑" pitchFamily="34" charset="-122"/>
              </a:rPr>
              <a:t>验</a:t>
            </a:r>
            <a:endParaRPr lang="zh-CN" altLang="en-US" sz="2000" b="1" dirty="0" smtClean="0">
              <a:solidFill>
                <a:srgbClr val="C00000"/>
              </a:solidFill>
              <a:latin typeface="微软雅黑" pitchFamily="34" charset="-122"/>
              <a:ea typeface="微软雅黑" pitchFamily="34" charset="-122"/>
            </a:endParaRPr>
          </a:p>
        </p:txBody>
      </p:sp>
      <p:pic>
        <p:nvPicPr>
          <p:cNvPr id="7" name="图片 6" descr="I:\F盘\01 科研\瓶颈_多视角三维重建技术\多视角数字航空影像真三维快速重建技术\结题验收\原型系统截图\处理流程.PNG"/>
          <p:cNvPicPr/>
          <p:nvPr/>
        </p:nvPicPr>
        <p:blipFill>
          <a:blip r:embed="rId2">
            <a:extLst>
              <a:ext uri="{28A0092B-C50C-407E-A947-70E740481C1C}">
                <a14:useLocalDpi xmlns:a14="http://schemas.microsoft.com/office/drawing/2010/main" val="0"/>
              </a:ext>
            </a:extLst>
          </a:blip>
          <a:srcRect/>
          <a:stretch>
            <a:fillRect/>
          </a:stretch>
        </p:blipFill>
        <p:spPr bwMode="auto">
          <a:xfrm>
            <a:off x="503994" y="1275606"/>
            <a:ext cx="8136012" cy="2646294"/>
          </a:xfrm>
          <a:prstGeom prst="rect">
            <a:avLst/>
          </a:prstGeom>
          <a:noFill/>
          <a:ln>
            <a:noFill/>
          </a:ln>
        </p:spPr>
      </p:pic>
      <p:grpSp>
        <p:nvGrpSpPr>
          <p:cNvPr id="6" name="组合 5"/>
          <p:cNvGrpSpPr/>
          <p:nvPr/>
        </p:nvGrpSpPr>
        <p:grpSpPr>
          <a:xfrm>
            <a:off x="971600" y="1167594"/>
            <a:ext cx="7560840" cy="3510390"/>
            <a:chOff x="683568" y="1484784"/>
            <a:chExt cx="7848872" cy="4896544"/>
          </a:xfrm>
        </p:grpSpPr>
        <p:sp>
          <p:nvSpPr>
            <p:cNvPr id="9" name="AutoShape 3"/>
            <p:cNvSpPr>
              <a:spLocks noChangeArrowheads="1"/>
            </p:cNvSpPr>
            <p:nvPr/>
          </p:nvSpPr>
          <p:spPr bwMode="auto">
            <a:xfrm>
              <a:off x="683568" y="5517232"/>
              <a:ext cx="7848872" cy="864096"/>
            </a:xfrm>
            <a:prstGeom prst="roundRect">
              <a:avLst>
                <a:gd name="adj" fmla="val 16667"/>
              </a:avLst>
            </a:prstGeom>
            <a:noFill/>
            <a:ln w="38100" algn="ctr">
              <a:solidFill>
                <a:schemeClr val="tx2"/>
              </a:solidFill>
              <a:round/>
              <a:headEnd/>
              <a:tailEnd/>
            </a:ln>
          </p:spPr>
          <p:txBody>
            <a:bodyPr anchor="ctr"/>
            <a:lstStyle/>
            <a:p>
              <a:pPr algn="just" eaLnBrk="0" hangingPunct="0">
                <a:lnSpc>
                  <a:spcPct val="150000"/>
                </a:lnSpc>
              </a:pPr>
              <a:r>
                <a:rPr lang="en-US" altLang="zh-CN" sz="2000" dirty="0" smtClean="0">
                  <a:effectLst>
                    <a:outerShdw blurRad="38100" dist="38100" dir="2700000" algn="tl">
                      <a:srgbClr val="000000">
                        <a:alpha val="43137"/>
                      </a:srgbClr>
                    </a:outerShdw>
                  </a:effectLst>
                  <a:latin typeface="微软雅黑" pitchFamily="34" charset="-122"/>
                  <a:ea typeface="微软雅黑" pitchFamily="34" charset="-122"/>
                </a:rPr>
                <a:t>AMC580</a:t>
              </a:r>
              <a:r>
                <a:rPr lang="zh-CN" altLang="en-US" sz="2000" dirty="0" smtClean="0">
                  <a:effectLst>
                    <a:outerShdw blurRad="38100" dist="38100" dir="2700000" algn="tl">
                      <a:srgbClr val="000000">
                        <a:alpha val="43137"/>
                      </a:srgbClr>
                    </a:outerShdw>
                  </a:effectLst>
                  <a:latin typeface="微软雅黑" pitchFamily="34" charset="-122"/>
                  <a:ea typeface="微软雅黑" pitchFamily="34" charset="-122"/>
                </a:rPr>
                <a:t>：登封试验场，</a:t>
              </a:r>
              <a:r>
                <a:rPr lang="en-US" altLang="zh-CN" sz="2000" dirty="0" smtClean="0">
                  <a:effectLst>
                    <a:outerShdw blurRad="38100" dist="38100" dir="2700000" algn="tl">
                      <a:srgbClr val="000000">
                        <a:alpha val="43137"/>
                      </a:srgbClr>
                    </a:outerShdw>
                  </a:effectLst>
                  <a:latin typeface="微软雅黑" pitchFamily="34" charset="-122"/>
                  <a:ea typeface="微软雅黑" pitchFamily="34" charset="-122"/>
                </a:rPr>
                <a:t>6</a:t>
              </a:r>
              <a:r>
                <a:rPr lang="zh-CN" altLang="en-US" sz="2000" dirty="0" smtClean="0">
                  <a:effectLst>
                    <a:outerShdw blurRad="38100" dist="38100" dir="2700000" algn="tl">
                      <a:srgbClr val="000000">
                        <a:alpha val="43137"/>
                      </a:srgbClr>
                    </a:outerShdw>
                  </a:effectLst>
                  <a:latin typeface="微软雅黑" pitchFamily="34" charset="-122"/>
                  <a:ea typeface="微软雅黑" pitchFamily="34" charset="-122"/>
                </a:rPr>
                <a:t>条航带，</a:t>
              </a:r>
              <a:r>
                <a:rPr lang="en-US" altLang="zh-CN" sz="2000" dirty="0" smtClean="0">
                  <a:effectLst>
                    <a:outerShdw blurRad="38100" dist="38100" dir="2700000" algn="tl">
                      <a:srgbClr val="000000">
                        <a:alpha val="43137"/>
                      </a:srgbClr>
                    </a:outerShdw>
                  </a:effectLst>
                  <a:latin typeface="微软雅黑" pitchFamily="34" charset="-122"/>
                  <a:ea typeface="微软雅黑" pitchFamily="34" charset="-122"/>
                </a:rPr>
                <a:t>1005</a:t>
              </a:r>
              <a:r>
                <a:rPr lang="zh-CN" altLang="en-US" sz="2000" dirty="0" smtClean="0">
                  <a:effectLst>
                    <a:outerShdw blurRad="38100" dist="38100" dir="2700000" algn="tl">
                      <a:srgbClr val="000000">
                        <a:alpha val="43137"/>
                      </a:srgbClr>
                    </a:outerShdw>
                  </a:effectLst>
                  <a:latin typeface="微软雅黑" pitchFamily="34" charset="-122"/>
                  <a:ea typeface="微软雅黑" pitchFamily="34" charset="-122"/>
                </a:rPr>
                <a:t>张影像，焦距</a:t>
              </a:r>
              <a:r>
                <a:rPr lang="en-US" altLang="zh-CN" sz="2000" dirty="0" smtClean="0">
                  <a:effectLst>
                    <a:outerShdw blurRad="38100" dist="38100" dir="2700000" algn="tl">
                      <a:srgbClr val="000000">
                        <a:alpha val="43137"/>
                      </a:srgbClr>
                    </a:outerShdw>
                  </a:effectLst>
                  <a:latin typeface="微软雅黑" pitchFamily="34" charset="-122"/>
                  <a:ea typeface="微软雅黑" pitchFamily="34" charset="-122"/>
                </a:rPr>
                <a:t>50mm/80mm</a:t>
              </a:r>
              <a:r>
                <a:rPr lang="zh-CN" altLang="en-US" sz="2000" dirty="0" smtClean="0">
                  <a:effectLst>
                    <a:outerShdw blurRad="38100" dist="38100" dir="2700000" algn="tl">
                      <a:srgbClr val="000000">
                        <a:alpha val="43137"/>
                      </a:srgbClr>
                    </a:outerShdw>
                  </a:effectLst>
                  <a:latin typeface="微软雅黑" pitchFamily="34" charset="-122"/>
                  <a:ea typeface="微软雅黑" pitchFamily="34" charset="-122"/>
                </a:rPr>
                <a:t>，分辨率</a:t>
              </a:r>
              <a:r>
                <a:rPr lang="en-US" altLang="zh-CN" sz="2000" dirty="0" smtClean="0">
                  <a:effectLst>
                    <a:outerShdw blurRad="38100" dist="38100" dir="2700000" algn="tl">
                      <a:srgbClr val="000000">
                        <a:alpha val="43137"/>
                      </a:srgbClr>
                    </a:outerShdw>
                  </a:effectLst>
                  <a:latin typeface="微软雅黑" pitchFamily="34" charset="-122"/>
                  <a:ea typeface="微软雅黑" pitchFamily="34" charset="-122"/>
                </a:rPr>
                <a:t>0.1m</a:t>
              </a:r>
              <a:endParaRPr lang="zh-CN" altLang="en-US" sz="2000" dirty="0">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10" name="图片 48"/>
            <p:cNvPicPr>
              <a:picLocks noChangeAspect="1" noChangeArrowheads="1"/>
            </p:cNvPicPr>
            <p:nvPr/>
          </p:nvPicPr>
          <p:blipFill>
            <a:blip r:embed="rId3">
              <a:extLst>
                <a:ext uri="{28A0092B-C50C-407E-A947-70E740481C1C}">
                  <a14:useLocalDpi xmlns:a14="http://schemas.microsoft.com/office/drawing/2010/main" val="0"/>
                </a:ext>
              </a:extLst>
            </a:blip>
            <a:srcRect l="16135" t="5289" r="11659" b="15625"/>
            <a:stretch>
              <a:fillRect/>
            </a:stretch>
          </p:blipFill>
          <p:spPr bwMode="auto">
            <a:xfrm>
              <a:off x="1331640" y="1484784"/>
              <a:ext cx="6521624" cy="399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229" descr="I:\F盘\01 科研\瓶颈_多视角三维重建技术\多视角数字航空影像真三维快速重建技术\结题验收\HNSS截图\空三结果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217365"/>
            <a:ext cx="7387086" cy="329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30" descr="I:\F盘\01 科研\瓶颈_多视角三维重建技术\多视角数字航空影像真三维快速重建技术\结题验收\HNSS截图\结果1.PNG"/>
          <p:cNvPicPr>
            <a:picLocks noChangeAspect="1" noChangeArrowheads="1"/>
          </p:cNvPicPr>
          <p:nvPr/>
        </p:nvPicPr>
        <p:blipFill>
          <a:blip r:embed="rId5">
            <a:extLst>
              <a:ext uri="{28A0092B-C50C-407E-A947-70E740481C1C}">
                <a14:useLocalDpi xmlns:a14="http://schemas.microsoft.com/office/drawing/2010/main" val="0"/>
              </a:ext>
            </a:extLst>
          </a:blip>
          <a:srcRect t="12239" b="6985"/>
          <a:stretch>
            <a:fillRect/>
          </a:stretch>
        </p:blipFill>
        <p:spPr bwMode="auto">
          <a:xfrm>
            <a:off x="611560" y="1463356"/>
            <a:ext cx="7848873" cy="267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6" descr="I:\F盘\01 科研\瓶颈_多视角三维重建技术\多视角数字航空影像真三维快速重建技术\结题验收\HNSS截图\结果10.PNG"/>
          <p:cNvPicPr>
            <a:picLocks noChangeAspect="1" noChangeArrowheads="1"/>
          </p:cNvPicPr>
          <p:nvPr/>
        </p:nvPicPr>
        <p:blipFill>
          <a:blip r:embed="rId6">
            <a:extLst>
              <a:ext uri="{28A0092B-C50C-407E-A947-70E740481C1C}">
                <a14:useLocalDpi xmlns:a14="http://schemas.microsoft.com/office/drawing/2010/main" val="0"/>
              </a:ext>
            </a:extLst>
          </a:blip>
          <a:srcRect t="9126" b="6375"/>
          <a:stretch>
            <a:fillRect/>
          </a:stretch>
        </p:blipFill>
        <p:spPr bwMode="auto">
          <a:xfrm>
            <a:off x="643802" y="1472088"/>
            <a:ext cx="7785555" cy="282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格 14"/>
          <p:cNvGraphicFramePr>
            <a:graphicFrameLocks noGrp="1"/>
          </p:cNvGraphicFramePr>
          <p:nvPr>
            <p:extLst>
              <p:ext uri="{D42A27DB-BD31-4B8C-83A1-F6EECF244321}">
                <p14:modId xmlns:p14="http://schemas.microsoft.com/office/powerpoint/2010/main" val="1556221411"/>
              </p:ext>
            </p:extLst>
          </p:nvPr>
        </p:nvGraphicFramePr>
        <p:xfrm>
          <a:off x="2123728" y="1693693"/>
          <a:ext cx="4392489" cy="1026114"/>
        </p:xfrm>
        <a:graphic>
          <a:graphicData uri="http://schemas.openxmlformats.org/drawingml/2006/table">
            <a:tbl>
              <a:tblPr firstRow="1" firstCol="1" lastRow="1" lastCol="1" bandRow="1" bandCol="1">
                <a:tableStyleId>{5C22544A-7EE6-4342-B048-85BDC9FD1C3A}</a:tableStyleId>
              </a:tblPr>
              <a:tblGrid>
                <a:gridCol w="1103277"/>
                <a:gridCol w="1096404"/>
                <a:gridCol w="1096404"/>
                <a:gridCol w="1096404"/>
              </a:tblGrid>
              <a:tr h="326679">
                <a:tc gridSpan="4">
                  <a:txBody>
                    <a:bodyPr/>
                    <a:lstStyle/>
                    <a:p>
                      <a:pPr algn="ctr">
                        <a:lnSpc>
                          <a:spcPct val="150000"/>
                        </a:lnSpc>
                        <a:spcBef>
                          <a:spcPts val="780"/>
                        </a:spcBef>
                        <a:spcAft>
                          <a:spcPts val="0"/>
                        </a:spcAft>
                      </a:pPr>
                      <a:r>
                        <a:rPr lang="zh-CN" altLang="en-US" sz="1200" b="0" kern="100" dirty="0" smtClean="0">
                          <a:solidFill>
                            <a:schemeClr val="bg1"/>
                          </a:solidFill>
                          <a:effectLst/>
                        </a:rPr>
                        <a:t>空三平差</a:t>
                      </a:r>
                      <a:r>
                        <a:rPr lang="zh-CN" sz="1200" b="0" kern="100" dirty="0" smtClean="0">
                          <a:solidFill>
                            <a:schemeClr val="bg1"/>
                          </a:solidFill>
                          <a:effectLst/>
                        </a:rPr>
                        <a:t>中误差</a:t>
                      </a:r>
                      <a:endParaRPr lang="zh-CN" sz="1200" b="0" kern="100" dirty="0">
                        <a:solidFill>
                          <a:schemeClr val="bg1"/>
                        </a:solidFill>
                        <a:effectLst/>
                        <a:latin typeface="Times New Roman"/>
                        <a:ea typeface="宋体"/>
                      </a:endParaRPr>
                    </a:p>
                  </a:txBody>
                  <a:tcPr marL="5080" marR="5080" marT="0" marB="0" anchor="ctr">
                    <a:solidFill>
                      <a:srgbClr val="00B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62572">
                <a:tc>
                  <a:txBody>
                    <a:bodyPr/>
                    <a:lstStyle/>
                    <a:p>
                      <a:pPr algn="ctr">
                        <a:lnSpc>
                          <a:spcPct val="150000"/>
                        </a:lnSpc>
                        <a:spcBef>
                          <a:spcPts val="780"/>
                        </a:spcBef>
                        <a:spcAft>
                          <a:spcPts val="0"/>
                        </a:spcAft>
                      </a:pPr>
                      <a:r>
                        <a:rPr lang="en-US" altLang="zh-CN" sz="1200" b="0" kern="100" dirty="0" smtClean="0">
                          <a:solidFill>
                            <a:schemeClr val="bg1"/>
                          </a:solidFill>
                          <a:effectLst/>
                        </a:rPr>
                        <a:t>X</a:t>
                      </a:r>
                      <a:r>
                        <a:rPr lang="en-US" sz="1200" b="0" kern="100" dirty="0" smtClean="0">
                          <a:solidFill>
                            <a:schemeClr val="bg1"/>
                          </a:solidFill>
                          <a:effectLst/>
                        </a:rPr>
                        <a:t> </a:t>
                      </a:r>
                      <a:r>
                        <a:rPr lang="en-US" sz="1200" b="0" kern="100" dirty="0">
                          <a:solidFill>
                            <a:schemeClr val="bg1"/>
                          </a:solidFill>
                          <a:effectLst/>
                        </a:rPr>
                        <a:t>/m</a:t>
                      </a:r>
                      <a:endParaRPr lang="en-US" sz="1200" b="0" kern="100" dirty="0">
                        <a:solidFill>
                          <a:schemeClr val="bg1"/>
                        </a:solidFill>
                        <a:effectLst/>
                        <a:latin typeface="Calibri"/>
                        <a:ea typeface="宋体"/>
                        <a:cs typeface="Times New Roman"/>
                      </a:endParaRPr>
                    </a:p>
                  </a:txBody>
                  <a:tcPr marL="5080" marR="5080" marT="0" marB="0" anchor="ctr">
                    <a:solidFill>
                      <a:srgbClr val="00B050"/>
                    </a:solidFill>
                  </a:tcPr>
                </a:tc>
                <a:tc>
                  <a:txBody>
                    <a:bodyPr/>
                    <a:lstStyle/>
                    <a:p>
                      <a:pPr algn="ctr">
                        <a:lnSpc>
                          <a:spcPct val="150000"/>
                        </a:lnSpc>
                        <a:spcBef>
                          <a:spcPts val="780"/>
                        </a:spcBef>
                        <a:spcAft>
                          <a:spcPts val="0"/>
                        </a:spcAft>
                      </a:pPr>
                      <a:r>
                        <a:rPr lang="en-US" altLang="zh-CN" sz="1200" b="0" kern="100" dirty="0" smtClean="0">
                          <a:solidFill>
                            <a:schemeClr val="bg1"/>
                          </a:solidFill>
                          <a:effectLst/>
                        </a:rPr>
                        <a:t>Y</a:t>
                      </a:r>
                      <a:r>
                        <a:rPr lang="en-US" sz="1200" b="0" kern="100" dirty="0" smtClean="0">
                          <a:solidFill>
                            <a:schemeClr val="bg1"/>
                          </a:solidFill>
                          <a:effectLst/>
                        </a:rPr>
                        <a:t> </a:t>
                      </a:r>
                      <a:r>
                        <a:rPr lang="en-US" sz="1200" b="0" kern="100" dirty="0">
                          <a:solidFill>
                            <a:schemeClr val="bg1"/>
                          </a:solidFill>
                          <a:effectLst/>
                        </a:rPr>
                        <a:t>/m</a:t>
                      </a:r>
                      <a:endParaRPr lang="en-US" sz="1200" b="0" kern="100" dirty="0">
                        <a:solidFill>
                          <a:schemeClr val="bg1"/>
                        </a:solidFill>
                        <a:effectLst/>
                        <a:latin typeface="Calibri"/>
                        <a:ea typeface="宋体"/>
                        <a:cs typeface="Times New Roman"/>
                      </a:endParaRPr>
                    </a:p>
                  </a:txBody>
                  <a:tcPr marL="5080" marR="5080" marT="0" marB="0" anchor="ctr">
                    <a:solidFill>
                      <a:srgbClr val="00B050"/>
                    </a:solidFill>
                  </a:tcPr>
                </a:tc>
                <a:tc>
                  <a:txBody>
                    <a:bodyPr/>
                    <a:lstStyle/>
                    <a:p>
                      <a:pPr algn="ctr">
                        <a:lnSpc>
                          <a:spcPct val="150000"/>
                        </a:lnSpc>
                        <a:spcBef>
                          <a:spcPts val="780"/>
                        </a:spcBef>
                        <a:spcAft>
                          <a:spcPts val="0"/>
                        </a:spcAft>
                      </a:pPr>
                      <a:r>
                        <a:rPr lang="zh-CN" sz="1200" b="0" kern="100" dirty="0">
                          <a:solidFill>
                            <a:schemeClr val="bg1"/>
                          </a:solidFill>
                          <a:effectLst/>
                        </a:rPr>
                        <a:t>平面</a:t>
                      </a:r>
                      <a:r>
                        <a:rPr lang="en-US" sz="1200" b="0" kern="100" dirty="0">
                          <a:solidFill>
                            <a:schemeClr val="bg1"/>
                          </a:solidFill>
                          <a:effectLst/>
                        </a:rPr>
                        <a:t>/m</a:t>
                      </a:r>
                      <a:endParaRPr lang="zh-CN" sz="1200" b="0" kern="100" dirty="0">
                        <a:solidFill>
                          <a:schemeClr val="bg1"/>
                        </a:solidFill>
                        <a:effectLst/>
                        <a:latin typeface="Times New Roman"/>
                        <a:ea typeface="宋体"/>
                      </a:endParaRPr>
                    </a:p>
                  </a:txBody>
                  <a:tcPr marL="5080" marR="5080" marT="0" marB="0" anchor="ctr">
                    <a:solidFill>
                      <a:srgbClr val="00B050"/>
                    </a:solidFill>
                  </a:tcPr>
                </a:tc>
                <a:tc>
                  <a:txBody>
                    <a:bodyPr/>
                    <a:lstStyle/>
                    <a:p>
                      <a:pPr algn="ctr">
                        <a:lnSpc>
                          <a:spcPct val="150000"/>
                        </a:lnSpc>
                        <a:spcBef>
                          <a:spcPts val="780"/>
                        </a:spcBef>
                        <a:spcAft>
                          <a:spcPts val="0"/>
                        </a:spcAft>
                      </a:pPr>
                      <a:r>
                        <a:rPr lang="en-US" sz="1200" b="0" kern="100" dirty="0">
                          <a:solidFill>
                            <a:schemeClr val="bg1"/>
                          </a:solidFill>
                          <a:effectLst/>
                        </a:rPr>
                        <a:t> </a:t>
                      </a:r>
                      <a:r>
                        <a:rPr lang="en-US" altLang="zh-CN" sz="1200" b="0" kern="100" dirty="0" smtClean="0">
                          <a:solidFill>
                            <a:schemeClr val="bg1"/>
                          </a:solidFill>
                          <a:effectLst/>
                        </a:rPr>
                        <a:t>Z</a:t>
                      </a:r>
                      <a:r>
                        <a:rPr lang="en-US" sz="1200" b="0" kern="100" dirty="0" smtClean="0">
                          <a:solidFill>
                            <a:schemeClr val="bg1"/>
                          </a:solidFill>
                          <a:effectLst/>
                        </a:rPr>
                        <a:t>/m</a:t>
                      </a:r>
                      <a:endParaRPr lang="en-US" sz="1200" b="0" kern="100" dirty="0">
                        <a:solidFill>
                          <a:schemeClr val="bg1"/>
                        </a:solidFill>
                        <a:effectLst/>
                        <a:latin typeface="Calibri"/>
                        <a:ea typeface="宋体"/>
                        <a:cs typeface="Times New Roman"/>
                      </a:endParaRPr>
                    </a:p>
                  </a:txBody>
                  <a:tcPr marL="5080" marR="5080" marT="0" marB="0" anchor="ctr">
                    <a:solidFill>
                      <a:srgbClr val="00B050"/>
                    </a:solidFill>
                  </a:tcPr>
                </a:tc>
              </a:tr>
              <a:tr h="336863">
                <a:tc>
                  <a:txBody>
                    <a:bodyPr/>
                    <a:lstStyle/>
                    <a:p>
                      <a:pPr algn="ctr">
                        <a:lnSpc>
                          <a:spcPct val="150000"/>
                        </a:lnSpc>
                        <a:spcBef>
                          <a:spcPts val="780"/>
                        </a:spcBef>
                        <a:spcAft>
                          <a:spcPts val="0"/>
                        </a:spcAft>
                      </a:pPr>
                      <a:r>
                        <a:rPr lang="en-US" sz="1200" b="0" kern="100" dirty="0" smtClean="0">
                          <a:solidFill>
                            <a:schemeClr val="bg1"/>
                          </a:solidFill>
                          <a:effectLst/>
                        </a:rPr>
                        <a:t>0.0611</a:t>
                      </a:r>
                      <a:endParaRPr lang="zh-CN" sz="1200" b="0" kern="100" dirty="0">
                        <a:solidFill>
                          <a:schemeClr val="bg1"/>
                        </a:solidFill>
                        <a:effectLst/>
                        <a:latin typeface="Times New Roman"/>
                        <a:ea typeface="宋体"/>
                      </a:endParaRPr>
                    </a:p>
                  </a:txBody>
                  <a:tcPr marL="5080" marR="5080" marT="0" marB="0" anchor="ctr">
                    <a:solidFill>
                      <a:srgbClr val="FF66CC"/>
                    </a:solidFill>
                  </a:tcPr>
                </a:tc>
                <a:tc>
                  <a:txBody>
                    <a:bodyPr/>
                    <a:lstStyle/>
                    <a:p>
                      <a:pPr algn="ctr">
                        <a:lnSpc>
                          <a:spcPct val="150000"/>
                        </a:lnSpc>
                        <a:spcBef>
                          <a:spcPts val="780"/>
                        </a:spcBef>
                        <a:spcAft>
                          <a:spcPts val="0"/>
                        </a:spcAft>
                      </a:pPr>
                      <a:r>
                        <a:rPr lang="en-US" sz="1200" b="0" kern="100" dirty="0" smtClean="0">
                          <a:solidFill>
                            <a:schemeClr val="bg1"/>
                          </a:solidFill>
                          <a:effectLst/>
                        </a:rPr>
                        <a:t>0.0653</a:t>
                      </a:r>
                      <a:endParaRPr lang="zh-CN" sz="1200" b="0" kern="100" dirty="0">
                        <a:solidFill>
                          <a:schemeClr val="bg1"/>
                        </a:solidFill>
                        <a:effectLst/>
                        <a:latin typeface="Times New Roman"/>
                        <a:ea typeface="宋体"/>
                      </a:endParaRPr>
                    </a:p>
                  </a:txBody>
                  <a:tcPr marL="5080" marR="5080" marT="0" marB="0" anchor="ctr">
                    <a:solidFill>
                      <a:srgbClr val="FF66CC"/>
                    </a:solidFill>
                  </a:tcPr>
                </a:tc>
                <a:tc>
                  <a:txBody>
                    <a:bodyPr/>
                    <a:lstStyle/>
                    <a:p>
                      <a:pPr algn="ctr">
                        <a:lnSpc>
                          <a:spcPct val="150000"/>
                        </a:lnSpc>
                        <a:spcBef>
                          <a:spcPts val="780"/>
                        </a:spcBef>
                        <a:spcAft>
                          <a:spcPts val="0"/>
                        </a:spcAft>
                      </a:pPr>
                      <a:r>
                        <a:rPr lang="en-US" altLang="zh-CN" sz="1200" b="0" kern="100" dirty="0" smtClean="0">
                          <a:solidFill>
                            <a:schemeClr val="bg1"/>
                          </a:solidFill>
                          <a:effectLst/>
                          <a:latin typeface="+mn-lt"/>
                          <a:ea typeface="+mn-ea"/>
                          <a:cs typeface="+mn-cs"/>
                        </a:rPr>
                        <a:t>0.0894</a:t>
                      </a:r>
                      <a:endParaRPr lang="zh-CN" sz="1200" b="0" kern="100" dirty="0">
                        <a:solidFill>
                          <a:schemeClr val="bg1"/>
                        </a:solidFill>
                        <a:effectLst/>
                        <a:latin typeface="+mn-lt"/>
                        <a:ea typeface="+mn-ea"/>
                        <a:cs typeface="+mn-cs"/>
                      </a:endParaRPr>
                    </a:p>
                  </a:txBody>
                  <a:tcPr marL="5080" marR="5080" marT="0" marB="0" anchor="ctr">
                    <a:solidFill>
                      <a:srgbClr val="FF66CC"/>
                    </a:solidFill>
                  </a:tcPr>
                </a:tc>
                <a:tc>
                  <a:txBody>
                    <a:bodyPr/>
                    <a:lstStyle/>
                    <a:p>
                      <a:pPr algn="ctr">
                        <a:lnSpc>
                          <a:spcPct val="150000"/>
                        </a:lnSpc>
                        <a:spcBef>
                          <a:spcPts val="780"/>
                        </a:spcBef>
                        <a:spcAft>
                          <a:spcPts val="0"/>
                        </a:spcAft>
                      </a:pPr>
                      <a:r>
                        <a:rPr lang="en-US" altLang="zh-CN" sz="1200" b="0" kern="100" dirty="0" smtClean="0">
                          <a:solidFill>
                            <a:schemeClr val="bg1"/>
                          </a:solidFill>
                          <a:effectLst/>
                          <a:latin typeface="+mn-lt"/>
                          <a:ea typeface="+mn-ea"/>
                          <a:cs typeface="+mn-cs"/>
                        </a:rPr>
                        <a:t>0.0838</a:t>
                      </a:r>
                      <a:endParaRPr lang="zh-CN" sz="1200" b="0" kern="100" dirty="0">
                        <a:solidFill>
                          <a:schemeClr val="bg1"/>
                        </a:solidFill>
                        <a:effectLst/>
                        <a:latin typeface="+mn-lt"/>
                        <a:ea typeface="+mn-ea"/>
                        <a:cs typeface="+mn-cs"/>
                      </a:endParaRPr>
                    </a:p>
                  </a:txBody>
                  <a:tcPr marL="5080" marR="5080" marT="0" marB="0" anchor="ctr">
                    <a:solidFill>
                      <a:srgbClr val="FF66CC"/>
                    </a:solidFill>
                  </a:tcPr>
                </a:tc>
              </a:tr>
            </a:tbl>
          </a:graphicData>
        </a:graphic>
      </p:graphicFrame>
      <p:graphicFrame>
        <p:nvGraphicFramePr>
          <p:cNvPr id="16" name="表格 15"/>
          <p:cNvGraphicFramePr>
            <a:graphicFrameLocks noGrp="1"/>
          </p:cNvGraphicFramePr>
          <p:nvPr>
            <p:extLst>
              <p:ext uri="{D42A27DB-BD31-4B8C-83A1-F6EECF244321}">
                <p14:modId xmlns:p14="http://schemas.microsoft.com/office/powerpoint/2010/main" val="3194028884"/>
              </p:ext>
            </p:extLst>
          </p:nvPr>
        </p:nvGraphicFramePr>
        <p:xfrm>
          <a:off x="2123727" y="2719807"/>
          <a:ext cx="4392488" cy="986070"/>
        </p:xfrm>
        <a:graphic>
          <a:graphicData uri="http://schemas.openxmlformats.org/drawingml/2006/table">
            <a:tbl>
              <a:tblPr firstRow="1" firstCol="1" lastRow="1" lastCol="1" bandRow="1" bandCol="1">
                <a:tableStyleId>{5C22544A-7EE6-4342-B048-85BDC9FD1C3A}</a:tableStyleId>
              </a:tblPr>
              <a:tblGrid>
                <a:gridCol w="1103276"/>
                <a:gridCol w="1096404"/>
                <a:gridCol w="1096404"/>
                <a:gridCol w="1096404"/>
              </a:tblGrid>
              <a:tr h="313931">
                <a:tc gridSpan="4">
                  <a:txBody>
                    <a:bodyPr/>
                    <a:lstStyle/>
                    <a:p>
                      <a:pPr algn="ctr">
                        <a:lnSpc>
                          <a:spcPct val="150000"/>
                        </a:lnSpc>
                        <a:spcBef>
                          <a:spcPts val="780"/>
                        </a:spcBef>
                        <a:spcAft>
                          <a:spcPts val="0"/>
                        </a:spcAft>
                      </a:pPr>
                      <a:r>
                        <a:rPr lang="zh-CN" altLang="en-US" sz="1200" b="0" kern="100" dirty="0" smtClean="0">
                          <a:solidFill>
                            <a:schemeClr val="bg1"/>
                          </a:solidFill>
                          <a:effectLst/>
                        </a:rPr>
                        <a:t>三维重建</a:t>
                      </a:r>
                      <a:r>
                        <a:rPr lang="zh-CN" sz="1200" b="0" kern="100" dirty="0" smtClean="0">
                          <a:solidFill>
                            <a:schemeClr val="bg1"/>
                          </a:solidFill>
                          <a:effectLst/>
                        </a:rPr>
                        <a:t>中误差</a:t>
                      </a:r>
                      <a:endParaRPr lang="zh-CN" sz="1200" b="0" kern="100" dirty="0">
                        <a:solidFill>
                          <a:schemeClr val="bg1"/>
                        </a:solidFill>
                        <a:effectLst/>
                        <a:latin typeface="Times New Roman"/>
                        <a:ea typeface="宋体"/>
                      </a:endParaRPr>
                    </a:p>
                  </a:txBody>
                  <a:tcPr marL="5080" marR="5080" marT="0" marB="0" anchor="ctr">
                    <a:solidFill>
                      <a:srgbClr val="00B05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48422">
                <a:tc>
                  <a:txBody>
                    <a:bodyPr/>
                    <a:lstStyle/>
                    <a:p>
                      <a:pPr algn="ctr">
                        <a:lnSpc>
                          <a:spcPct val="150000"/>
                        </a:lnSpc>
                        <a:spcBef>
                          <a:spcPts val="780"/>
                        </a:spcBef>
                        <a:spcAft>
                          <a:spcPts val="0"/>
                        </a:spcAft>
                      </a:pPr>
                      <a:r>
                        <a:rPr lang="en-US" altLang="zh-CN" sz="1200" b="0" kern="100" dirty="0" smtClean="0">
                          <a:solidFill>
                            <a:schemeClr val="bg1"/>
                          </a:solidFill>
                          <a:effectLst/>
                        </a:rPr>
                        <a:t>X</a:t>
                      </a:r>
                      <a:r>
                        <a:rPr lang="en-US" sz="1200" b="0" kern="100" dirty="0" smtClean="0">
                          <a:solidFill>
                            <a:schemeClr val="bg1"/>
                          </a:solidFill>
                          <a:effectLst/>
                        </a:rPr>
                        <a:t> </a:t>
                      </a:r>
                      <a:r>
                        <a:rPr lang="en-US" sz="1200" b="0" kern="100" dirty="0">
                          <a:solidFill>
                            <a:schemeClr val="bg1"/>
                          </a:solidFill>
                          <a:effectLst/>
                        </a:rPr>
                        <a:t>/m</a:t>
                      </a:r>
                      <a:endParaRPr lang="en-US" sz="1200" b="0" kern="100" dirty="0">
                        <a:solidFill>
                          <a:schemeClr val="bg1"/>
                        </a:solidFill>
                        <a:effectLst/>
                        <a:latin typeface="Calibri"/>
                        <a:ea typeface="宋体"/>
                        <a:cs typeface="Times New Roman"/>
                      </a:endParaRPr>
                    </a:p>
                  </a:txBody>
                  <a:tcPr marL="5080" marR="5080" marT="0" marB="0" anchor="ctr">
                    <a:solidFill>
                      <a:srgbClr val="00B050"/>
                    </a:solidFill>
                  </a:tcPr>
                </a:tc>
                <a:tc>
                  <a:txBody>
                    <a:bodyPr/>
                    <a:lstStyle/>
                    <a:p>
                      <a:pPr algn="ctr">
                        <a:lnSpc>
                          <a:spcPct val="150000"/>
                        </a:lnSpc>
                        <a:spcBef>
                          <a:spcPts val="780"/>
                        </a:spcBef>
                        <a:spcAft>
                          <a:spcPts val="0"/>
                        </a:spcAft>
                      </a:pPr>
                      <a:r>
                        <a:rPr lang="en-US" altLang="zh-CN" sz="1200" b="0" kern="100" dirty="0" smtClean="0">
                          <a:solidFill>
                            <a:schemeClr val="bg1"/>
                          </a:solidFill>
                          <a:effectLst/>
                        </a:rPr>
                        <a:t>Y</a:t>
                      </a:r>
                      <a:r>
                        <a:rPr lang="en-US" sz="1200" b="0" kern="100" dirty="0" smtClean="0">
                          <a:solidFill>
                            <a:schemeClr val="bg1"/>
                          </a:solidFill>
                          <a:effectLst/>
                        </a:rPr>
                        <a:t> </a:t>
                      </a:r>
                      <a:r>
                        <a:rPr lang="en-US" sz="1200" b="0" kern="100" dirty="0">
                          <a:solidFill>
                            <a:schemeClr val="bg1"/>
                          </a:solidFill>
                          <a:effectLst/>
                        </a:rPr>
                        <a:t>/m</a:t>
                      </a:r>
                      <a:endParaRPr lang="en-US" sz="1200" b="0" kern="100" dirty="0">
                        <a:solidFill>
                          <a:schemeClr val="bg1"/>
                        </a:solidFill>
                        <a:effectLst/>
                        <a:latin typeface="Calibri"/>
                        <a:ea typeface="宋体"/>
                        <a:cs typeface="Times New Roman"/>
                      </a:endParaRPr>
                    </a:p>
                  </a:txBody>
                  <a:tcPr marL="5080" marR="5080" marT="0" marB="0" anchor="ctr">
                    <a:solidFill>
                      <a:srgbClr val="00B050"/>
                    </a:solidFill>
                  </a:tcPr>
                </a:tc>
                <a:tc>
                  <a:txBody>
                    <a:bodyPr/>
                    <a:lstStyle/>
                    <a:p>
                      <a:pPr algn="ctr">
                        <a:lnSpc>
                          <a:spcPct val="150000"/>
                        </a:lnSpc>
                        <a:spcBef>
                          <a:spcPts val="780"/>
                        </a:spcBef>
                        <a:spcAft>
                          <a:spcPts val="0"/>
                        </a:spcAft>
                      </a:pPr>
                      <a:r>
                        <a:rPr lang="zh-CN" sz="1200" b="0" kern="100" dirty="0">
                          <a:solidFill>
                            <a:schemeClr val="bg1"/>
                          </a:solidFill>
                          <a:effectLst/>
                        </a:rPr>
                        <a:t>平面</a:t>
                      </a:r>
                      <a:r>
                        <a:rPr lang="en-US" sz="1200" b="0" kern="100" dirty="0">
                          <a:solidFill>
                            <a:schemeClr val="bg1"/>
                          </a:solidFill>
                          <a:effectLst/>
                        </a:rPr>
                        <a:t>/m</a:t>
                      </a:r>
                      <a:endParaRPr lang="zh-CN" sz="1200" b="0" kern="100" dirty="0">
                        <a:solidFill>
                          <a:schemeClr val="bg1"/>
                        </a:solidFill>
                        <a:effectLst/>
                        <a:latin typeface="Times New Roman"/>
                        <a:ea typeface="宋体"/>
                      </a:endParaRPr>
                    </a:p>
                  </a:txBody>
                  <a:tcPr marL="5080" marR="5080" marT="0" marB="0" anchor="ctr">
                    <a:solidFill>
                      <a:srgbClr val="00B050"/>
                    </a:solidFill>
                  </a:tcPr>
                </a:tc>
                <a:tc>
                  <a:txBody>
                    <a:bodyPr/>
                    <a:lstStyle/>
                    <a:p>
                      <a:pPr algn="ctr">
                        <a:lnSpc>
                          <a:spcPct val="150000"/>
                        </a:lnSpc>
                        <a:spcBef>
                          <a:spcPts val="780"/>
                        </a:spcBef>
                        <a:spcAft>
                          <a:spcPts val="0"/>
                        </a:spcAft>
                      </a:pPr>
                      <a:r>
                        <a:rPr lang="en-US" sz="1200" b="0" kern="100" dirty="0">
                          <a:solidFill>
                            <a:schemeClr val="bg1"/>
                          </a:solidFill>
                          <a:effectLst/>
                        </a:rPr>
                        <a:t> </a:t>
                      </a:r>
                      <a:r>
                        <a:rPr lang="en-US" altLang="zh-CN" sz="1200" b="0" kern="100" dirty="0" smtClean="0">
                          <a:solidFill>
                            <a:schemeClr val="bg1"/>
                          </a:solidFill>
                          <a:effectLst/>
                        </a:rPr>
                        <a:t>Z</a:t>
                      </a:r>
                      <a:r>
                        <a:rPr lang="en-US" sz="1200" b="0" kern="100" dirty="0" smtClean="0">
                          <a:solidFill>
                            <a:schemeClr val="bg1"/>
                          </a:solidFill>
                          <a:effectLst/>
                        </a:rPr>
                        <a:t>/m</a:t>
                      </a:r>
                      <a:endParaRPr lang="en-US" sz="1200" b="0" kern="100" dirty="0">
                        <a:solidFill>
                          <a:schemeClr val="bg1"/>
                        </a:solidFill>
                        <a:effectLst/>
                        <a:latin typeface="Calibri"/>
                        <a:ea typeface="宋体"/>
                        <a:cs typeface="Times New Roman"/>
                      </a:endParaRPr>
                    </a:p>
                  </a:txBody>
                  <a:tcPr marL="5080" marR="5080" marT="0" marB="0" anchor="ctr">
                    <a:solidFill>
                      <a:srgbClr val="00B050"/>
                    </a:solidFill>
                  </a:tcPr>
                </a:tc>
              </a:tr>
              <a:tr h="323717">
                <a:tc>
                  <a:txBody>
                    <a:bodyPr/>
                    <a:lstStyle/>
                    <a:p>
                      <a:pPr algn="ctr">
                        <a:lnSpc>
                          <a:spcPct val="150000"/>
                        </a:lnSpc>
                        <a:spcBef>
                          <a:spcPts val="780"/>
                        </a:spcBef>
                        <a:spcAft>
                          <a:spcPts val="0"/>
                        </a:spcAft>
                      </a:pPr>
                      <a:r>
                        <a:rPr lang="en-US" altLang="zh-CN" sz="1200" b="0" kern="1200" dirty="0" smtClean="0">
                          <a:solidFill>
                            <a:schemeClr val="lt1"/>
                          </a:solidFill>
                          <a:effectLst/>
                          <a:latin typeface="+mn-lt"/>
                          <a:ea typeface="+mn-ea"/>
                          <a:cs typeface="+mn-cs"/>
                        </a:rPr>
                        <a:t>0.3637</a:t>
                      </a:r>
                      <a:endParaRPr lang="zh-CN" sz="900" b="0" kern="100" dirty="0">
                        <a:solidFill>
                          <a:schemeClr val="bg1"/>
                        </a:solidFill>
                        <a:effectLst/>
                        <a:latin typeface="Times New Roman"/>
                        <a:ea typeface="宋体"/>
                      </a:endParaRPr>
                    </a:p>
                  </a:txBody>
                  <a:tcPr marL="5080" marR="5080" marT="0" marB="0" anchor="ctr">
                    <a:solidFill>
                      <a:srgbClr val="FF66CC"/>
                    </a:solidFill>
                  </a:tcPr>
                </a:tc>
                <a:tc>
                  <a:txBody>
                    <a:bodyPr/>
                    <a:lstStyle/>
                    <a:p>
                      <a:pPr algn="ctr">
                        <a:lnSpc>
                          <a:spcPct val="150000"/>
                        </a:lnSpc>
                        <a:spcBef>
                          <a:spcPts val="780"/>
                        </a:spcBef>
                        <a:spcAft>
                          <a:spcPts val="0"/>
                        </a:spcAft>
                      </a:pPr>
                      <a:r>
                        <a:rPr lang="en-US" altLang="zh-CN" sz="1200" b="0" kern="1200" dirty="0" smtClean="0">
                          <a:solidFill>
                            <a:schemeClr val="lt1"/>
                          </a:solidFill>
                          <a:effectLst/>
                          <a:latin typeface="+mn-lt"/>
                          <a:ea typeface="+mn-ea"/>
                          <a:cs typeface="+mn-cs"/>
                        </a:rPr>
                        <a:t>0.3420</a:t>
                      </a:r>
                      <a:endParaRPr lang="zh-CN" sz="900" b="0" kern="100" dirty="0">
                        <a:solidFill>
                          <a:schemeClr val="bg1"/>
                        </a:solidFill>
                        <a:effectLst/>
                        <a:latin typeface="Times New Roman"/>
                        <a:ea typeface="宋体"/>
                      </a:endParaRPr>
                    </a:p>
                  </a:txBody>
                  <a:tcPr marL="5080" marR="5080" marT="0" marB="0" anchor="ctr">
                    <a:solidFill>
                      <a:srgbClr val="FF66CC"/>
                    </a:solidFill>
                  </a:tcPr>
                </a:tc>
                <a:tc>
                  <a:txBody>
                    <a:bodyPr/>
                    <a:lstStyle/>
                    <a:p>
                      <a:pPr algn="ctr">
                        <a:lnSpc>
                          <a:spcPct val="150000"/>
                        </a:lnSpc>
                        <a:spcBef>
                          <a:spcPts val="780"/>
                        </a:spcBef>
                        <a:spcAft>
                          <a:spcPts val="0"/>
                        </a:spcAft>
                      </a:pPr>
                      <a:r>
                        <a:rPr lang="en-US" altLang="zh-CN" sz="1200" b="0" kern="1200" dirty="0" smtClean="0">
                          <a:solidFill>
                            <a:schemeClr val="lt1"/>
                          </a:solidFill>
                          <a:effectLst/>
                          <a:latin typeface="+mn-lt"/>
                          <a:ea typeface="+mn-ea"/>
                          <a:cs typeface="+mn-cs"/>
                        </a:rPr>
                        <a:t>0.4992</a:t>
                      </a:r>
                      <a:endParaRPr lang="zh-CN" sz="900" b="0" kern="100" dirty="0">
                        <a:solidFill>
                          <a:schemeClr val="bg1"/>
                        </a:solidFill>
                        <a:effectLst/>
                        <a:latin typeface="+mn-lt"/>
                        <a:ea typeface="+mn-ea"/>
                        <a:cs typeface="+mn-cs"/>
                      </a:endParaRPr>
                    </a:p>
                  </a:txBody>
                  <a:tcPr marL="5080" marR="5080" marT="0" marB="0" anchor="ctr">
                    <a:solidFill>
                      <a:srgbClr val="FF66CC"/>
                    </a:solidFill>
                  </a:tcPr>
                </a:tc>
                <a:tc>
                  <a:txBody>
                    <a:bodyPr/>
                    <a:lstStyle/>
                    <a:p>
                      <a:pPr algn="ctr">
                        <a:lnSpc>
                          <a:spcPct val="150000"/>
                        </a:lnSpc>
                        <a:spcBef>
                          <a:spcPts val="780"/>
                        </a:spcBef>
                        <a:spcAft>
                          <a:spcPts val="0"/>
                        </a:spcAft>
                      </a:pPr>
                      <a:r>
                        <a:rPr lang="en-US" altLang="zh-CN" sz="1200" b="0" kern="1200" dirty="0" smtClean="0">
                          <a:solidFill>
                            <a:schemeClr val="lt1"/>
                          </a:solidFill>
                          <a:effectLst/>
                          <a:latin typeface="+mn-lt"/>
                          <a:ea typeface="+mn-ea"/>
                          <a:cs typeface="+mn-cs"/>
                        </a:rPr>
                        <a:t>0.4855</a:t>
                      </a:r>
                      <a:endParaRPr lang="zh-CN" sz="900" b="0" kern="100" dirty="0">
                        <a:solidFill>
                          <a:schemeClr val="bg1"/>
                        </a:solidFill>
                        <a:effectLst/>
                        <a:latin typeface="+mn-lt"/>
                        <a:ea typeface="+mn-ea"/>
                        <a:cs typeface="+mn-cs"/>
                      </a:endParaRPr>
                    </a:p>
                  </a:txBody>
                  <a:tcPr marL="5080" marR="5080" marT="0" marB="0" anchor="ctr">
                    <a:solidFill>
                      <a:srgbClr val="FF66CC"/>
                    </a:solidFill>
                  </a:tcPr>
                </a:tc>
              </a:tr>
            </a:tbl>
          </a:graphicData>
        </a:graphic>
      </p:graphicFrame>
      <p:sp>
        <p:nvSpPr>
          <p:cNvPr id="14" name="Rectangle 3"/>
          <p:cNvSpPr txBox="1">
            <a:spLocks noChangeArrowheads="1"/>
          </p:cNvSpPr>
          <p:nvPr/>
        </p:nvSpPr>
        <p:spPr>
          <a:xfrm>
            <a:off x="1045095" y="195486"/>
            <a:ext cx="7199313" cy="457200"/>
          </a:xfrm>
          <a:prstGeom prst="rect">
            <a:avLst/>
          </a:prstGeom>
        </p:spPr>
        <p:txBody>
          <a:bodyPr vert="horz" rtlCol="0" anchor="ctr">
            <a:normAutofit fontScale="97500" lnSpcReduction="100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600" smtClean="0">
                <a:latin typeface="微软雅黑" pitchFamily="34" charset="-122"/>
                <a:ea typeface="微软雅黑" pitchFamily="34" charset="-122"/>
              </a:rPr>
              <a:t>数据处理情况</a:t>
            </a:r>
            <a:endParaRPr lang="en-US" altLang="ko-KR" sz="26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3307261297"/>
      </p:ext>
    </p:extLst>
  </p:cSld>
  <p:clrMapOvr>
    <a:masterClrMapping/>
  </p:clrMapOvr>
  <mc:AlternateContent xmlns:mc="http://schemas.openxmlformats.org/markup-compatibility/2006" xmlns:p14="http://schemas.microsoft.com/office/powerpoint/2010/main">
    <mc:Choice Requires="p14">
      <p:transition spd="slow" p14:dur="2000" advTm="3051"/>
    </mc:Choice>
    <mc:Fallback xmlns="">
      <p:transition spd="slow" advTm="30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1259633" y="843558"/>
            <a:ext cx="3005951" cy="400110"/>
          </a:xfrm>
          <a:prstGeom prst="rect">
            <a:avLst/>
          </a:prstGeom>
        </p:spPr>
        <p:txBody>
          <a:bodyPr wrap="none">
            <a:spAutoFit/>
          </a:bodyPr>
          <a:lstStyle/>
          <a:p>
            <a:pPr eaLnBrk="0" hangingPunct="0">
              <a:defRPr/>
            </a:pPr>
            <a:r>
              <a:rPr lang="zh-CN" altLang="en-US" sz="2000" b="1" dirty="0" smtClean="0">
                <a:solidFill>
                  <a:srgbClr val="C00000"/>
                </a:solidFill>
                <a:latin typeface="微软雅黑" pitchFamily="34" charset="-122"/>
                <a:ea typeface="微软雅黑" pitchFamily="34" charset="-122"/>
              </a:rPr>
              <a:t>多</a:t>
            </a:r>
            <a:r>
              <a:rPr lang="zh-CN" altLang="en-US" sz="2000" b="1" dirty="0">
                <a:solidFill>
                  <a:srgbClr val="C00000"/>
                </a:solidFill>
                <a:latin typeface="微软雅黑" pitchFamily="34" charset="-122"/>
                <a:ea typeface="微软雅黑" pitchFamily="34" charset="-122"/>
              </a:rPr>
              <a:t>视角影像三维重建</a:t>
            </a:r>
            <a:r>
              <a:rPr lang="zh-CN" altLang="en-US" sz="2000" b="1" dirty="0" smtClean="0">
                <a:solidFill>
                  <a:srgbClr val="C00000"/>
                </a:solidFill>
                <a:latin typeface="微软雅黑" pitchFamily="34" charset="-122"/>
                <a:ea typeface="微软雅黑" pitchFamily="34" charset="-122"/>
              </a:rPr>
              <a:t>试验</a:t>
            </a:r>
          </a:p>
        </p:txBody>
      </p:sp>
      <p:grpSp>
        <p:nvGrpSpPr>
          <p:cNvPr id="3" name="组合 2"/>
          <p:cNvGrpSpPr/>
          <p:nvPr/>
        </p:nvGrpSpPr>
        <p:grpSpPr>
          <a:xfrm>
            <a:off x="539552" y="1221600"/>
            <a:ext cx="7848872" cy="3564396"/>
            <a:chOff x="539552" y="1628800"/>
            <a:chExt cx="7848872" cy="4752528"/>
          </a:xfrm>
        </p:grpSpPr>
        <p:sp>
          <p:nvSpPr>
            <p:cNvPr id="6" name="AutoShape 3"/>
            <p:cNvSpPr>
              <a:spLocks noChangeArrowheads="1"/>
            </p:cNvSpPr>
            <p:nvPr/>
          </p:nvSpPr>
          <p:spPr bwMode="auto">
            <a:xfrm>
              <a:off x="539552" y="5445224"/>
              <a:ext cx="7848872" cy="936104"/>
            </a:xfrm>
            <a:prstGeom prst="roundRect">
              <a:avLst>
                <a:gd name="adj" fmla="val 16667"/>
              </a:avLst>
            </a:prstGeom>
            <a:noFill/>
            <a:ln w="38100" algn="ctr">
              <a:solidFill>
                <a:schemeClr val="tx2"/>
              </a:solidFill>
              <a:round/>
              <a:headEnd/>
              <a:tailEnd/>
            </a:ln>
          </p:spPr>
          <p:txBody>
            <a:bodyPr anchor="ctr"/>
            <a:lstStyle/>
            <a:p>
              <a:pPr algn="just" eaLnBrk="0" hangingPunct="0">
                <a:lnSpc>
                  <a:spcPct val="150000"/>
                </a:lnSpc>
              </a:pPr>
              <a:r>
                <a:rPr lang="zh-CN" altLang="en-US" sz="1600" dirty="0">
                  <a:latin typeface="微软雅黑" pitchFamily="34" charset="-122"/>
                  <a:ea typeface="微软雅黑" pitchFamily="34" charset="-122"/>
                </a:rPr>
                <a:t>无人机多</a:t>
              </a:r>
              <a:r>
                <a:rPr lang="zh-CN" altLang="en-US" sz="1600" dirty="0" smtClean="0">
                  <a:latin typeface="微软雅黑" pitchFamily="34" charset="-122"/>
                  <a:ea typeface="微软雅黑" pitchFamily="34" charset="-122"/>
                </a:rPr>
                <a:t>视角：</a:t>
              </a:r>
              <a:r>
                <a:rPr lang="zh-CN" altLang="en-US" sz="1600" dirty="0">
                  <a:latin typeface="微软雅黑" pitchFamily="34" charset="-122"/>
                  <a:ea typeface="微软雅黑" pitchFamily="34" charset="-122"/>
                </a:rPr>
                <a:t>大雁塔</a:t>
              </a:r>
              <a:r>
                <a:rPr lang="zh-CN" altLang="en-US" sz="1600" dirty="0" smtClean="0">
                  <a:latin typeface="微软雅黑" pitchFamily="34" charset="-122"/>
                  <a:ea typeface="微软雅黑" pitchFamily="34" charset="-122"/>
                </a:rPr>
                <a:t>周围，</a:t>
              </a:r>
              <a:r>
                <a:rPr lang="en-US" altLang="zh-CN" sz="1600" dirty="0" smtClean="0">
                  <a:latin typeface="微软雅黑" pitchFamily="34" charset="-122"/>
                  <a:ea typeface="微软雅黑" pitchFamily="34" charset="-122"/>
                </a:rPr>
                <a:t>105</a:t>
              </a:r>
              <a:r>
                <a:rPr lang="zh-CN" altLang="en-US" sz="1600" dirty="0" smtClean="0">
                  <a:latin typeface="微软雅黑" pitchFamily="34" charset="-122"/>
                  <a:ea typeface="微软雅黑" pitchFamily="34" charset="-122"/>
                </a:rPr>
                <a:t>条航带，</a:t>
              </a:r>
              <a:r>
                <a:rPr lang="en-US" altLang="zh-CN" sz="1600" dirty="0" smtClean="0">
                  <a:latin typeface="微软雅黑" pitchFamily="34" charset="-122"/>
                  <a:ea typeface="微软雅黑" pitchFamily="34" charset="-122"/>
                </a:rPr>
                <a:t>1045</a:t>
              </a:r>
              <a:r>
                <a:rPr lang="zh-CN" altLang="en-US" sz="1600" dirty="0" smtClean="0">
                  <a:latin typeface="微软雅黑" pitchFamily="34" charset="-122"/>
                  <a:ea typeface="微软雅黑" pitchFamily="34" charset="-122"/>
                </a:rPr>
                <a:t>张影像，焦距</a:t>
              </a:r>
              <a:r>
                <a:rPr lang="en-US" altLang="zh-CN" sz="1600" dirty="0" smtClean="0">
                  <a:latin typeface="微软雅黑" pitchFamily="34" charset="-122"/>
                  <a:ea typeface="微软雅黑" pitchFamily="34" charset="-122"/>
                </a:rPr>
                <a:t>10.4mm</a:t>
              </a:r>
              <a:r>
                <a:rPr lang="zh-CN" altLang="en-US" sz="1600" dirty="0" smtClean="0">
                  <a:latin typeface="微软雅黑" pitchFamily="34" charset="-122"/>
                  <a:ea typeface="微软雅黑" pitchFamily="34" charset="-122"/>
                </a:rPr>
                <a:t>，分辨率</a:t>
              </a:r>
              <a:r>
                <a:rPr lang="en-US" altLang="zh-CN" sz="1600" dirty="0" smtClean="0">
                  <a:latin typeface="微软雅黑" pitchFamily="34" charset="-122"/>
                  <a:ea typeface="微软雅黑" pitchFamily="34" charset="-122"/>
                </a:rPr>
                <a:t>0.02m</a:t>
              </a:r>
              <a:endParaRPr lang="zh-CN" altLang="en-US" sz="1600" dirty="0">
                <a:latin typeface="微软雅黑" pitchFamily="34" charset="-122"/>
                <a:ea typeface="微软雅黑" pitchFamily="34" charset="-122"/>
              </a:endParaRPr>
            </a:p>
          </p:txBody>
        </p:sp>
        <p:pic>
          <p:nvPicPr>
            <p:cNvPr id="123906" name="图片 448"/>
            <p:cNvPicPr>
              <a:picLocks noChangeAspect="1" noChangeArrowheads="1"/>
            </p:cNvPicPr>
            <p:nvPr/>
          </p:nvPicPr>
          <p:blipFill>
            <a:blip r:embed="rId2">
              <a:extLst>
                <a:ext uri="{28A0092B-C50C-407E-A947-70E740481C1C}">
                  <a14:useLocalDpi xmlns:a14="http://schemas.microsoft.com/office/drawing/2010/main" val="0"/>
                </a:ext>
              </a:extLst>
            </a:blip>
            <a:srcRect l="14989" t="10400" r="12755" b="12534"/>
            <a:stretch>
              <a:fillRect/>
            </a:stretch>
          </p:blipFill>
          <p:spPr bwMode="auto">
            <a:xfrm>
              <a:off x="2051720" y="1628800"/>
              <a:ext cx="4752528" cy="357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图片 64" descr="I:\F盘\01 科研\瓶颈_多视角三维重建技术\多视角数字航空影像真三维快速重建技术\结题验收\dayanta截图\三维2.PNG"/>
          <p:cNvPicPr>
            <a:picLocks noChangeAspect="1" noChangeArrowheads="1"/>
          </p:cNvPicPr>
          <p:nvPr/>
        </p:nvPicPr>
        <p:blipFill>
          <a:blip r:embed="rId3">
            <a:extLst>
              <a:ext uri="{28A0092B-C50C-407E-A947-70E740481C1C}">
                <a14:useLocalDpi xmlns:a14="http://schemas.microsoft.com/office/drawing/2010/main" val="0"/>
              </a:ext>
            </a:extLst>
          </a:blip>
          <a:srcRect t="9497" b="6931"/>
          <a:stretch>
            <a:fillRect/>
          </a:stretch>
        </p:blipFill>
        <p:spPr bwMode="auto">
          <a:xfrm>
            <a:off x="1200760" y="1383618"/>
            <a:ext cx="7043649" cy="248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73" descr="I:\F盘\01 科研\瓶颈_多视角三维重建技术\多视角数字航空影像真三维快速重建技术\结题验收\dayanta截图\三维3.PNG"/>
          <p:cNvPicPr>
            <a:picLocks noChangeAspect="1" noChangeArrowheads="1"/>
          </p:cNvPicPr>
          <p:nvPr/>
        </p:nvPicPr>
        <p:blipFill>
          <a:blip r:embed="rId4">
            <a:extLst>
              <a:ext uri="{28A0092B-C50C-407E-A947-70E740481C1C}">
                <a14:useLocalDpi xmlns:a14="http://schemas.microsoft.com/office/drawing/2010/main" val="0"/>
              </a:ext>
            </a:extLst>
          </a:blip>
          <a:srcRect t="9312" b="7582"/>
          <a:stretch>
            <a:fillRect/>
          </a:stretch>
        </p:blipFill>
        <p:spPr bwMode="auto">
          <a:xfrm>
            <a:off x="1547664" y="2031691"/>
            <a:ext cx="6336704" cy="222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a:xfrm>
            <a:off x="1045095" y="195486"/>
            <a:ext cx="7199313" cy="457200"/>
          </a:xfrm>
          <a:prstGeom prst="rect">
            <a:avLst/>
          </a:prstGeom>
        </p:spPr>
        <p:txBody>
          <a:bodyPr vert="horz" rtlCol="0" anchor="ctr">
            <a:normAutofit fontScale="97500" lnSpcReduction="100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600" smtClean="0">
                <a:latin typeface="微软雅黑" pitchFamily="34" charset="-122"/>
                <a:ea typeface="微软雅黑" pitchFamily="34" charset="-122"/>
              </a:rPr>
              <a:t>数据处理情况</a:t>
            </a:r>
            <a:endParaRPr lang="en-US" altLang="ko-KR" sz="26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392077475"/>
      </p:ext>
    </p:extLst>
  </p:cSld>
  <p:clrMapOvr>
    <a:masterClrMapping/>
  </p:clrMapOvr>
  <mc:AlternateContent xmlns:mc="http://schemas.openxmlformats.org/markup-compatibility/2006" xmlns:p14="http://schemas.microsoft.com/office/powerpoint/2010/main">
    <mc:Choice Requires="p14">
      <p:transition spd="slow" p14:dur="2000" advTm="4148"/>
    </mc:Choice>
    <mc:Fallback xmlns="">
      <p:transition spd="slow" advTm="41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2319713"/>
            <a:ext cx="8496944" cy="1569660"/>
          </a:xfrm>
          <a:prstGeom prst="rect">
            <a:avLst/>
          </a:prstGeom>
          <a:noFill/>
        </p:spPr>
        <p:txBody>
          <a:bodyPr wrap="square" rtlCol="0">
            <a:spAutoFit/>
          </a:bodyPr>
          <a:lstStyle/>
          <a:p>
            <a:pPr algn="ctr">
              <a:lnSpc>
                <a:spcPct val="150000"/>
              </a:lnSpc>
            </a:pPr>
            <a:r>
              <a:rPr lang="en-US" altLang="zh-CN" sz="3200" dirty="0" smtClean="0">
                <a:latin typeface="Times New Roman" pitchFamily="18" charset="0"/>
                <a:ea typeface="楷体" pitchFamily="49" charset="-122"/>
                <a:cs typeface="Times New Roman" pitchFamily="18" charset="0"/>
              </a:rPr>
              <a:t>1. </a:t>
            </a:r>
            <a:r>
              <a:rPr lang="zh-CN" altLang="en-US" sz="3200" dirty="0" smtClean="0">
                <a:latin typeface="Times New Roman" pitchFamily="18" charset="0"/>
                <a:ea typeface="楷体" pitchFamily="49" charset="-122"/>
                <a:cs typeface="Times New Roman" pitchFamily="18" charset="0"/>
              </a:rPr>
              <a:t>地表以上“全定位”</a:t>
            </a:r>
            <a:r>
              <a:rPr lang="zh-CN" altLang="en-US" sz="3200" dirty="0">
                <a:latin typeface="Times New Roman" pitchFamily="18" charset="0"/>
                <a:ea typeface="楷体" pitchFamily="49" charset="-122"/>
                <a:cs typeface="Times New Roman" pitchFamily="18" charset="0"/>
              </a:rPr>
              <a:t>（</a:t>
            </a:r>
            <a:r>
              <a:rPr lang="zh-CN" altLang="en-US" sz="3200" dirty="0" smtClean="0">
                <a:latin typeface="Times New Roman" pitchFamily="18" charset="0"/>
                <a:ea typeface="楷体" pitchFamily="49" charset="-122"/>
                <a:cs typeface="Times New Roman" pitchFamily="18" charset="0"/>
              </a:rPr>
              <a:t>全源，全空间）装备</a:t>
            </a:r>
            <a:endParaRPr lang="en-US" altLang="zh-CN" sz="3200" dirty="0" smtClean="0">
              <a:latin typeface="Times New Roman" pitchFamily="18" charset="0"/>
              <a:ea typeface="楷体" pitchFamily="49" charset="-122"/>
              <a:cs typeface="Times New Roman" pitchFamily="18" charset="0"/>
            </a:endParaRPr>
          </a:p>
          <a:p>
            <a:pPr algn="ctr">
              <a:lnSpc>
                <a:spcPct val="150000"/>
              </a:lnSpc>
            </a:pPr>
            <a:r>
              <a:rPr lang="zh-CN" altLang="en-US" sz="3200" dirty="0" smtClean="0">
                <a:solidFill>
                  <a:srgbClr val="FF0000"/>
                </a:solidFill>
                <a:latin typeface="Times New Roman" pitchFamily="18" charset="0"/>
                <a:ea typeface="楷体" pitchFamily="49" charset="-122"/>
                <a:cs typeface="Times New Roman" pitchFamily="18" charset="0"/>
              </a:rPr>
              <a:t>室内</a:t>
            </a:r>
            <a:r>
              <a:rPr lang="en-US" altLang="zh-CN" sz="3200" dirty="0" smtClean="0">
                <a:solidFill>
                  <a:srgbClr val="FF0000"/>
                </a:solidFill>
                <a:latin typeface="Times New Roman" pitchFamily="18" charset="0"/>
                <a:ea typeface="楷体" pitchFamily="49" charset="-122"/>
                <a:cs typeface="Times New Roman" pitchFamily="18" charset="0"/>
              </a:rPr>
              <a:t>/</a:t>
            </a:r>
            <a:r>
              <a:rPr lang="zh-CN" altLang="en-US" sz="3200" dirty="0" smtClean="0">
                <a:solidFill>
                  <a:srgbClr val="FF0000"/>
                </a:solidFill>
                <a:latin typeface="Times New Roman" pitchFamily="18" charset="0"/>
                <a:ea typeface="楷体" pitchFamily="49" charset="-122"/>
                <a:cs typeface="Times New Roman" pitchFamily="18" charset="0"/>
              </a:rPr>
              <a:t>隐蔽地区定位</a:t>
            </a:r>
            <a:endParaRPr lang="en-US" altLang="zh-CN" sz="3200" dirty="0" smtClean="0">
              <a:solidFill>
                <a:srgbClr val="FF0000"/>
              </a:solidFill>
              <a:latin typeface="Times New Roman" pitchFamily="18" charset="0"/>
              <a:ea typeface="楷体" pitchFamily="49" charset="-122"/>
              <a:cs typeface="Times New Roman" pitchFamily="18" charset="0"/>
            </a:endParaRPr>
          </a:p>
        </p:txBody>
      </p:sp>
      <p:sp>
        <p:nvSpPr>
          <p:cNvPr id="3" name="TextBox 2"/>
          <p:cNvSpPr txBox="1"/>
          <p:nvPr/>
        </p:nvSpPr>
        <p:spPr>
          <a:xfrm>
            <a:off x="9892" y="915566"/>
            <a:ext cx="9134107" cy="818173"/>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（一</a:t>
            </a:r>
            <a:r>
              <a:rPr lang="zh-CN" altLang="en-US" sz="3600" b="1" dirty="0">
                <a:latin typeface="Times New Roman" pitchFamily="18" charset="0"/>
                <a:ea typeface="楷体" pitchFamily="49" charset="-122"/>
                <a:cs typeface="Times New Roman" pitchFamily="18" charset="0"/>
              </a:rPr>
              <a:t>）隐蔽</a:t>
            </a:r>
            <a:r>
              <a:rPr lang="zh-CN" altLang="en-US" sz="3600" b="1" dirty="0" smtClean="0">
                <a:latin typeface="Times New Roman" pitchFamily="18" charset="0"/>
                <a:ea typeface="楷体" pitchFamily="49" charset="-122"/>
                <a:cs typeface="Times New Roman" pitchFamily="18" charset="0"/>
              </a:rPr>
              <a:t>地区</a:t>
            </a:r>
            <a:r>
              <a:rPr lang="zh-CN" altLang="en-US" sz="3600" b="1" dirty="0">
                <a:latin typeface="Times New Roman" pitchFamily="18" charset="0"/>
                <a:ea typeface="楷体" pitchFamily="49" charset="-122"/>
                <a:cs typeface="Times New Roman" pitchFamily="18" charset="0"/>
              </a:rPr>
              <a:t>、</a:t>
            </a:r>
            <a:r>
              <a:rPr lang="zh-CN" altLang="en-US" sz="3600" b="1" dirty="0" smtClean="0">
                <a:latin typeface="Times New Roman" pitchFamily="18" charset="0"/>
                <a:ea typeface="楷体" pitchFamily="49" charset="-122"/>
                <a:cs typeface="Times New Roman" pitchFamily="18" charset="0"/>
              </a:rPr>
              <a:t>室内定位</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615824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1260059" y="735546"/>
            <a:ext cx="4031873" cy="400110"/>
          </a:xfrm>
          <a:prstGeom prst="rect">
            <a:avLst/>
          </a:prstGeom>
        </p:spPr>
        <p:txBody>
          <a:bodyPr wrap="none">
            <a:spAutoFit/>
          </a:bodyPr>
          <a:lstStyle/>
          <a:p>
            <a:pPr eaLnBrk="0" hangingPunct="0">
              <a:defRPr/>
            </a:pPr>
            <a:r>
              <a:rPr lang="zh-CN" altLang="en-US" sz="2000" b="1" dirty="0" smtClean="0">
                <a:solidFill>
                  <a:srgbClr val="C00000"/>
                </a:solidFill>
                <a:latin typeface="微软雅黑" pitchFamily="34" charset="-122"/>
                <a:ea typeface="微软雅黑" pitchFamily="34" charset="-122"/>
              </a:rPr>
              <a:t>多</a:t>
            </a:r>
            <a:r>
              <a:rPr lang="zh-CN" altLang="en-US" sz="2000" b="1" dirty="0">
                <a:solidFill>
                  <a:srgbClr val="C00000"/>
                </a:solidFill>
                <a:latin typeface="微软雅黑" pitchFamily="34" charset="-122"/>
                <a:ea typeface="微软雅黑" pitchFamily="34" charset="-122"/>
              </a:rPr>
              <a:t>视角影像三维</a:t>
            </a:r>
            <a:r>
              <a:rPr lang="zh-CN" altLang="en-US" sz="2000" b="1" dirty="0" smtClean="0">
                <a:solidFill>
                  <a:srgbClr val="C00000"/>
                </a:solidFill>
                <a:latin typeface="微软雅黑" pitchFamily="34" charset="-122"/>
                <a:ea typeface="微软雅黑" pitchFamily="34" charset="-122"/>
              </a:rPr>
              <a:t>重建试验效率统计</a:t>
            </a:r>
          </a:p>
        </p:txBody>
      </p:sp>
      <p:graphicFrame>
        <p:nvGraphicFramePr>
          <p:cNvPr id="3" name="表格 2"/>
          <p:cNvGraphicFramePr>
            <a:graphicFrameLocks noGrp="1"/>
          </p:cNvGraphicFramePr>
          <p:nvPr>
            <p:extLst>
              <p:ext uri="{D42A27DB-BD31-4B8C-83A1-F6EECF244321}">
                <p14:modId xmlns:p14="http://schemas.microsoft.com/office/powerpoint/2010/main" val="594811817"/>
              </p:ext>
            </p:extLst>
          </p:nvPr>
        </p:nvGraphicFramePr>
        <p:xfrm>
          <a:off x="323528" y="1143641"/>
          <a:ext cx="8424936" cy="3708646"/>
        </p:xfrm>
        <a:graphic>
          <a:graphicData uri="http://schemas.openxmlformats.org/drawingml/2006/table">
            <a:tbl>
              <a:tblPr firstRow="1" firstCol="1" bandRow="1">
                <a:tableStyleId>{3C2FFA5D-87B4-456A-9821-1D502468CF0F}</a:tableStyleId>
              </a:tblPr>
              <a:tblGrid>
                <a:gridCol w="1487233"/>
                <a:gridCol w="2401199"/>
                <a:gridCol w="2304256"/>
                <a:gridCol w="2232248"/>
              </a:tblGrid>
              <a:tr h="320040">
                <a:tc>
                  <a:txBody>
                    <a:bodyPr/>
                    <a:lstStyle/>
                    <a:p>
                      <a:pPr marL="0" indent="0" algn="ctr">
                        <a:spcAft>
                          <a:spcPts val="0"/>
                        </a:spcAft>
                      </a:pPr>
                      <a:r>
                        <a:rPr lang="zh-CN" sz="1100" cap="none" spc="0" dirty="0">
                          <a:ln>
                            <a:noFill/>
                          </a:ln>
                          <a:solidFill>
                            <a:schemeClr val="tx1"/>
                          </a:solidFill>
                          <a:effectLst/>
                        </a:rPr>
                        <a:t>处理流程</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2DE82"/>
                    </a:solidFill>
                  </a:tcPr>
                </a:tc>
                <a:tc>
                  <a:txBody>
                    <a:bodyPr/>
                    <a:lstStyle/>
                    <a:p>
                      <a:pPr marL="0" indent="0" algn="ctr">
                        <a:spcAft>
                          <a:spcPts val="0"/>
                        </a:spcAft>
                      </a:pPr>
                      <a:r>
                        <a:rPr lang="en-US" sz="1100" cap="none" spc="0" dirty="0" smtClean="0">
                          <a:ln>
                            <a:noFill/>
                          </a:ln>
                          <a:solidFill>
                            <a:schemeClr val="tx1"/>
                          </a:solidFill>
                          <a:effectLst/>
                        </a:rPr>
                        <a:t>AMC580</a:t>
                      </a:r>
                      <a:r>
                        <a:rPr lang="zh-CN" sz="1100" cap="none" spc="0" dirty="0" smtClean="0">
                          <a:ln>
                            <a:noFill/>
                          </a:ln>
                          <a:solidFill>
                            <a:schemeClr val="tx1"/>
                          </a:solidFill>
                          <a:effectLst/>
                        </a:rPr>
                        <a:t>数据</a:t>
                      </a:r>
                    </a:p>
                    <a:p>
                      <a:pPr marL="0" indent="0" algn="ctr">
                        <a:spcAft>
                          <a:spcPts val="0"/>
                        </a:spcAft>
                      </a:pPr>
                      <a:r>
                        <a:rPr lang="zh-CN" sz="1100" cap="none" spc="0" dirty="0" smtClean="0">
                          <a:ln>
                            <a:noFill/>
                          </a:ln>
                          <a:solidFill>
                            <a:schemeClr val="tx1"/>
                          </a:solidFill>
                          <a:effectLst/>
                        </a:rPr>
                        <a:t>（</a:t>
                      </a:r>
                      <a:r>
                        <a:rPr lang="en-US" sz="1100" cap="none" spc="0" dirty="0" smtClean="0">
                          <a:ln>
                            <a:noFill/>
                          </a:ln>
                          <a:solidFill>
                            <a:schemeClr val="tx1"/>
                          </a:solidFill>
                          <a:effectLst/>
                        </a:rPr>
                        <a:t>1005</a:t>
                      </a:r>
                      <a:r>
                        <a:rPr lang="zh-CN" sz="1100" cap="none" spc="0" dirty="0" smtClean="0">
                          <a:ln>
                            <a:noFill/>
                          </a:ln>
                          <a:solidFill>
                            <a:schemeClr val="tx1"/>
                          </a:solidFill>
                          <a:effectLst/>
                        </a:rPr>
                        <a:t>张</a:t>
                      </a:r>
                      <a:r>
                        <a:rPr lang="zh-CN" altLang="en-US" sz="1100" cap="none" spc="0" dirty="0" smtClean="0">
                          <a:ln>
                            <a:noFill/>
                          </a:ln>
                          <a:solidFill>
                            <a:schemeClr val="tx1"/>
                          </a:solidFill>
                          <a:effectLst/>
                        </a:rPr>
                        <a:t>，分辨率</a:t>
                      </a:r>
                      <a:r>
                        <a:rPr lang="en-US" altLang="zh-CN" sz="1100" cap="none" spc="0" dirty="0" smtClean="0">
                          <a:ln>
                            <a:noFill/>
                          </a:ln>
                          <a:solidFill>
                            <a:schemeClr val="tx1"/>
                          </a:solidFill>
                          <a:effectLst/>
                        </a:rPr>
                        <a:t>10cm</a:t>
                      </a:r>
                      <a:r>
                        <a:rPr lang="zh-CN" sz="1100" cap="none" spc="0" dirty="0" smtClean="0">
                          <a:ln>
                            <a:noFill/>
                          </a:ln>
                          <a:solidFill>
                            <a:schemeClr val="tx1"/>
                          </a:solidFill>
                          <a:effectLst/>
                        </a:rPr>
                        <a:t>）</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2DE82"/>
                    </a:solidFill>
                  </a:tcPr>
                </a:tc>
                <a:tc>
                  <a:txBody>
                    <a:bodyPr/>
                    <a:lstStyle/>
                    <a:p>
                      <a:pPr marL="0" indent="0" algn="ctr">
                        <a:spcAft>
                          <a:spcPts val="0"/>
                        </a:spcAft>
                      </a:pPr>
                      <a:r>
                        <a:rPr lang="en-US" sz="1100" cap="none" spc="0" dirty="0">
                          <a:ln>
                            <a:noFill/>
                          </a:ln>
                          <a:solidFill>
                            <a:schemeClr val="tx1"/>
                          </a:solidFill>
                          <a:effectLst/>
                        </a:rPr>
                        <a:t>RCD30</a:t>
                      </a:r>
                      <a:r>
                        <a:rPr lang="zh-CN" sz="1100" cap="none" spc="0" dirty="0">
                          <a:ln>
                            <a:noFill/>
                          </a:ln>
                          <a:solidFill>
                            <a:schemeClr val="tx1"/>
                          </a:solidFill>
                          <a:effectLst/>
                        </a:rPr>
                        <a:t>数据</a:t>
                      </a:r>
                    </a:p>
                    <a:p>
                      <a:pPr marL="0" indent="0" algn="ctr">
                        <a:spcAft>
                          <a:spcPts val="0"/>
                        </a:spcAft>
                      </a:pPr>
                      <a:r>
                        <a:rPr lang="zh-CN" sz="1100" cap="none" spc="0" dirty="0" smtClean="0">
                          <a:ln>
                            <a:noFill/>
                          </a:ln>
                          <a:solidFill>
                            <a:schemeClr val="tx1"/>
                          </a:solidFill>
                          <a:effectLst/>
                        </a:rPr>
                        <a:t>（</a:t>
                      </a:r>
                      <a:r>
                        <a:rPr lang="en-US" sz="1100" cap="none" spc="0" dirty="0" smtClean="0">
                          <a:ln>
                            <a:noFill/>
                          </a:ln>
                          <a:solidFill>
                            <a:schemeClr val="tx1"/>
                          </a:solidFill>
                          <a:effectLst/>
                        </a:rPr>
                        <a:t>4881</a:t>
                      </a:r>
                      <a:r>
                        <a:rPr lang="zh-CN" sz="1100" cap="none" spc="0" dirty="0" smtClean="0">
                          <a:ln>
                            <a:noFill/>
                          </a:ln>
                          <a:solidFill>
                            <a:schemeClr val="tx1"/>
                          </a:solidFill>
                          <a:effectLst/>
                        </a:rPr>
                        <a:t>张</a:t>
                      </a:r>
                      <a:r>
                        <a:rPr lang="zh-CN" altLang="en-US" sz="1100" cap="none" spc="0" dirty="0" smtClean="0">
                          <a:ln>
                            <a:noFill/>
                          </a:ln>
                          <a:solidFill>
                            <a:schemeClr val="tx1"/>
                          </a:solidFill>
                          <a:effectLst/>
                        </a:rPr>
                        <a:t>，分辨率</a:t>
                      </a:r>
                      <a:r>
                        <a:rPr lang="en-US" altLang="zh-CN" sz="1100" cap="none" spc="0" dirty="0" smtClean="0">
                          <a:ln>
                            <a:noFill/>
                          </a:ln>
                          <a:solidFill>
                            <a:schemeClr val="tx1"/>
                          </a:solidFill>
                          <a:effectLst/>
                        </a:rPr>
                        <a:t>5cm</a:t>
                      </a:r>
                      <a:r>
                        <a:rPr lang="zh-CN" sz="1100" cap="none" spc="0" dirty="0" smtClean="0">
                          <a:ln>
                            <a:noFill/>
                          </a:ln>
                          <a:solidFill>
                            <a:schemeClr val="tx1"/>
                          </a:solidFill>
                          <a:effectLst/>
                        </a:rPr>
                        <a:t>）</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2DE82"/>
                    </a:solidFill>
                  </a:tcPr>
                </a:tc>
                <a:tc>
                  <a:txBody>
                    <a:bodyPr/>
                    <a:lstStyle/>
                    <a:p>
                      <a:pPr marL="0" indent="0" algn="ctr">
                        <a:spcAft>
                          <a:spcPts val="0"/>
                        </a:spcAft>
                      </a:pPr>
                      <a:r>
                        <a:rPr lang="zh-CN" sz="1100" cap="none" spc="0" dirty="0">
                          <a:ln>
                            <a:noFill/>
                          </a:ln>
                          <a:solidFill>
                            <a:schemeClr val="tx1"/>
                          </a:solidFill>
                          <a:effectLst/>
                        </a:rPr>
                        <a:t>大雁塔</a:t>
                      </a:r>
                      <a:r>
                        <a:rPr lang="zh-CN" sz="1100" cap="none" spc="0" dirty="0" smtClean="0">
                          <a:ln>
                            <a:noFill/>
                          </a:ln>
                          <a:solidFill>
                            <a:schemeClr val="tx1"/>
                          </a:solidFill>
                          <a:effectLst/>
                        </a:rPr>
                        <a:t>数据</a:t>
                      </a:r>
                      <a:endParaRPr lang="en-US" altLang="zh-CN" sz="1100" cap="none" spc="0" dirty="0" smtClean="0">
                        <a:ln>
                          <a:noFill/>
                        </a:ln>
                        <a:solidFill>
                          <a:schemeClr val="tx1"/>
                        </a:solidFill>
                        <a:effectLst/>
                      </a:endParaRPr>
                    </a:p>
                    <a:p>
                      <a:pPr marL="0" indent="0" algn="ctr">
                        <a:spcAft>
                          <a:spcPts val="0"/>
                        </a:spcAft>
                      </a:pPr>
                      <a:r>
                        <a:rPr lang="en-US" sz="1100" cap="none" spc="0" dirty="0" smtClean="0">
                          <a:ln>
                            <a:noFill/>
                          </a:ln>
                          <a:solidFill>
                            <a:schemeClr val="tx1"/>
                          </a:solidFill>
                          <a:effectLst/>
                        </a:rPr>
                        <a:t>(</a:t>
                      </a:r>
                      <a:r>
                        <a:rPr lang="en-US" sz="1100" cap="none" spc="0" dirty="0">
                          <a:ln>
                            <a:noFill/>
                          </a:ln>
                          <a:solidFill>
                            <a:schemeClr val="tx1"/>
                          </a:solidFill>
                          <a:effectLst/>
                        </a:rPr>
                        <a:t>1045</a:t>
                      </a:r>
                      <a:r>
                        <a:rPr lang="zh-CN" sz="1100" cap="none" spc="0" dirty="0" smtClean="0">
                          <a:ln>
                            <a:noFill/>
                          </a:ln>
                          <a:solidFill>
                            <a:schemeClr val="tx1"/>
                          </a:solidFill>
                          <a:effectLst/>
                        </a:rPr>
                        <a:t>张</a:t>
                      </a:r>
                      <a:r>
                        <a:rPr lang="zh-CN" altLang="en-US" sz="1100" cap="none" spc="0" dirty="0" smtClean="0">
                          <a:ln>
                            <a:noFill/>
                          </a:ln>
                          <a:solidFill>
                            <a:schemeClr val="tx1"/>
                          </a:solidFill>
                          <a:effectLst/>
                        </a:rPr>
                        <a:t>，分辨率</a:t>
                      </a:r>
                      <a:r>
                        <a:rPr lang="en-US" altLang="zh-CN" sz="1100" cap="none" spc="0" dirty="0" smtClean="0">
                          <a:ln>
                            <a:noFill/>
                          </a:ln>
                          <a:solidFill>
                            <a:schemeClr val="tx1"/>
                          </a:solidFill>
                          <a:effectLst/>
                        </a:rPr>
                        <a:t>2cm</a:t>
                      </a:r>
                      <a:r>
                        <a:rPr lang="en-US" sz="1100" cap="none" spc="0" dirty="0" smtClean="0">
                          <a:ln>
                            <a:noFill/>
                          </a:ln>
                          <a:solidFill>
                            <a:schemeClr val="tx1"/>
                          </a:solidFill>
                          <a:effectLst/>
                        </a:rPr>
                        <a:t>)</a:t>
                      </a:r>
                      <a:endParaRPr lang="zh-CN" sz="1100" b="0" cap="none" spc="0" dirty="0">
                        <a:ln>
                          <a:noFill/>
                        </a:ln>
                        <a:solidFill>
                          <a:schemeClr val="tx1"/>
                        </a:solidFill>
                        <a:effectLst/>
                        <a:latin typeface="Times New Roman"/>
                        <a:ea typeface="宋体"/>
                      </a:endParaRPr>
                    </a:p>
                  </a:txBody>
                  <a:tcPr marL="3600" marR="360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2DE82"/>
                    </a:solidFill>
                  </a:tcPr>
                </a:tc>
              </a:tr>
              <a:tr h="188507">
                <a:tc>
                  <a:txBody>
                    <a:bodyPr/>
                    <a:lstStyle/>
                    <a:p>
                      <a:pPr marL="0" indent="0" algn="ctr">
                        <a:spcAft>
                          <a:spcPts val="0"/>
                        </a:spcAft>
                      </a:pPr>
                      <a:r>
                        <a:rPr lang="zh-CN" sz="1100" cap="none" spc="0" dirty="0">
                          <a:ln>
                            <a:noFill/>
                          </a:ln>
                          <a:effectLst/>
                        </a:rPr>
                        <a:t>影像聚类</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789 </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2724</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151</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特征点提取</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1638</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7196</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1339</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特征点预匹配</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24501</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75108</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8048</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特征点匹配</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153075</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281989</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165552</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smtClean="0">
                          <a:ln>
                            <a:noFill/>
                          </a:ln>
                          <a:effectLst/>
                        </a:rPr>
                        <a:t>空</a:t>
                      </a:r>
                      <a:r>
                        <a:rPr lang="zh-CN" sz="1100" cap="none" spc="0" dirty="0">
                          <a:ln>
                            <a:noFill/>
                          </a:ln>
                          <a:effectLst/>
                        </a:rPr>
                        <a:t>三平差</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13126</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34936</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6673</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影像校正</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1091</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3191</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296</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空三格式转换</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2380</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6248</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383</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空三分块</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41</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198</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18</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稠密重建</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221300</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tabLst/>
                      </a:pPr>
                      <a:r>
                        <a:rPr lang="en-US" sz="1100" cap="none" spc="0" dirty="0">
                          <a:ln>
                            <a:noFill/>
                          </a:ln>
                          <a:effectLst/>
                        </a:rPr>
                        <a:t>389021</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64419</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表面重建</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13066</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37873</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2423</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表面优化</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1732</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3893</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316</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表面简化</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18297</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34574</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2662</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8749">
                <a:tc>
                  <a:txBody>
                    <a:bodyPr/>
                    <a:lstStyle/>
                    <a:p>
                      <a:pPr marL="0" indent="0" algn="ctr">
                        <a:spcAft>
                          <a:spcPts val="0"/>
                        </a:spcAft>
                      </a:pPr>
                      <a:r>
                        <a:rPr lang="zh-CN" sz="1100" cap="none" spc="0" dirty="0">
                          <a:ln>
                            <a:noFill/>
                          </a:ln>
                          <a:effectLst/>
                        </a:rPr>
                        <a:t>合并</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686</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1329</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180</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格网分块</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1251</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1865</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446</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格网二次分块</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96</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241</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43</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8507">
                <a:tc>
                  <a:txBody>
                    <a:bodyPr/>
                    <a:lstStyle/>
                    <a:p>
                      <a:pPr marL="0" indent="0" algn="ctr">
                        <a:spcAft>
                          <a:spcPts val="0"/>
                        </a:spcAft>
                      </a:pPr>
                      <a:r>
                        <a:rPr lang="zh-CN" sz="1100" cap="none" spc="0" dirty="0">
                          <a:ln>
                            <a:noFill/>
                          </a:ln>
                          <a:effectLst/>
                        </a:rPr>
                        <a:t>纹理映射</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15421</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a:ln>
                            <a:noFill/>
                          </a:ln>
                          <a:effectLst/>
                        </a:rPr>
                        <a:t>54103</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26688</a:t>
                      </a:r>
                      <a:endParaRPr lang="zh-CN" sz="1100" b="0" cap="none" spc="0" dirty="0">
                        <a:ln>
                          <a:noFill/>
                        </a:ln>
                        <a:solidFill>
                          <a:schemeClr val="tx1"/>
                        </a:solidFill>
                        <a:effectLst/>
                        <a:latin typeface="Times New Roman"/>
                        <a:ea typeface="宋体"/>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77012">
                <a:tc>
                  <a:txBody>
                    <a:bodyPr/>
                    <a:lstStyle/>
                    <a:p>
                      <a:pPr marL="0" indent="0" algn="ctr">
                        <a:spcAft>
                          <a:spcPts val="0"/>
                        </a:spcAft>
                      </a:pPr>
                      <a:r>
                        <a:rPr lang="zh-CN" sz="1100" cap="none" spc="0" dirty="0">
                          <a:ln>
                            <a:noFill/>
                          </a:ln>
                          <a:effectLst/>
                        </a:rPr>
                        <a:t>合 计</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130.2</a:t>
                      </a:r>
                      <a:r>
                        <a:rPr lang="zh-CN" sz="1100" cap="none" spc="0" dirty="0">
                          <a:ln>
                            <a:noFill/>
                          </a:ln>
                          <a:effectLst/>
                        </a:rPr>
                        <a:t>小时</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100" cap="none" spc="0" dirty="0" smtClean="0">
                          <a:ln>
                            <a:noFill/>
                          </a:ln>
                          <a:effectLst/>
                        </a:rPr>
                        <a:t>262.1</a:t>
                      </a:r>
                      <a:r>
                        <a:rPr lang="zh-CN" sz="1100" cap="none" spc="0" dirty="0">
                          <a:ln>
                            <a:noFill/>
                          </a:ln>
                          <a:effectLst/>
                        </a:rPr>
                        <a:t>小时</a:t>
                      </a:r>
                      <a:endParaRPr lang="zh-CN" sz="1100" b="0" cap="none" spc="0" dirty="0">
                        <a:ln>
                          <a:noFill/>
                        </a:ln>
                        <a:solidFill>
                          <a:schemeClr val="tx1"/>
                        </a:solidFill>
                        <a:effectLst/>
                        <a:latin typeface="Times New Roman"/>
                        <a:ea typeface="宋体"/>
                      </a:endParaRPr>
                    </a:p>
                  </a:txBody>
                  <a:tcPr marL="49319" marR="49319"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spcAft>
                          <a:spcPts val="0"/>
                        </a:spcAft>
                      </a:pPr>
                      <a:endParaRPr lang="en-US" sz="1100" kern="1200" cap="none" spc="0" dirty="0" smtClean="0">
                        <a:ln>
                          <a:noFill/>
                        </a:ln>
                        <a:solidFill>
                          <a:schemeClr val="dk1"/>
                        </a:solidFill>
                        <a:effectLst/>
                        <a:latin typeface="+mn-lt"/>
                        <a:ea typeface="+mn-ea"/>
                        <a:cs typeface="+mn-cs"/>
                      </a:endParaRPr>
                    </a:p>
                    <a:p>
                      <a:pPr marL="0" indent="0" algn="ctr" defTabSz="914400" rtl="0" eaLnBrk="1" latinLnBrk="0" hangingPunct="1">
                        <a:spcAft>
                          <a:spcPts val="0"/>
                        </a:spcAft>
                      </a:pPr>
                      <a:r>
                        <a:rPr lang="en-US" sz="1100" kern="1200" cap="none" spc="0" dirty="0" smtClean="0">
                          <a:ln>
                            <a:noFill/>
                          </a:ln>
                          <a:solidFill>
                            <a:schemeClr val="dk1"/>
                          </a:solidFill>
                          <a:effectLst/>
                          <a:latin typeface="+mn-lt"/>
                          <a:ea typeface="+mn-ea"/>
                          <a:cs typeface="+mn-cs"/>
                        </a:rPr>
                        <a:t>77.7</a:t>
                      </a:r>
                      <a:r>
                        <a:rPr lang="zh-CN" sz="1100" kern="1200" cap="none" spc="0" dirty="0" smtClean="0">
                          <a:ln>
                            <a:noFill/>
                          </a:ln>
                          <a:solidFill>
                            <a:schemeClr val="dk1"/>
                          </a:solidFill>
                          <a:effectLst/>
                          <a:latin typeface="+mn-lt"/>
                          <a:ea typeface="+mn-ea"/>
                          <a:cs typeface="+mn-cs"/>
                        </a:rPr>
                        <a:t>小时</a:t>
                      </a:r>
                      <a:endParaRPr lang="zh-CN" sz="1100" kern="1200" cap="none" spc="0" dirty="0">
                        <a:ln>
                          <a:noFill/>
                        </a:ln>
                        <a:solidFill>
                          <a:schemeClr val="dk1"/>
                        </a:solidFill>
                        <a:effectLst/>
                        <a:latin typeface="+mn-lt"/>
                        <a:ea typeface="+mn-ea"/>
                        <a:cs typeface="+mn-cs"/>
                      </a:endParaRPr>
                    </a:p>
                  </a:txBody>
                  <a:tcPr marL="49319" marR="4931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6" name="Rectangle 3"/>
          <p:cNvSpPr txBox="1">
            <a:spLocks noChangeArrowheads="1"/>
          </p:cNvSpPr>
          <p:nvPr/>
        </p:nvSpPr>
        <p:spPr>
          <a:xfrm>
            <a:off x="1045095" y="195486"/>
            <a:ext cx="7199313" cy="457200"/>
          </a:xfrm>
          <a:prstGeom prst="rect">
            <a:avLst/>
          </a:prstGeom>
        </p:spPr>
        <p:txBody>
          <a:bodyPr vert="horz" rtlCol="0" anchor="ctr">
            <a:normAutofit fontScale="97500" lnSpcReduction="100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600" smtClean="0">
                <a:latin typeface="微软雅黑" pitchFamily="34" charset="-122"/>
                <a:ea typeface="微软雅黑" pitchFamily="34" charset="-122"/>
              </a:rPr>
              <a:t>数据处理情况</a:t>
            </a:r>
            <a:endParaRPr lang="en-US" altLang="ko-KR" sz="26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2825602130"/>
      </p:ext>
    </p:extLst>
  </p:cSld>
  <p:clrMapOvr>
    <a:masterClrMapping/>
  </p:clrMapOvr>
  <mc:AlternateContent xmlns:mc="http://schemas.openxmlformats.org/markup-compatibility/2006" xmlns:p14="http://schemas.microsoft.com/office/powerpoint/2010/main">
    <mc:Choice Requires="p14">
      <p:transition spd="slow" p14:dur="2000" advTm="19011"/>
    </mc:Choice>
    <mc:Fallback xmlns="">
      <p:transition spd="slow" advTm="19011"/>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360388"/>
            <a:ext cx="8496944" cy="923330"/>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3</a:t>
            </a:r>
            <a:r>
              <a:rPr lang="zh-CN" altLang="en-US" sz="3600" dirty="0" smtClean="0">
                <a:latin typeface="Times New Roman" pitchFamily="18" charset="0"/>
                <a:ea typeface="楷体" pitchFamily="49" charset="-122"/>
                <a:cs typeface="Times New Roman" pitchFamily="18" charset="0"/>
              </a:rPr>
              <a:t>）</a:t>
            </a:r>
            <a:r>
              <a:rPr lang="en-US" altLang="zh-CN" sz="3600" dirty="0" smtClean="0">
                <a:latin typeface="Times New Roman" pitchFamily="18" charset="0"/>
                <a:ea typeface="楷体" pitchFamily="49" charset="-122"/>
                <a:cs typeface="Times New Roman" pitchFamily="18" charset="0"/>
              </a:rPr>
              <a:t>DIPCAD</a:t>
            </a:r>
            <a:endParaRPr lang="en-US" altLang="zh-CN" sz="36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33367"/>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武汉地普三维科技有限公司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www.dipper3d.com</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389924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05979"/>
            <a:ext cx="8229600" cy="857250"/>
          </a:xfrm>
        </p:spPr>
        <p:txBody>
          <a:bodyPr>
            <a:normAutofit/>
          </a:bodyPr>
          <a:lstStyle/>
          <a:p>
            <a:r>
              <a:rPr lang="zh-CN" altLang="en-US" sz="2800" dirty="0">
                <a:solidFill>
                  <a:schemeClr val="tx1"/>
                </a:solidFill>
                <a:latin typeface="Times New Roman" pitchFamily="18" charset="0"/>
                <a:ea typeface="+mn-ea"/>
                <a:cs typeface="Times New Roman" pitchFamily="18" charset="0"/>
              </a:rPr>
              <a:t>基于通用模型库自动建模</a:t>
            </a:r>
            <a:endParaRPr lang="en-US" sz="2800" dirty="0">
              <a:solidFill>
                <a:schemeClr val="tx1"/>
              </a:solidFill>
              <a:latin typeface="Times New Roman" pitchFamily="18" charset="0"/>
              <a:ea typeface="+mn-ea"/>
              <a:cs typeface="Times New Roman"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651958408"/>
              </p:ext>
            </p:extLst>
          </p:nvPr>
        </p:nvGraphicFramePr>
        <p:xfrm>
          <a:off x="336081" y="1127323"/>
          <a:ext cx="8339137" cy="2020491"/>
        </p:xfrm>
        <a:graphic>
          <a:graphicData uri="http://schemas.openxmlformats.org/presentationml/2006/ole">
            <mc:AlternateContent xmlns:mc="http://schemas.openxmlformats.org/markup-compatibility/2006">
              <mc:Choice xmlns:v="urn:schemas-microsoft-com:vml" Requires="v">
                <p:oleObj spid="_x0000_s39962" name="Visio" r:id="rId5" imgW="10111832" imgH="3276504" progId="Visio.Drawing.11">
                  <p:embed/>
                </p:oleObj>
              </mc:Choice>
              <mc:Fallback>
                <p:oleObj name="Visio" r:id="rId5" imgW="10111832" imgH="3276504" progId="Visio.Drawing.11">
                  <p:embed/>
                  <p:pic>
                    <p:nvPicPr>
                      <p:cNvPr id="0" name=""/>
                      <p:cNvPicPr>
                        <a:picLocks noChangeAspect="1" noChangeArrowheads="1"/>
                      </p:cNvPicPr>
                      <p:nvPr/>
                    </p:nvPicPr>
                    <p:blipFill>
                      <a:blip r:embed="rId6"/>
                      <a:srcRect/>
                      <a:stretch>
                        <a:fillRect/>
                      </a:stretch>
                    </p:blipFill>
                    <p:spPr bwMode="auto">
                      <a:xfrm>
                        <a:off x="336081" y="1127323"/>
                        <a:ext cx="8339137" cy="2020491"/>
                      </a:xfrm>
                      <a:prstGeom prst="rect">
                        <a:avLst/>
                      </a:prstGeom>
                      <a:noFill/>
                    </p:spPr>
                  </p:pic>
                </p:oleObj>
              </mc:Fallback>
            </mc:AlternateContent>
          </a:graphicData>
        </a:graphic>
      </p:graphicFrame>
      <p:pic>
        <p:nvPicPr>
          <p:cNvPr id="2" name="Picture 1"/>
          <p:cNvPicPr>
            <a:picLocks noChangeAspect="1"/>
          </p:cNvPicPr>
          <p:nvPr/>
        </p:nvPicPr>
        <p:blipFill>
          <a:blip r:embed="rId7"/>
          <a:stretch>
            <a:fillRect/>
          </a:stretch>
        </p:blipFill>
        <p:spPr>
          <a:xfrm>
            <a:off x="683568" y="3147814"/>
            <a:ext cx="7848872" cy="1486298"/>
          </a:xfrm>
          <a:prstGeom prst="rect">
            <a:avLst/>
          </a:prstGeom>
        </p:spPr>
      </p:pic>
    </p:spTree>
    <p:extLst>
      <p:ext uri="{BB962C8B-B14F-4D97-AF65-F5344CB8AC3E}">
        <p14:creationId xmlns:p14="http://schemas.microsoft.com/office/powerpoint/2010/main" val="235493152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5486"/>
            <a:ext cx="8229600" cy="635328"/>
          </a:xfrm>
        </p:spPr>
        <p:txBody>
          <a:bodyPr>
            <a:normAutofit/>
          </a:bodyPr>
          <a:lstStyle/>
          <a:p>
            <a:r>
              <a:rPr lang="zh-CN" altLang="en-US" sz="2800" dirty="0">
                <a:solidFill>
                  <a:schemeClr val="tx1"/>
                </a:solidFill>
                <a:latin typeface="Times New Roman" pitchFamily="18" charset="0"/>
                <a:ea typeface="+mn-ea"/>
                <a:cs typeface="Times New Roman" pitchFamily="18" charset="0"/>
              </a:rPr>
              <a:t>线框模型特点</a:t>
            </a:r>
            <a:endParaRPr lang="en-US" sz="2800" dirty="0">
              <a:solidFill>
                <a:schemeClr val="tx1"/>
              </a:solidFill>
              <a:latin typeface="Times New Roman" pitchFamily="18" charset="0"/>
              <a:ea typeface="+mn-ea"/>
              <a:cs typeface="Times New Roman" pitchFamily="18" charset="0"/>
            </a:endParaRPr>
          </a:p>
        </p:txBody>
      </p:sp>
      <p:pic>
        <p:nvPicPr>
          <p:cNvPr id="10" name="Picture 9"/>
          <p:cNvPicPr>
            <a:picLocks noChangeAspect="1"/>
          </p:cNvPicPr>
          <p:nvPr/>
        </p:nvPicPr>
        <p:blipFill>
          <a:blip r:embed="rId3"/>
          <a:stretch>
            <a:fillRect/>
          </a:stretch>
        </p:blipFill>
        <p:spPr>
          <a:xfrm>
            <a:off x="4695788" y="1095480"/>
            <a:ext cx="2555454" cy="1980326"/>
          </a:xfrm>
          <a:prstGeom prst="rect">
            <a:avLst/>
          </a:prstGeom>
          <a:ln w="38100">
            <a:solidFill>
              <a:srgbClr val="00B050"/>
            </a:solidFill>
          </a:ln>
        </p:spPr>
      </p:pic>
      <p:grpSp>
        <p:nvGrpSpPr>
          <p:cNvPr id="14" name="Group 13"/>
          <p:cNvGrpSpPr/>
          <p:nvPr/>
        </p:nvGrpSpPr>
        <p:grpSpPr>
          <a:xfrm>
            <a:off x="251520" y="1046144"/>
            <a:ext cx="3777628" cy="2927438"/>
            <a:chOff x="6312024" y="1330736"/>
            <a:chExt cx="4896544" cy="5059376"/>
          </a:xfrm>
        </p:grpSpPr>
        <p:pic>
          <p:nvPicPr>
            <p:cNvPr id="8" name="Picture 7"/>
            <p:cNvPicPr>
              <a:picLocks noChangeAspect="1"/>
            </p:cNvPicPr>
            <p:nvPr/>
          </p:nvPicPr>
          <p:blipFill>
            <a:blip r:embed="rId4"/>
            <a:stretch>
              <a:fillRect/>
            </a:stretch>
          </p:blipFill>
          <p:spPr>
            <a:xfrm>
              <a:off x="6312024" y="1330736"/>
              <a:ext cx="4896544" cy="5059376"/>
            </a:xfrm>
            <a:prstGeom prst="rect">
              <a:avLst/>
            </a:prstGeom>
            <a:ln w="38100">
              <a:noFill/>
            </a:ln>
          </p:spPr>
        </p:pic>
        <p:sp>
          <p:nvSpPr>
            <p:cNvPr id="13" name="Rectangle 12"/>
            <p:cNvSpPr/>
            <p:nvPr/>
          </p:nvSpPr>
          <p:spPr>
            <a:xfrm>
              <a:off x="7752184" y="3573016"/>
              <a:ext cx="1224136" cy="122413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flipV="1">
            <a:off x="2306994" y="1347614"/>
            <a:ext cx="2222134" cy="9959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06994" y="3051869"/>
            <a:ext cx="2222134"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640236" y="3268165"/>
            <a:ext cx="4288249" cy="1015663"/>
          </a:xfrm>
          <a:prstGeom prst="rect">
            <a:avLst/>
          </a:prstGeom>
          <a:noFill/>
        </p:spPr>
        <p:txBody>
          <a:bodyPr wrap="square" rtlCol="0">
            <a:spAutoFit/>
          </a:bodyPr>
          <a:lstStyle/>
          <a:p>
            <a:r>
              <a:rPr lang="zh-CN" altLang="en-US" sz="2000" dirty="0">
                <a:latin typeface="Times New Roman" pitchFamily="18" charset="0"/>
                <a:ea typeface="+mn-ea"/>
                <a:cs typeface="Times New Roman" pitchFamily="18" charset="0"/>
              </a:rPr>
              <a:t>边框表达、单体化模型</a:t>
            </a:r>
            <a:endParaRPr lang="en-US" altLang="zh-CN" sz="2000" dirty="0">
              <a:latin typeface="Times New Roman" pitchFamily="18" charset="0"/>
              <a:ea typeface="+mn-ea"/>
              <a:cs typeface="Times New Roman" pitchFamily="18" charset="0"/>
            </a:endParaRPr>
          </a:p>
          <a:p>
            <a:r>
              <a:rPr lang="zh-CN" altLang="en-US" sz="2000" dirty="0">
                <a:latin typeface="Times New Roman" pitchFamily="18" charset="0"/>
                <a:ea typeface="+mn-ea"/>
                <a:cs typeface="Times New Roman" pitchFamily="18" charset="0"/>
              </a:rPr>
              <a:t>高精度，点线面均通过最小平差获得</a:t>
            </a:r>
            <a:endParaRPr lang="en-US" altLang="zh-CN" sz="2000" dirty="0">
              <a:latin typeface="Times New Roman" pitchFamily="18" charset="0"/>
              <a:ea typeface="+mn-ea"/>
              <a:cs typeface="Times New Roman" pitchFamily="18" charset="0"/>
            </a:endParaRPr>
          </a:p>
          <a:p>
            <a:r>
              <a:rPr lang="zh-CN" altLang="en-US" sz="2000" dirty="0">
                <a:latin typeface="Times New Roman" pitchFamily="18" charset="0"/>
                <a:ea typeface="+mn-ea"/>
                <a:cs typeface="Times New Roman" pitchFamily="18" charset="0"/>
              </a:rPr>
              <a:t>无缝导入</a:t>
            </a:r>
            <a:r>
              <a:rPr lang="en-US" altLang="zh-CN" sz="2000" dirty="0">
                <a:latin typeface="Times New Roman" pitchFamily="18" charset="0"/>
                <a:ea typeface="+mn-ea"/>
                <a:cs typeface="Times New Roman" pitchFamily="18" charset="0"/>
              </a:rPr>
              <a:t>ArcGIS</a:t>
            </a:r>
            <a:r>
              <a:rPr lang="zh-CN" altLang="en-US" sz="2000" dirty="0">
                <a:latin typeface="Times New Roman" pitchFamily="18" charset="0"/>
                <a:ea typeface="+mn-ea"/>
                <a:cs typeface="Times New Roman" pitchFamily="18" charset="0"/>
              </a:rPr>
              <a:t>、</a:t>
            </a:r>
            <a:r>
              <a:rPr lang="en-US" altLang="zh-CN" sz="2000" dirty="0">
                <a:latin typeface="Times New Roman" pitchFamily="18" charset="0"/>
                <a:ea typeface="+mn-ea"/>
                <a:cs typeface="Times New Roman" pitchFamily="18" charset="0"/>
              </a:rPr>
              <a:t>AutoCAD</a:t>
            </a:r>
            <a:r>
              <a:rPr lang="zh-CN" altLang="en-US" sz="2000" dirty="0">
                <a:latin typeface="Times New Roman" pitchFamily="18" charset="0"/>
                <a:ea typeface="+mn-ea"/>
                <a:cs typeface="Times New Roman" pitchFamily="18" charset="0"/>
              </a:rPr>
              <a:t>软件</a:t>
            </a:r>
            <a:endParaRPr lang="en-US" sz="2000" dirty="0">
              <a:latin typeface="Times New Roman" pitchFamily="18" charset="0"/>
              <a:ea typeface="+mn-ea"/>
              <a:cs typeface="Times New Roman" pitchFamily="18" charset="0"/>
            </a:endParaRPr>
          </a:p>
        </p:txBody>
      </p:sp>
      <p:pic>
        <p:nvPicPr>
          <p:cNvPr id="3" name="Picture 2"/>
          <p:cNvPicPr>
            <a:picLocks noChangeAspect="1"/>
          </p:cNvPicPr>
          <p:nvPr/>
        </p:nvPicPr>
        <p:blipFill>
          <a:blip r:embed="rId5"/>
          <a:stretch>
            <a:fillRect/>
          </a:stretch>
        </p:blipFill>
        <p:spPr>
          <a:xfrm>
            <a:off x="7500456" y="1009348"/>
            <a:ext cx="1428028" cy="1058346"/>
          </a:xfrm>
          <a:prstGeom prst="rect">
            <a:avLst/>
          </a:prstGeom>
          <a:ln w="38100">
            <a:solidFill>
              <a:srgbClr val="00B050"/>
            </a:solidFill>
          </a:ln>
        </p:spPr>
      </p:pic>
      <p:pic>
        <p:nvPicPr>
          <p:cNvPr id="5" name="Picture 4"/>
          <p:cNvPicPr>
            <a:picLocks noChangeAspect="1"/>
          </p:cNvPicPr>
          <p:nvPr/>
        </p:nvPicPr>
        <p:blipFill>
          <a:blip r:embed="rId6"/>
          <a:stretch>
            <a:fillRect/>
          </a:stretch>
        </p:blipFill>
        <p:spPr>
          <a:xfrm>
            <a:off x="7500456" y="2161476"/>
            <a:ext cx="1428028" cy="1058346"/>
          </a:xfrm>
          <a:prstGeom prst="rect">
            <a:avLst/>
          </a:prstGeom>
          <a:ln w="38100">
            <a:solidFill>
              <a:srgbClr val="00B050"/>
            </a:solidFill>
          </a:ln>
        </p:spPr>
      </p:pic>
      <p:grpSp>
        <p:nvGrpSpPr>
          <p:cNvPr id="11" name="Group 10"/>
          <p:cNvGrpSpPr/>
          <p:nvPr/>
        </p:nvGrpSpPr>
        <p:grpSpPr>
          <a:xfrm>
            <a:off x="683568" y="4409540"/>
            <a:ext cx="7640052" cy="466466"/>
            <a:chOff x="527754" y="5966371"/>
            <a:chExt cx="7640052" cy="621955"/>
          </a:xfrm>
        </p:grpSpPr>
        <p:pic>
          <p:nvPicPr>
            <p:cNvPr id="15" name="Picture 14"/>
            <p:cNvPicPr>
              <a:picLocks noChangeAspect="1"/>
            </p:cNvPicPr>
            <p:nvPr/>
          </p:nvPicPr>
          <p:blipFill>
            <a:blip r:embed="rId5"/>
            <a:stretch>
              <a:fillRect/>
            </a:stretch>
          </p:blipFill>
          <p:spPr>
            <a:xfrm>
              <a:off x="527754" y="5971215"/>
              <a:ext cx="587862" cy="580903"/>
            </a:xfrm>
            <a:prstGeom prst="rect">
              <a:avLst/>
            </a:prstGeom>
            <a:ln w="38100">
              <a:solidFill>
                <a:srgbClr val="00B050"/>
              </a:solidFill>
            </a:ln>
          </p:spPr>
        </p:pic>
        <p:pic>
          <p:nvPicPr>
            <p:cNvPr id="17" name="Picture 16"/>
            <p:cNvPicPr>
              <a:picLocks noChangeAspect="1"/>
            </p:cNvPicPr>
            <p:nvPr/>
          </p:nvPicPr>
          <p:blipFill>
            <a:blip r:embed="rId6"/>
            <a:stretch>
              <a:fillRect/>
            </a:stretch>
          </p:blipFill>
          <p:spPr>
            <a:xfrm>
              <a:off x="4848234" y="5966371"/>
              <a:ext cx="587862" cy="580905"/>
            </a:xfrm>
            <a:prstGeom prst="rect">
              <a:avLst/>
            </a:prstGeom>
            <a:ln w="38100">
              <a:solidFill>
                <a:srgbClr val="00B050"/>
              </a:solidFill>
            </a:ln>
          </p:spPr>
        </p:pic>
        <p:sp>
          <p:nvSpPr>
            <p:cNvPr id="9" name="Rectangle 8"/>
            <p:cNvSpPr/>
            <p:nvPr/>
          </p:nvSpPr>
          <p:spPr>
            <a:xfrm>
              <a:off x="1231756" y="6054846"/>
              <a:ext cx="1210588" cy="533480"/>
            </a:xfrm>
            <a:prstGeom prst="rect">
              <a:avLst/>
            </a:prstGeom>
          </p:spPr>
          <p:txBody>
            <a:bodyPr wrap="none">
              <a:spAutoFit/>
            </a:bodyPr>
            <a:lstStyle/>
            <a:p>
              <a:r>
                <a:rPr lang="zh-CN" altLang="en-US" sz="2000" dirty="0">
                  <a:latin typeface="Times New Roman" pitchFamily="18" charset="0"/>
                  <a:ea typeface="+mn-ea"/>
                  <a:cs typeface="Times New Roman" pitchFamily="18" charset="0"/>
                </a:rPr>
                <a:t>格网模型</a:t>
              </a:r>
              <a:endParaRPr lang="en-US" altLang="zh-CN" sz="2000" dirty="0">
                <a:latin typeface="Times New Roman" pitchFamily="18" charset="0"/>
                <a:ea typeface="+mn-ea"/>
                <a:cs typeface="Times New Roman" pitchFamily="18" charset="0"/>
              </a:endParaRPr>
            </a:p>
          </p:txBody>
        </p:sp>
        <p:sp>
          <p:nvSpPr>
            <p:cNvPr id="19" name="Rectangle 18"/>
            <p:cNvSpPr/>
            <p:nvPr/>
          </p:nvSpPr>
          <p:spPr>
            <a:xfrm>
              <a:off x="5508104" y="6054835"/>
              <a:ext cx="2659702" cy="533480"/>
            </a:xfrm>
            <a:prstGeom prst="rect">
              <a:avLst/>
            </a:prstGeom>
          </p:spPr>
          <p:txBody>
            <a:bodyPr wrap="none">
              <a:spAutoFit/>
            </a:bodyPr>
            <a:lstStyle/>
            <a:p>
              <a:r>
                <a:rPr lang="zh-CN" altLang="en-US" sz="2000" dirty="0">
                  <a:latin typeface="Times New Roman" pitchFamily="18" charset="0"/>
                  <a:ea typeface="+mn-ea"/>
                  <a:cs typeface="Times New Roman" pitchFamily="18" charset="0"/>
                </a:rPr>
                <a:t>边框模型</a:t>
              </a:r>
              <a:r>
                <a:rPr lang="en-US" altLang="zh-CN" sz="2000" dirty="0">
                  <a:latin typeface="Times New Roman" pitchFamily="18" charset="0"/>
                  <a:ea typeface="+mn-ea"/>
                  <a:cs typeface="Times New Roman" pitchFamily="18" charset="0"/>
                </a:rPr>
                <a:t>(B-rep model</a:t>
              </a:r>
              <a:r>
                <a:rPr lang="en-US" altLang="zh-CN" dirty="0" smtClean="0"/>
                <a:t>)</a:t>
              </a:r>
              <a:endParaRPr lang="en-US" altLang="zh-CN" dirty="0"/>
            </a:p>
          </p:txBody>
        </p:sp>
      </p:grpSp>
    </p:spTree>
    <p:extLst>
      <p:ext uri="{BB962C8B-B14F-4D97-AF65-F5344CB8AC3E}">
        <p14:creationId xmlns:p14="http://schemas.microsoft.com/office/powerpoint/2010/main" val="316007264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78"/>
            <a:ext cx="8229600" cy="651719"/>
          </a:xfrm>
        </p:spPr>
        <p:txBody>
          <a:bodyPr>
            <a:normAutofit/>
          </a:bodyPr>
          <a:lstStyle/>
          <a:p>
            <a:r>
              <a:rPr lang="zh-CN" altLang="en-US" sz="2800" dirty="0">
                <a:solidFill>
                  <a:schemeClr val="tx1"/>
                </a:solidFill>
                <a:latin typeface="Times New Roman" pitchFamily="18" charset="0"/>
                <a:ea typeface="+mn-ea"/>
                <a:cs typeface="Times New Roman" pitchFamily="18" charset="0"/>
              </a:rPr>
              <a:t>三维城市建模</a:t>
            </a:r>
            <a:endParaRPr lang="en-US" sz="2800" dirty="0">
              <a:solidFill>
                <a:schemeClr val="tx1"/>
              </a:solidFill>
              <a:latin typeface="Times New Roman" pitchFamily="18" charset="0"/>
              <a:ea typeface="+mn-ea"/>
              <a:cs typeface="Times New Roman" pitchFamily="18" charset="0"/>
            </a:endParaRPr>
          </a:p>
        </p:txBody>
      </p:sp>
      <p:pic>
        <p:nvPicPr>
          <p:cNvPr id="4"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12937"/>
          <a:stretch/>
        </p:blipFill>
        <p:spPr>
          <a:xfrm>
            <a:off x="611560" y="771550"/>
            <a:ext cx="7875129" cy="3636403"/>
          </a:xfrm>
          <a:prstGeom prst="rect">
            <a:avLst/>
          </a:prstGeom>
        </p:spPr>
      </p:pic>
      <p:sp>
        <p:nvSpPr>
          <p:cNvPr id="5" name="Content Placeholder 2"/>
          <p:cNvSpPr txBox="1">
            <a:spLocks/>
          </p:cNvSpPr>
          <p:nvPr/>
        </p:nvSpPr>
        <p:spPr>
          <a:xfrm>
            <a:off x="827584" y="4497964"/>
            <a:ext cx="3600400" cy="594066"/>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Wingdings" panose="05000000000000000000" pitchFamily="2" charset="2"/>
              <a:buChar char="Ø"/>
              <a:defRPr sz="3200" kern="1200">
                <a:solidFill>
                  <a:srgbClr val="10253F"/>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spcBef>
                <a:spcPct val="20000"/>
              </a:spcBef>
              <a:buFont typeface="Wingdings" panose="05000000000000000000" pitchFamily="2" charset="2"/>
              <a:buNone/>
              <a:defRPr sz="2800" kern="1200">
                <a:solidFill>
                  <a:srgbClr val="10253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0253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0253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0253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2000" dirty="0" smtClean="0">
                <a:latin typeface="+mn-ea"/>
              </a:rPr>
              <a:t>点云与</a:t>
            </a:r>
            <a:r>
              <a:rPr lang="zh-CN" altLang="en-US" sz="2000" dirty="0">
                <a:latin typeface="+mn-ea"/>
              </a:rPr>
              <a:t>地形图</a:t>
            </a:r>
            <a:r>
              <a:rPr lang="zh-CN" altLang="en-US" sz="2000" dirty="0" smtClean="0">
                <a:latin typeface="+mn-ea"/>
              </a:rPr>
              <a:t>结合</a:t>
            </a:r>
            <a:endParaRPr lang="en-US" altLang="zh-CN" sz="2000" dirty="0">
              <a:latin typeface="+mn-ea"/>
            </a:endParaRPr>
          </a:p>
          <a:p>
            <a:pPr marL="0" indent="0" algn="ctr">
              <a:buNone/>
            </a:pPr>
            <a:r>
              <a:rPr lang="zh-CN" altLang="en-US" sz="2000" dirty="0">
                <a:latin typeface="+mn-ea"/>
              </a:rPr>
              <a:t>每一</a:t>
            </a:r>
            <a:r>
              <a:rPr lang="zh-CN" altLang="en-US" sz="2000" dirty="0" smtClean="0">
                <a:latin typeface="+mn-ea"/>
              </a:rPr>
              <a:t>个</a:t>
            </a:r>
            <a:r>
              <a:rPr lang="zh-CN" altLang="en-US" sz="2000" dirty="0">
                <a:latin typeface="+mn-ea"/>
              </a:rPr>
              <a:t>物体</a:t>
            </a:r>
            <a:r>
              <a:rPr lang="zh-CN" altLang="en-US" sz="2000" dirty="0" smtClean="0">
                <a:latin typeface="+mn-ea"/>
              </a:rPr>
              <a:t>都精</a:t>
            </a:r>
            <a:r>
              <a:rPr lang="zh-CN" altLang="en-US" sz="2000" dirty="0">
                <a:latin typeface="+mn-ea"/>
              </a:rPr>
              <a:t>准三维</a:t>
            </a:r>
            <a:r>
              <a:rPr lang="zh-CN" altLang="en-US" sz="2000" dirty="0" smtClean="0">
                <a:latin typeface="+mn-ea"/>
              </a:rPr>
              <a:t>建模</a:t>
            </a:r>
            <a:endParaRPr lang="en-US" altLang="zh-CN" sz="2000" dirty="0">
              <a:latin typeface="+mn-ea"/>
            </a:endParaRPr>
          </a:p>
        </p:txBody>
      </p:sp>
      <p:sp>
        <p:nvSpPr>
          <p:cNvPr id="7" name="Content Placeholder 2"/>
          <p:cNvSpPr txBox="1">
            <a:spLocks/>
          </p:cNvSpPr>
          <p:nvPr/>
        </p:nvSpPr>
        <p:spPr>
          <a:xfrm>
            <a:off x="4499992" y="4497964"/>
            <a:ext cx="3600400" cy="594066"/>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Wingdings" panose="05000000000000000000" pitchFamily="2" charset="2"/>
              <a:buChar char="Ø"/>
              <a:defRPr sz="3200" kern="1200">
                <a:solidFill>
                  <a:srgbClr val="10253F"/>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spcBef>
                <a:spcPct val="20000"/>
              </a:spcBef>
              <a:buFont typeface="Wingdings" panose="05000000000000000000" pitchFamily="2" charset="2"/>
              <a:buNone/>
              <a:defRPr sz="2800" kern="1200">
                <a:solidFill>
                  <a:srgbClr val="10253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0253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0253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0253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2000" dirty="0" smtClean="0">
                <a:latin typeface="+mn-ea"/>
              </a:rPr>
              <a:t>可采用激光点云与影像点云</a:t>
            </a:r>
            <a:endParaRPr lang="en-US" altLang="zh-CN" sz="2000" dirty="0" smtClean="0">
              <a:latin typeface="+mn-ea"/>
            </a:endParaRPr>
          </a:p>
          <a:p>
            <a:pPr marL="0" indent="0" algn="ctr">
              <a:buNone/>
            </a:pPr>
            <a:r>
              <a:rPr lang="zh-CN" altLang="en-US" sz="2000" dirty="0" smtClean="0">
                <a:latin typeface="+mn-ea"/>
              </a:rPr>
              <a:t>广泛</a:t>
            </a:r>
            <a:r>
              <a:rPr lang="zh-CN" altLang="en-US" sz="2000" dirty="0">
                <a:latin typeface="+mn-ea"/>
              </a:rPr>
              <a:t>应用于地籍和管理</a:t>
            </a:r>
            <a:endParaRPr lang="en-US" sz="2000" dirty="0">
              <a:latin typeface="+mn-ea"/>
            </a:endParaRPr>
          </a:p>
        </p:txBody>
      </p:sp>
    </p:spTree>
    <p:extLst>
      <p:ext uri="{BB962C8B-B14F-4D97-AF65-F5344CB8AC3E}">
        <p14:creationId xmlns:p14="http://schemas.microsoft.com/office/powerpoint/2010/main" val="282595283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7229"/>
          <a:stretch/>
        </p:blipFill>
        <p:spPr>
          <a:xfrm>
            <a:off x="4483273" y="1056498"/>
            <a:ext cx="4265191" cy="1709753"/>
          </a:xfrm>
          <a:prstGeom prst="rect">
            <a:avLst/>
          </a:prstGeom>
        </p:spPr>
      </p:pic>
      <p:sp>
        <p:nvSpPr>
          <p:cNvPr id="2" name="Title 1"/>
          <p:cNvSpPr>
            <a:spLocks noGrp="1"/>
          </p:cNvSpPr>
          <p:nvPr>
            <p:ph type="title"/>
          </p:nvPr>
        </p:nvSpPr>
        <p:spPr>
          <a:xfrm>
            <a:off x="0" y="123478"/>
            <a:ext cx="9144000" cy="857250"/>
          </a:xfrm>
        </p:spPr>
        <p:txBody>
          <a:bodyPr>
            <a:normAutofit/>
          </a:bodyPr>
          <a:lstStyle/>
          <a:p>
            <a:r>
              <a:rPr lang="zh-CN" altLang="en-US" sz="2800" dirty="0">
                <a:solidFill>
                  <a:schemeClr val="tx1"/>
                </a:solidFill>
                <a:latin typeface="楷体" panose="02010609060101010101" pitchFamily="49" charset="-122"/>
                <a:ea typeface="楷体" panose="02010609060101010101" pitchFamily="49" charset="-122"/>
                <a:cs typeface="Times New Roman" pitchFamily="18" charset="0"/>
              </a:rPr>
              <a:t>三维城市案例</a:t>
            </a:r>
            <a:endParaRPr lang="en-US" sz="2800" dirty="0">
              <a:solidFill>
                <a:schemeClr val="tx1"/>
              </a:solidFill>
              <a:latin typeface="楷体" panose="02010609060101010101" pitchFamily="49" charset="-122"/>
              <a:ea typeface="楷体" panose="02010609060101010101" pitchFamily="49" charset="-122"/>
              <a:cs typeface="Times New Roman" pitchFamily="18"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285" y="1020644"/>
            <a:ext cx="2913331" cy="174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a:srcRect l="11203"/>
          <a:stretch/>
        </p:blipFill>
        <p:spPr>
          <a:xfrm>
            <a:off x="4444331" y="2902164"/>
            <a:ext cx="4232125" cy="1772424"/>
          </a:xfrm>
          <a:prstGeom prst="rect">
            <a:avLst/>
          </a:prstGeom>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394" t="21467" r="10016"/>
          <a:stretch/>
        </p:blipFill>
        <p:spPr bwMode="auto">
          <a:xfrm>
            <a:off x="630195" y="2910704"/>
            <a:ext cx="3507273" cy="177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465615" y="1059582"/>
            <a:ext cx="1186505" cy="369332"/>
          </a:xfrm>
          <a:prstGeom prst="rect">
            <a:avLst/>
          </a:prstGeom>
        </p:spPr>
        <p:txBody>
          <a:bodyPr wrap="square">
            <a:spAutoFit/>
          </a:bodyPr>
          <a:lstStyle/>
          <a:p>
            <a:r>
              <a:rPr lang="zh-CN" altLang="en-US" b="1" dirty="0">
                <a:solidFill>
                  <a:srgbClr val="FF0000"/>
                </a:solidFill>
                <a:latin typeface="楷体" panose="02010609060101010101" pitchFamily="49" charset="-122"/>
                <a:ea typeface="楷体" panose="02010609060101010101" pitchFamily="49" charset="-122"/>
                <a:cs typeface="+mj-cs"/>
              </a:rPr>
              <a:t>波兰华沙</a:t>
            </a:r>
            <a:endParaRPr lang="en-US" b="1" dirty="0">
              <a:solidFill>
                <a:srgbClr val="FF0000"/>
              </a:solidFill>
              <a:latin typeface="楷体" panose="02010609060101010101" pitchFamily="49" charset="-122"/>
              <a:ea typeface="楷体" panose="02010609060101010101" pitchFamily="49" charset="-122"/>
              <a:cs typeface="+mj-cs"/>
            </a:endParaRPr>
          </a:p>
        </p:txBody>
      </p:sp>
      <p:sp>
        <p:nvSpPr>
          <p:cNvPr id="8" name="Rectangle 7"/>
          <p:cNvSpPr/>
          <p:nvPr/>
        </p:nvSpPr>
        <p:spPr>
          <a:xfrm>
            <a:off x="4402718" y="2922498"/>
            <a:ext cx="1681450" cy="369332"/>
          </a:xfrm>
          <a:prstGeom prst="rect">
            <a:avLst/>
          </a:prstGeom>
        </p:spPr>
        <p:txBody>
          <a:bodyPr wrap="square">
            <a:spAutoFit/>
          </a:bodyPr>
          <a:lstStyle/>
          <a:p>
            <a:r>
              <a:rPr lang="zh-CN" altLang="en-US" b="1" dirty="0">
                <a:solidFill>
                  <a:srgbClr val="FF0000"/>
                </a:solidFill>
                <a:latin typeface="楷体" panose="02010609060101010101" pitchFamily="49" charset="-122"/>
                <a:ea typeface="楷体" panose="02010609060101010101" pitchFamily="49" charset="-122"/>
                <a:cs typeface="+mj-cs"/>
              </a:rPr>
              <a:t>新西兰基督城</a:t>
            </a:r>
            <a:endParaRPr lang="en-US" b="1" dirty="0">
              <a:solidFill>
                <a:srgbClr val="FF0000"/>
              </a:solidFill>
              <a:latin typeface="楷体" panose="02010609060101010101" pitchFamily="49" charset="-122"/>
              <a:ea typeface="楷体" panose="02010609060101010101" pitchFamily="49" charset="-122"/>
              <a:cs typeface="+mj-cs"/>
            </a:endParaRPr>
          </a:p>
        </p:txBody>
      </p:sp>
      <p:sp>
        <p:nvSpPr>
          <p:cNvPr id="9" name="Rectangle 8"/>
          <p:cNvSpPr/>
          <p:nvPr/>
        </p:nvSpPr>
        <p:spPr>
          <a:xfrm>
            <a:off x="625548" y="1110504"/>
            <a:ext cx="1681450" cy="369332"/>
          </a:xfrm>
          <a:prstGeom prst="rect">
            <a:avLst/>
          </a:prstGeom>
        </p:spPr>
        <p:txBody>
          <a:bodyPr wrap="square">
            <a:spAutoFit/>
          </a:bodyPr>
          <a:lstStyle/>
          <a:p>
            <a:pPr algn="ctr">
              <a:spcBef>
                <a:spcPct val="0"/>
              </a:spcBef>
            </a:pPr>
            <a:r>
              <a:rPr lang="zh-CN" altLang="en-US" b="1" dirty="0">
                <a:solidFill>
                  <a:srgbClr val="FF0000"/>
                </a:solidFill>
                <a:latin typeface="楷体" panose="02010609060101010101" pitchFamily="49" charset="-122"/>
                <a:ea typeface="楷体" panose="02010609060101010101" pitchFamily="49" charset="-122"/>
                <a:cs typeface="+mj-cs"/>
              </a:rPr>
              <a:t>加拿大多伦多</a:t>
            </a:r>
            <a:endParaRPr lang="en-US" b="1" dirty="0">
              <a:solidFill>
                <a:srgbClr val="FF0000"/>
              </a:solidFill>
              <a:latin typeface="楷体" panose="02010609060101010101" pitchFamily="49" charset="-122"/>
              <a:ea typeface="楷体" panose="02010609060101010101" pitchFamily="49" charset="-122"/>
              <a:cs typeface="+mj-cs"/>
            </a:endParaRPr>
          </a:p>
        </p:txBody>
      </p:sp>
      <p:sp>
        <p:nvSpPr>
          <p:cNvPr id="10" name="Rectangle 9"/>
          <p:cNvSpPr/>
          <p:nvPr/>
        </p:nvSpPr>
        <p:spPr>
          <a:xfrm>
            <a:off x="640841" y="2910704"/>
            <a:ext cx="1928923" cy="369332"/>
          </a:xfrm>
          <a:prstGeom prst="rect">
            <a:avLst/>
          </a:prstGeom>
        </p:spPr>
        <p:txBody>
          <a:bodyPr wrap="square">
            <a:spAutoFit/>
          </a:bodyPr>
          <a:lstStyle/>
          <a:p>
            <a:pPr algn="ctr">
              <a:spcBef>
                <a:spcPct val="0"/>
              </a:spcBef>
            </a:pPr>
            <a:r>
              <a:rPr lang="zh-CN" altLang="en-US" b="1" dirty="0">
                <a:solidFill>
                  <a:srgbClr val="FF0000"/>
                </a:solidFill>
                <a:latin typeface="楷体" panose="02010609060101010101" pitchFamily="49" charset="-122"/>
                <a:ea typeface="楷体" panose="02010609060101010101" pitchFamily="49" charset="-122"/>
                <a:cs typeface="+mj-cs"/>
              </a:rPr>
              <a:t>荷兰阿姆斯特丹</a:t>
            </a:r>
            <a:endParaRPr lang="en-US" b="1" dirty="0">
              <a:solidFill>
                <a:srgbClr val="FF0000"/>
              </a:solidFill>
              <a:latin typeface="楷体" panose="02010609060101010101" pitchFamily="49" charset="-122"/>
              <a:ea typeface="楷体" panose="02010609060101010101" pitchFamily="49" charset="-122"/>
              <a:cs typeface="+mj-cs"/>
            </a:endParaRPr>
          </a:p>
        </p:txBody>
      </p:sp>
    </p:spTree>
    <p:extLst>
      <p:ext uri="{BB962C8B-B14F-4D97-AF65-F5344CB8AC3E}">
        <p14:creationId xmlns:p14="http://schemas.microsoft.com/office/powerpoint/2010/main" val="26592537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347614"/>
            <a:ext cx="8496944" cy="923330"/>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4</a:t>
            </a:r>
            <a:r>
              <a:rPr lang="zh-CN" altLang="en-US" sz="3600" dirty="0" smtClean="0">
                <a:latin typeface="Times New Roman" pitchFamily="18" charset="0"/>
                <a:ea typeface="楷体" pitchFamily="49" charset="-122"/>
                <a:cs typeface="Times New Roman" pitchFamily="18" charset="0"/>
              </a:rPr>
              <a:t>）</a:t>
            </a:r>
            <a:r>
              <a:rPr lang="en-US" altLang="zh-CN" sz="3600" dirty="0">
                <a:latin typeface="Times New Roman" pitchFamily="18" charset="0"/>
                <a:ea typeface="楷体" pitchFamily="49" charset="-122"/>
                <a:cs typeface="Times New Roman" pitchFamily="18" charset="0"/>
              </a:rPr>
              <a:t> JX5-3D</a:t>
            </a:r>
          </a:p>
        </p:txBody>
      </p:sp>
      <p:sp>
        <p:nvSpPr>
          <p:cNvPr id="3" name="TextBox 2"/>
          <p:cNvSpPr txBox="1"/>
          <p:nvPr/>
        </p:nvSpPr>
        <p:spPr>
          <a:xfrm>
            <a:off x="844251" y="2333367"/>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北京四维远见信息技术有限公司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://www.jx4.com/  </a:t>
            </a:r>
            <a:endParaRPr lang="en-US" altLang="zh-CN" sz="2400" dirty="0">
              <a:latin typeface="Times New Roman" pitchFamily="18" charset="0"/>
              <a:ea typeface="楷体" pitchFamily="49" charset="-122"/>
              <a:cs typeface="Times New Roman" pitchFamily="18" charset="0"/>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5880" t="6346" r="6146" b="6478"/>
          <a:stretch/>
        </p:blipFill>
        <p:spPr>
          <a:xfrm>
            <a:off x="7551847" y="3545599"/>
            <a:ext cx="1580119" cy="1565798"/>
          </a:xfrm>
          <a:prstGeom prst="rect">
            <a:avLst/>
          </a:prstGeom>
        </p:spPr>
      </p:pic>
    </p:spTree>
    <p:extLst>
      <p:ext uri="{BB962C8B-B14F-4D97-AF65-F5344CB8AC3E}">
        <p14:creationId xmlns:p14="http://schemas.microsoft.com/office/powerpoint/2010/main" val="284567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1"/>
          <p:cNvSpPr>
            <a:spLocks noGrp="1" noChangeArrowheads="1"/>
          </p:cNvSpPr>
          <p:nvPr>
            <p:ph type="title"/>
          </p:nvPr>
        </p:nvSpPr>
        <p:spPr>
          <a:xfrm>
            <a:off x="500034" y="535767"/>
            <a:ext cx="8039100" cy="426244"/>
          </a:xfrm>
        </p:spPr>
        <p:txBody>
          <a:bodyPr>
            <a:normAutofit fontScale="90000"/>
          </a:bodyPr>
          <a:lstStyle/>
          <a:p>
            <a:r>
              <a:rPr lang="en-US" altLang="zh-CN" sz="2800" dirty="0" smtClean="0">
                <a:solidFill>
                  <a:schemeClr val="tx1"/>
                </a:solidFill>
                <a:latin typeface="Times New Roman" pitchFamily="18" charset="0"/>
                <a:ea typeface="+mn-ea"/>
                <a:cs typeface="Times New Roman" pitchFamily="18" charset="0"/>
              </a:rPr>
              <a:t>JX5-3D  </a:t>
            </a:r>
            <a:r>
              <a:rPr lang="zh-CN" altLang="en-US" sz="2800" dirty="0" smtClean="0">
                <a:solidFill>
                  <a:schemeClr val="tx1"/>
                </a:solidFill>
                <a:latin typeface="Times New Roman" pitchFamily="18" charset="0"/>
                <a:ea typeface="+mn-ea"/>
                <a:cs typeface="Times New Roman" pitchFamily="18" charset="0"/>
              </a:rPr>
              <a:t>点云分类建模模块</a:t>
            </a:r>
          </a:p>
        </p:txBody>
      </p:sp>
      <p:sp>
        <p:nvSpPr>
          <p:cNvPr id="67587" name="内容占位符 4"/>
          <p:cNvSpPr>
            <a:spLocks noGrp="1" noChangeArrowheads="1"/>
          </p:cNvSpPr>
          <p:nvPr>
            <p:ph idx="1"/>
          </p:nvPr>
        </p:nvSpPr>
        <p:spPr>
          <a:xfrm>
            <a:off x="285720" y="2069222"/>
            <a:ext cx="8215342" cy="2302728"/>
          </a:xfrm>
        </p:spPr>
        <p:txBody>
          <a:bodyPr>
            <a:normAutofit/>
          </a:bodyPr>
          <a:lstStyle/>
          <a:p>
            <a:pPr algn="just">
              <a:lnSpc>
                <a:spcPct val="150000"/>
              </a:lnSpc>
              <a:buClr>
                <a:srgbClr val="00B050"/>
              </a:buClr>
              <a:buFont typeface="Wingdings 2" pitchFamily="18" charset="2"/>
              <a:buNone/>
            </a:pPr>
            <a:r>
              <a:rPr lang="zh-CN" altLang="en-US" sz="2400" dirty="0" smtClean="0">
                <a:latin typeface="Times New Roman" pitchFamily="18" charset="0"/>
                <a:cs typeface="Times New Roman" pitchFamily="18" charset="0"/>
              </a:rPr>
              <a:t>             </a:t>
            </a:r>
            <a:r>
              <a:rPr lang="en-US" altLang="zh-CN" sz="2400" dirty="0" smtClean="0">
                <a:solidFill>
                  <a:srgbClr val="FF0000"/>
                </a:solidFill>
                <a:latin typeface="Times New Roman" pitchFamily="18" charset="0"/>
                <a:cs typeface="Times New Roman" pitchFamily="18" charset="0"/>
              </a:rPr>
              <a:t>JX5-3D</a:t>
            </a:r>
            <a:r>
              <a:rPr lang="zh-CN" altLang="en-US" sz="2400" dirty="0" smtClean="0">
                <a:latin typeface="Times New Roman" pitchFamily="18" charset="0"/>
                <a:cs typeface="Times New Roman" pitchFamily="18" charset="0"/>
              </a:rPr>
              <a:t>是北京四维远见最新推出的基于高密度彩色点云的矢量提取与建模软件。</a:t>
            </a:r>
            <a:r>
              <a:rPr lang="en-US" altLang="zh-CN" sz="2400" dirty="0" smtClean="0">
                <a:latin typeface="Times New Roman" pitchFamily="18" charset="0"/>
                <a:cs typeface="Times New Roman" pitchFamily="18" charset="0"/>
              </a:rPr>
              <a:t>JX5-3D</a:t>
            </a:r>
            <a:r>
              <a:rPr lang="zh-CN" altLang="en-US" sz="2400" dirty="0" smtClean="0">
                <a:latin typeface="Times New Roman" pitchFamily="18" charset="0"/>
                <a:cs typeface="Times New Roman" pitchFamily="18" charset="0"/>
              </a:rPr>
              <a:t>对彩色点云进行一系列处理（包含去噪、滤波、分类、提取等），实现自动提取建筑物边界矢量及三维建模。</a:t>
            </a:r>
            <a:endParaRPr lang="zh-CN" altLang="en-US" sz="2400" dirty="0" smtClean="0"/>
          </a:p>
        </p:txBody>
      </p:sp>
      <p:sp>
        <p:nvSpPr>
          <p:cNvPr id="67588" name="Rectangle 4"/>
          <p:cNvSpPr>
            <a:spLocks noChangeArrowheads="1"/>
          </p:cNvSpPr>
          <p:nvPr/>
        </p:nvSpPr>
        <p:spPr bwMode="auto">
          <a:xfrm>
            <a:off x="0" y="-171549"/>
            <a:ext cx="184731" cy="369332"/>
          </a:xfrm>
          <a:prstGeom prst="rect">
            <a:avLst/>
          </a:prstGeom>
          <a:noFill/>
          <a:ln w="9525">
            <a:noFill/>
            <a:miter lim="800000"/>
            <a:headEnd/>
            <a:tailEnd/>
          </a:ln>
        </p:spPr>
        <p:txBody>
          <a:bodyPr wrap="none" anchor="ctr">
            <a:spAutoFit/>
          </a:bodyPr>
          <a:lstStyle/>
          <a:p>
            <a:pPr>
              <a:buFont typeface="Arial" charset="0"/>
              <a:buNone/>
            </a:pPr>
            <a:endParaRPr lang="zh-CN" altLang="en-US" smtClean="0">
              <a:solidFill>
                <a:srgbClr val="4D4D4D"/>
              </a:solidFill>
              <a:latin typeface="微软雅黑" pitchFamily="34" charset="-122"/>
            </a:endParaRPr>
          </a:p>
        </p:txBody>
      </p:sp>
      <p:sp>
        <p:nvSpPr>
          <p:cNvPr id="67589" name="TextBox 5"/>
          <p:cNvSpPr txBox="1">
            <a:spLocks noChangeArrowheads="1"/>
          </p:cNvSpPr>
          <p:nvPr/>
        </p:nvSpPr>
        <p:spPr bwMode="auto">
          <a:xfrm>
            <a:off x="642938" y="1281126"/>
            <a:ext cx="2185214" cy="492443"/>
          </a:xfrm>
          <a:prstGeom prst="rect">
            <a:avLst/>
          </a:prstGeom>
          <a:noFill/>
          <a:ln w="9525">
            <a:noFill/>
            <a:miter lim="800000"/>
            <a:headEnd/>
            <a:tailEnd/>
          </a:ln>
        </p:spPr>
        <p:txBody>
          <a:bodyPr wrap="none">
            <a:spAutoFit/>
          </a:bodyPr>
          <a:lstStyle/>
          <a:p>
            <a:pPr>
              <a:buFont typeface="Arial" charset="0"/>
              <a:buNone/>
            </a:pPr>
            <a:r>
              <a:rPr lang="zh-CN" altLang="en-US" sz="2600" dirty="0" smtClean="0">
                <a:latin typeface="+mn-ea"/>
                <a:ea typeface="+mn-ea"/>
              </a:rPr>
              <a:t>一、总体介绍</a:t>
            </a:r>
          </a:p>
        </p:txBody>
      </p:sp>
    </p:spTree>
    <p:extLst>
      <p:ext uri="{BB962C8B-B14F-4D97-AF65-F5344CB8AC3E}">
        <p14:creationId xmlns:p14="http://schemas.microsoft.com/office/powerpoint/2010/main" val="895604999"/>
      </p:ext>
    </p:extLst>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p:cNvSpPr txBox="1">
            <a:spLocks noChangeArrowheads="1"/>
          </p:cNvSpPr>
          <p:nvPr/>
        </p:nvSpPr>
        <p:spPr bwMode="auto">
          <a:xfrm>
            <a:off x="857225" y="1285866"/>
            <a:ext cx="7572375" cy="446276"/>
          </a:xfrm>
          <a:prstGeom prst="rect">
            <a:avLst/>
          </a:prstGeom>
          <a:noFill/>
          <a:ln w="9525">
            <a:noFill/>
            <a:miter lim="800000"/>
            <a:headEnd/>
            <a:tailEnd/>
          </a:ln>
        </p:spPr>
        <p:txBody>
          <a:bodyPr wrap="square">
            <a:spAutoFit/>
          </a:bodyPr>
          <a:lstStyle/>
          <a:p>
            <a:pPr algn="ctr">
              <a:buFont typeface="Arial" charset="0"/>
              <a:buNone/>
            </a:pPr>
            <a:r>
              <a:rPr lang="zh-CN" altLang="en-US" sz="2300" dirty="0" smtClean="0">
                <a:latin typeface="+mn-ea"/>
                <a:ea typeface="+mn-ea"/>
              </a:rPr>
              <a:t>图示</a:t>
            </a:r>
            <a:r>
              <a:rPr lang="en-US" altLang="zh-CN" sz="2300" dirty="0" smtClean="0">
                <a:latin typeface="+mn-ea"/>
                <a:ea typeface="+mn-ea"/>
              </a:rPr>
              <a:t>1</a:t>
            </a:r>
            <a:r>
              <a:rPr lang="zh-CN" altLang="en-US" sz="2300" dirty="0" smtClean="0">
                <a:latin typeface="+mn-ea"/>
                <a:ea typeface="+mn-ea"/>
              </a:rPr>
              <a:t>：分类结果不同视角展示（</a:t>
            </a:r>
            <a:r>
              <a:rPr lang="zh-CN" altLang="en-US" sz="2300" dirty="0" smtClean="0">
                <a:solidFill>
                  <a:srgbClr val="FF0000"/>
                </a:solidFill>
                <a:latin typeface="+mn-ea"/>
                <a:ea typeface="+mn-ea"/>
              </a:rPr>
              <a:t>类别渲染</a:t>
            </a:r>
            <a:r>
              <a:rPr lang="zh-CN" altLang="en-US" sz="2300" dirty="0" smtClean="0">
                <a:latin typeface="+mn-ea"/>
                <a:ea typeface="+mn-ea"/>
              </a:rPr>
              <a:t>颜色值）</a:t>
            </a:r>
          </a:p>
        </p:txBody>
      </p:sp>
      <p:pic>
        <p:nvPicPr>
          <p:cNvPr id="16" name="Picture 2"/>
          <p:cNvPicPr>
            <a:picLocks noChangeAspect="1" noChangeArrowheads="1"/>
          </p:cNvPicPr>
          <p:nvPr/>
        </p:nvPicPr>
        <p:blipFill>
          <a:blip r:embed="rId2" cstate="print"/>
          <a:srcRect/>
          <a:stretch>
            <a:fillRect/>
          </a:stretch>
        </p:blipFill>
        <p:spPr bwMode="auto">
          <a:xfrm>
            <a:off x="642938" y="1714500"/>
            <a:ext cx="3306762" cy="3330179"/>
          </a:xfrm>
          <a:prstGeom prst="rect">
            <a:avLst/>
          </a:prstGeom>
          <a:noFill/>
          <a:ln w="9525">
            <a:noFill/>
            <a:miter lim="800000"/>
            <a:headEnd/>
            <a:tailEnd/>
          </a:ln>
        </p:spPr>
      </p:pic>
      <p:pic>
        <p:nvPicPr>
          <p:cNvPr id="19" name="Picture 3"/>
          <p:cNvPicPr>
            <a:picLocks noChangeAspect="1" noChangeArrowheads="1"/>
          </p:cNvPicPr>
          <p:nvPr/>
        </p:nvPicPr>
        <p:blipFill>
          <a:blip r:embed="rId3" cstate="print"/>
          <a:srcRect/>
          <a:stretch>
            <a:fillRect/>
          </a:stretch>
        </p:blipFill>
        <p:spPr bwMode="auto">
          <a:xfrm>
            <a:off x="4071939" y="1714500"/>
            <a:ext cx="4351337" cy="3323035"/>
          </a:xfrm>
          <a:prstGeom prst="rect">
            <a:avLst/>
          </a:prstGeom>
          <a:noFill/>
          <a:ln w="9525">
            <a:noFill/>
            <a:miter lim="800000"/>
            <a:headEnd/>
            <a:tailEnd/>
          </a:ln>
        </p:spPr>
      </p:pic>
      <p:sp>
        <p:nvSpPr>
          <p:cNvPr id="20" name="标题 1"/>
          <p:cNvSpPr>
            <a:spLocks noGrp="1" noChangeArrowheads="1"/>
          </p:cNvSpPr>
          <p:nvPr>
            <p:ph type="title"/>
          </p:nvPr>
        </p:nvSpPr>
        <p:spPr>
          <a:xfrm>
            <a:off x="500034" y="339502"/>
            <a:ext cx="8039100" cy="426244"/>
          </a:xfrm>
        </p:spPr>
        <p:txBody>
          <a:bodyPr>
            <a:normAutofit fontScale="90000"/>
          </a:bodyPr>
          <a:lstStyle/>
          <a:p>
            <a:r>
              <a:rPr lang="en-US" altLang="zh-CN" sz="2800" dirty="0" smtClean="0">
                <a:solidFill>
                  <a:schemeClr val="tx1"/>
                </a:solidFill>
                <a:latin typeface="Times New Roman" pitchFamily="18" charset="0"/>
                <a:ea typeface="+mn-ea"/>
                <a:cs typeface="Times New Roman" pitchFamily="18" charset="0"/>
              </a:rPr>
              <a:t>JX5-3D  </a:t>
            </a:r>
            <a:r>
              <a:rPr lang="zh-CN" altLang="en-US" sz="2800" dirty="0" smtClean="0">
                <a:solidFill>
                  <a:schemeClr val="tx1"/>
                </a:solidFill>
                <a:latin typeface="Times New Roman" pitchFamily="18" charset="0"/>
                <a:ea typeface="+mn-ea"/>
                <a:cs typeface="Times New Roman" pitchFamily="18" charset="0"/>
              </a:rPr>
              <a:t>点云分类建模模块</a:t>
            </a:r>
          </a:p>
        </p:txBody>
      </p:sp>
      <p:sp>
        <p:nvSpPr>
          <p:cNvPr id="21" name="TextBox 5"/>
          <p:cNvSpPr txBox="1">
            <a:spLocks noChangeArrowheads="1"/>
          </p:cNvSpPr>
          <p:nvPr/>
        </p:nvSpPr>
        <p:spPr bwMode="auto">
          <a:xfrm>
            <a:off x="642938" y="857267"/>
            <a:ext cx="2031325" cy="461665"/>
          </a:xfrm>
          <a:prstGeom prst="rect">
            <a:avLst/>
          </a:prstGeom>
          <a:noFill/>
          <a:ln w="9525">
            <a:noFill/>
            <a:miter lim="800000"/>
            <a:headEnd/>
            <a:tailEnd/>
          </a:ln>
        </p:spPr>
        <p:txBody>
          <a:bodyPr wrap="none">
            <a:spAutoFit/>
          </a:bodyPr>
          <a:lstStyle/>
          <a:p>
            <a:pPr>
              <a:buFont typeface="Arial" charset="0"/>
              <a:buNone/>
            </a:pPr>
            <a:r>
              <a:rPr lang="zh-CN" altLang="en-US" sz="2400" dirty="0" smtClean="0">
                <a:latin typeface="+mn-ea"/>
                <a:ea typeface="+mn-ea"/>
              </a:rPr>
              <a:t>二、应用实例</a:t>
            </a:r>
          </a:p>
        </p:txBody>
      </p:sp>
    </p:spTree>
    <p:extLst>
      <p:ext uri="{BB962C8B-B14F-4D97-AF65-F5344CB8AC3E}">
        <p14:creationId xmlns:p14="http://schemas.microsoft.com/office/powerpoint/2010/main" val="792593674"/>
      </p:ext>
    </p:extLst>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a:spLocks noChangeArrowheads="1"/>
          </p:cNvSpPr>
          <p:nvPr/>
        </p:nvSpPr>
        <p:spPr bwMode="auto">
          <a:xfrm>
            <a:off x="500034" y="1275606"/>
            <a:ext cx="4079878" cy="446276"/>
          </a:xfrm>
          <a:prstGeom prst="rect">
            <a:avLst/>
          </a:prstGeom>
          <a:noFill/>
          <a:ln w="9525">
            <a:noFill/>
            <a:miter lim="800000"/>
            <a:headEnd/>
            <a:tailEnd/>
          </a:ln>
        </p:spPr>
        <p:txBody>
          <a:bodyPr wrap="square">
            <a:spAutoFit/>
          </a:bodyPr>
          <a:lstStyle/>
          <a:p>
            <a:pPr algn="ctr"/>
            <a:r>
              <a:rPr lang="zh-CN" altLang="en-US" sz="2300" dirty="0" smtClean="0">
                <a:latin typeface="+mn-ea"/>
                <a:ea typeface="+mn-ea"/>
              </a:rPr>
              <a:t>图示</a:t>
            </a:r>
            <a:r>
              <a:rPr lang="en-US" altLang="zh-CN" sz="2300" dirty="0" smtClean="0">
                <a:latin typeface="+mn-ea"/>
                <a:ea typeface="+mn-ea"/>
              </a:rPr>
              <a:t>2</a:t>
            </a:r>
            <a:r>
              <a:rPr lang="zh-CN" altLang="en-US" sz="2300" dirty="0" smtClean="0">
                <a:latin typeface="+mn-ea"/>
                <a:ea typeface="+mn-ea"/>
              </a:rPr>
              <a:t>：建筑物边界离散点</a:t>
            </a:r>
          </a:p>
        </p:txBody>
      </p:sp>
      <p:sp>
        <p:nvSpPr>
          <p:cNvPr id="10" name="TextBox 8"/>
          <p:cNvSpPr txBox="1">
            <a:spLocks noChangeArrowheads="1"/>
          </p:cNvSpPr>
          <p:nvPr/>
        </p:nvSpPr>
        <p:spPr bwMode="auto">
          <a:xfrm>
            <a:off x="4786314" y="1275606"/>
            <a:ext cx="4214810" cy="446276"/>
          </a:xfrm>
          <a:prstGeom prst="rect">
            <a:avLst/>
          </a:prstGeom>
          <a:noFill/>
          <a:ln w="9525">
            <a:noFill/>
            <a:miter lim="800000"/>
            <a:headEnd/>
            <a:tailEnd/>
          </a:ln>
        </p:spPr>
        <p:txBody>
          <a:bodyPr wrap="square">
            <a:spAutoFit/>
          </a:bodyPr>
          <a:lstStyle/>
          <a:p>
            <a:pPr algn="ctr">
              <a:buFont typeface="Arial" charset="0"/>
              <a:buNone/>
            </a:pPr>
            <a:r>
              <a:rPr lang="zh-CN" altLang="en-US" sz="2300" dirty="0" smtClean="0">
                <a:latin typeface="+mn-ea"/>
                <a:ea typeface="+mn-ea"/>
              </a:rPr>
              <a:t>图示</a:t>
            </a:r>
            <a:r>
              <a:rPr lang="en-US" altLang="zh-CN" sz="2300" dirty="0" smtClean="0">
                <a:latin typeface="+mn-ea"/>
                <a:ea typeface="+mn-ea"/>
              </a:rPr>
              <a:t>3</a:t>
            </a:r>
            <a:r>
              <a:rPr lang="zh-CN" altLang="en-US" sz="2300" dirty="0" smtClean="0">
                <a:latin typeface="+mn-ea"/>
                <a:ea typeface="+mn-ea"/>
              </a:rPr>
              <a:t>：建筑物矢量化顶面结果</a:t>
            </a:r>
          </a:p>
        </p:txBody>
      </p:sp>
      <p:pic>
        <p:nvPicPr>
          <p:cNvPr id="11" name="Picture 2"/>
          <p:cNvPicPr>
            <a:picLocks noChangeAspect="1" noChangeArrowheads="1"/>
          </p:cNvPicPr>
          <p:nvPr/>
        </p:nvPicPr>
        <p:blipFill>
          <a:blip r:embed="rId2" cstate="print"/>
          <a:srcRect/>
          <a:stretch>
            <a:fillRect/>
          </a:stretch>
        </p:blipFill>
        <p:spPr bwMode="auto">
          <a:xfrm>
            <a:off x="625475" y="1683562"/>
            <a:ext cx="3803650" cy="3406378"/>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4645026" y="1771668"/>
            <a:ext cx="4373563" cy="3318272"/>
          </a:xfrm>
          <a:prstGeom prst="rect">
            <a:avLst/>
          </a:prstGeom>
          <a:noFill/>
          <a:ln w="9525">
            <a:noFill/>
            <a:miter lim="800000"/>
            <a:headEnd/>
            <a:tailEnd/>
          </a:ln>
        </p:spPr>
      </p:pic>
      <p:sp>
        <p:nvSpPr>
          <p:cNvPr id="15" name="标题 1"/>
          <p:cNvSpPr>
            <a:spLocks noGrp="1" noChangeArrowheads="1"/>
          </p:cNvSpPr>
          <p:nvPr>
            <p:ph type="title"/>
          </p:nvPr>
        </p:nvSpPr>
        <p:spPr>
          <a:xfrm>
            <a:off x="560362" y="267494"/>
            <a:ext cx="8039100" cy="426244"/>
          </a:xfrm>
        </p:spPr>
        <p:txBody>
          <a:bodyPr>
            <a:normAutofit fontScale="90000"/>
          </a:bodyPr>
          <a:lstStyle/>
          <a:p>
            <a:r>
              <a:rPr lang="en-US" altLang="zh-CN" sz="2800" dirty="0" smtClean="0">
                <a:solidFill>
                  <a:schemeClr val="tx1"/>
                </a:solidFill>
                <a:latin typeface="Times New Roman" pitchFamily="18" charset="0"/>
                <a:ea typeface="+mn-ea"/>
                <a:cs typeface="Times New Roman" pitchFamily="18" charset="0"/>
              </a:rPr>
              <a:t>JX5-3D  </a:t>
            </a:r>
            <a:r>
              <a:rPr lang="zh-CN" altLang="en-US" sz="2800" dirty="0" smtClean="0">
                <a:solidFill>
                  <a:schemeClr val="tx1"/>
                </a:solidFill>
                <a:latin typeface="Times New Roman" pitchFamily="18" charset="0"/>
                <a:ea typeface="+mn-ea"/>
                <a:cs typeface="Times New Roman" pitchFamily="18" charset="0"/>
              </a:rPr>
              <a:t>点云分类建模模块</a:t>
            </a:r>
          </a:p>
        </p:txBody>
      </p:sp>
      <p:sp>
        <p:nvSpPr>
          <p:cNvPr id="17" name="TextBox 5"/>
          <p:cNvSpPr txBox="1">
            <a:spLocks noChangeArrowheads="1"/>
          </p:cNvSpPr>
          <p:nvPr/>
        </p:nvSpPr>
        <p:spPr bwMode="auto">
          <a:xfrm>
            <a:off x="642938" y="857267"/>
            <a:ext cx="2031325" cy="461665"/>
          </a:xfrm>
          <a:prstGeom prst="rect">
            <a:avLst/>
          </a:prstGeom>
          <a:noFill/>
          <a:ln w="9525">
            <a:noFill/>
            <a:miter lim="800000"/>
            <a:headEnd/>
            <a:tailEnd/>
          </a:ln>
        </p:spPr>
        <p:txBody>
          <a:bodyPr wrap="none">
            <a:spAutoFit/>
          </a:bodyPr>
          <a:lstStyle/>
          <a:p>
            <a:pPr>
              <a:buFont typeface="Arial" charset="0"/>
              <a:buNone/>
            </a:pPr>
            <a:r>
              <a:rPr lang="zh-CN" altLang="en-US" sz="2400" dirty="0" smtClean="0">
                <a:latin typeface="+mn-ea"/>
                <a:ea typeface="+mn-ea"/>
              </a:rPr>
              <a:t>二、应用实例</a:t>
            </a:r>
          </a:p>
        </p:txBody>
      </p:sp>
    </p:spTree>
    <p:extLst>
      <p:ext uri="{BB962C8B-B14F-4D97-AF65-F5344CB8AC3E}">
        <p14:creationId xmlns:p14="http://schemas.microsoft.com/office/powerpoint/2010/main" val="67098820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98987"/>
            <a:ext cx="9143999" cy="692497"/>
          </a:xfrm>
          <a:prstGeom prst="rect">
            <a:avLst/>
          </a:prstGeom>
          <a:noFill/>
        </p:spPr>
        <p:txBody>
          <a:bodyPr wrap="square" rtlCol="0">
            <a:spAutoFit/>
          </a:bodyPr>
          <a:lstStyle/>
          <a:p>
            <a:pPr algn="ctr">
              <a:lnSpc>
                <a:spcPct val="150000"/>
              </a:lnSpc>
            </a:pPr>
            <a:r>
              <a:rPr lang="zh-CN" altLang="en-US" sz="2600" dirty="0" smtClean="0">
                <a:latin typeface="Times New Roman" pitchFamily="18" charset="0"/>
                <a:ea typeface="楷体" pitchFamily="49" charset="-122"/>
                <a:cs typeface="Times New Roman" pitchFamily="18" charset="0"/>
              </a:rPr>
              <a:t>正定位与反定位的概念</a:t>
            </a:r>
            <a:endParaRPr lang="en-US" altLang="zh-CN" sz="2600" dirty="0" smtClean="0">
              <a:latin typeface="Times New Roman" pitchFamily="18" charset="0"/>
              <a:ea typeface="楷体" pitchFamily="49" charset="-122"/>
              <a:cs typeface="Times New Roman" pitchFamily="18" charset="0"/>
            </a:endParaRPr>
          </a:p>
        </p:txBody>
      </p:sp>
      <p:sp>
        <p:nvSpPr>
          <p:cNvPr id="4" name="TextBox 3"/>
          <p:cNvSpPr txBox="1"/>
          <p:nvPr/>
        </p:nvSpPr>
        <p:spPr>
          <a:xfrm>
            <a:off x="395536" y="1099939"/>
            <a:ext cx="8424936" cy="1551579"/>
          </a:xfrm>
          <a:prstGeom prst="rect">
            <a:avLst/>
          </a:prstGeom>
          <a:noFill/>
        </p:spPr>
        <p:txBody>
          <a:bodyPr wrap="square" rtlCol="0">
            <a:spAutoFit/>
          </a:bodyPr>
          <a:lstStyle/>
          <a:p>
            <a:pPr algn="just">
              <a:lnSpc>
                <a:spcPct val="150000"/>
              </a:lnSpc>
            </a:pPr>
            <a:r>
              <a:rPr lang="zh-CN" altLang="en-US" sz="2200" b="1" dirty="0" smtClean="0">
                <a:solidFill>
                  <a:srgbClr val="FF0000"/>
                </a:solidFill>
                <a:latin typeface="Times New Roman" pitchFamily="18" charset="0"/>
                <a:ea typeface="楷体" pitchFamily="49" charset="-122"/>
                <a:cs typeface="Times New Roman" pitchFamily="18" charset="0"/>
              </a:rPr>
              <a:t>正定位</a:t>
            </a:r>
            <a:r>
              <a:rPr lang="zh-CN" altLang="en-US" sz="2200" b="1" dirty="0" smtClean="0">
                <a:latin typeface="Times New Roman" pitchFamily="18" charset="0"/>
                <a:ea typeface="楷体" pitchFamily="49" charset="-122"/>
                <a:cs typeface="Times New Roman" pitchFamily="18" charset="0"/>
              </a:rPr>
              <a:t>（离线定位）</a:t>
            </a:r>
            <a:r>
              <a:rPr lang="zh-CN" altLang="en-US" sz="2200" dirty="0" smtClean="0">
                <a:latin typeface="Times New Roman" pitchFamily="18" charset="0"/>
                <a:ea typeface="楷体" pitchFamily="49" charset="-122"/>
                <a:cs typeface="Times New Roman" pitchFamily="18" charset="0"/>
              </a:rPr>
              <a:t>是指：</a:t>
            </a:r>
            <a:endParaRPr lang="en-US" altLang="zh-CN" sz="2200" dirty="0" smtClean="0">
              <a:latin typeface="Times New Roman" pitchFamily="18" charset="0"/>
              <a:ea typeface="楷体" pitchFamily="49" charset="-122"/>
              <a:cs typeface="Times New Roman" pitchFamily="18" charset="0"/>
            </a:endParaRPr>
          </a:p>
          <a:p>
            <a:pPr algn="just">
              <a:lnSpc>
                <a:spcPct val="150000"/>
              </a:lnSpc>
            </a:pPr>
            <a:r>
              <a:rPr lang="en-US" altLang="zh-CN" sz="2200" dirty="0" smtClean="0">
                <a:latin typeface="Times New Roman" pitchFamily="18" charset="0"/>
                <a:ea typeface="楷体" pitchFamily="49" charset="-122"/>
                <a:cs typeface="Times New Roman" pitchFamily="18" charset="0"/>
              </a:rPr>
              <a:t>        </a:t>
            </a:r>
            <a:r>
              <a:rPr lang="zh-CN" altLang="en-US" sz="2200" dirty="0" smtClean="0">
                <a:latin typeface="Times New Roman" pitchFamily="18" charset="0"/>
                <a:ea typeface="楷体" pitchFamily="49" charset="-122"/>
                <a:cs typeface="Times New Roman" pitchFamily="18" charset="0"/>
              </a:rPr>
              <a:t>在室内或隐蔽地区</a:t>
            </a:r>
            <a:r>
              <a:rPr lang="zh-CN" altLang="en-US" sz="2200" dirty="0" smtClean="0">
                <a:solidFill>
                  <a:srgbClr val="FF0000"/>
                </a:solidFill>
                <a:latin typeface="Times New Roman" pitchFamily="18" charset="0"/>
                <a:ea typeface="楷体" pitchFamily="49" charset="-122"/>
                <a:cs typeface="Times New Roman" pitchFamily="18" charset="0"/>
              </a:rPr>
              <a:t>对</a:t>
            </a:r>
            <a:r>
              <a:rPr lang="zh-CN" altLang="en-US" sz="2200" dirty="0" smtClean="0">
                <a:latin typeface="Times New Roman" pitchFamily="18" charset="0"/>
                <a:ea typeface="楷体" pitchFamily="49" charset="-122"/>
                <a:cs typeface="Times New Roman" pitchFamily="18" charset="0"/>
              </a:rPr>
              <a:t>布设的</a:t>
            </a:r>
            <a:r>
              <a:rPr lang="zh-CN" altLang="en-US" sz="2200" dirty="0" smtClean="0">
                <a:solidFill>
                  <a:srgbClr val="FF0000"/>
                </a:solidFill>
                <a:latin typeface="Times New Roman" pitchFamily="18" charset="0"/>
                <a:ea typeface="楷体" pitchFamily="49" charset="-122"/>
                <a:cs typeface="Times New Roman" pitchFamily="18" charset="0"/>
              </a:rPr>
              <a:t>定位增强网点进行定位</a:t>
            </a:r>
            <a:r>
              <a:rPr lang="zh-CN" altLang="en-US" sz="2200" dirty="0" smtClean="0">
                <a:latin typeface="Times New Roman" pitchFamily="18" charset="0"/>
                <a:ea typeface="楷体" pitchFamily="49" charset="-122"/>
                <a:cs typeface="Times New Roman" pitchFamily="18" charset="0"/>
              </a:rPr>
              <a:t>，进而对室内或隐蔽地区进行三维实体模型的建立。</a:t>
            </a:r>
            <a:endParaRPr lang="en-US" altLang="zh-CN" sz="2200" dirty="0" smtClean="0">
              <a:latin typeface="Times New Roman" pitchFamily="18" charset="0"/>
              <a:ea typeface="楷体" pitchFamily="49" charset="-122"/>
              <a:cs typeface="Times New Roman" pitchFamily="18" charset="0"/>
            </a:endParaRPr>
          </a:p>
        </p:txBody>
      </p:sp>
      <p:sp>
        <p:nvSpPr>
          <p:cNvPr id="5" name="TextBox 4"/>
          <p:cNvSpPr txBox="1"/>
          <p:nvPr/>
        </p:nvSpPr>
        <p:spPr>
          <a:xfrm>
            <a:off x="395536" y="2715766"/>
            <a:ext cx="8352928" cy="2123658"/>
          </a:xfrm>
          <a:prstGeom prst="rect">
            <a:avLst/>
          </a:prstGeom>
          <a:noFill/>
        </p:spPr>
        <p:txBody>
          <a:bodyPr wrap="square" rtlCol="0">
            <a:spAutoFit/>
          </a:bodyPr>
          <a:lstStyle/>
          <a:p>
            <a:pPr algn="just">
              <a:lnSpc>
                <a:spcPct val="150000"/>
              </a:lnSpc>
            </a:pPr>
            <a:r>
              <a:rPr lang="zh-CN" altLang="en-US" sz="2200" b="1" dirty="0" smtClean="0">
                <a:solidFill>
                  <a:srgbClr val="FF0000"/>
                </a:solidFill>
                <a:latin typeface="Times New Roman" pitchFamily="18" charset="0"/>
                <a:ea typeface="楷体" pitchFamily="49" charset="-122"/>
                <a:cs typeface="Times New Roman" pitchFamily="18" charset="0"/>
              </a:rPr>
              <a:t>反定位</a:t>
            </a:r>
            <a:r>
              <a:rPr lang="zh-CN" altLang="en-US" sz="2200" b="1" dirty="0" smtClean="0">
                <a:latin typeface="Times New Roman" pitchFamily="18" charset="0"/>
                <a:ea typeface="楷体" pitchFamily="49" charset="-122"/>
                <a:cs typeface="Times New Roman" pitchFamily="18" charset="0"/>
              </a:rPr>
              <a:t>（在线定位）</a:t>
            </a:r>
            <a:r>
              <a:rPr lang="zh-CN" altLang="en-US" sz="2200" dirty="0" smtClean="0">
                <a:latin typeface="Times New Roman" pitchFamily="18" charset="0"/>
                <a:ea typeface="楷体" pitchFamily="49" charset="-122"/>
                <a:cs typeface="Times New Roman" pitchFamily="18" charset="0"/>
              </a:rPr>
              <a:t>是指：</a:t>
            </a:r>
            <a:endParaRPr lang="en-US" altLang="zh-CN" sz="2200" dirty="0" smtClean="0">
              <a:latin typeface="Times New Roman" pitchFamily="18" charset="0"/>
              <a:ea typeface="楷体" pitchFamily="49" charset="-122"/>
              <a:cs typeface="Times New Roman" pitchFamily="18" charset="0"/>
            </a:endParaRPr>
          </a:p>
          <a:p>
            <a:pPr algn="just">
              <a:lnSpc>
                <a:spcPct val="150000"/>
              </a:lnSpc>
            </a:pPr>
            <a:r>
              <a:rPr lang="en-US" altLang="zh-CN" sz="2200" dirty="0">
                <a:latin typeface="Times New Roman" pitchFamily="18" charset="0"/>
                <a:ea typeface="楷体" pitchFamily="49" charset="-122"/>
                <a:cs typeface="Times New Roman" pitchFamily="18" charset="0"/>
              </a:rPr>
              <a:t> </a:t>
            </a:r>
            <a:r>
              <a:rPr lang="en-US" altLang="zh-CN" sz="2200" dirty="0" smtClean="0">
                <a:latin typeface="Times New Roman" pitchFamily="18" charset="0"/>
                <a:ea typeface="楷体" pitchFamily="49" charset="-122"/>
                <a:cs typeface="Times New Roman" pitchFamily="18" charset="0"/>
              </a:rPr>
              <a:t>       </a:t>
            </a:r>
            <a:r>
              <a:rPr lang="zh-CN" altLang="en-US" sz="2200" dirty="0" smtClean="0">
                <a:latin typeface="Times New Roman" pitchFamily="18" charset="0"/>
                <a:ea typeface="楷体" pitchFamily="49" charset="-122"/>
                <a:cs typeface="Times New Roman" pitchFamily="18" charset="0"/>
              </a:rPr>
              <a:t>室内</a:t>
            </a:r>
            <a:r>
              <a:rPr lang="zh-CN" altLang="en-US" sz="2200" dirty="0">
                <a:latin typeface="Times New Roman" pitchFamily="18" charset="0"/>
                <a:ea typeface="楷体" pitchFamily="49" charset="-122"/>
                <a:cs typeface="Times New Roman" pitchFamily="18" charset="0"/>
              </a:rPr>
              <a:t>或隐蔽地区布设的定位增强</a:t>
            </a:r>
            <a:r>
              <a:rPr lang="zh-CN" altLang="en-US" sz="2200" dirty="0" smtClean="0">
                <a:latin typeface="Times New Roman" pitchFamily="18" charset="0"/>
                <a:ea typeface="楷体" pitchFamily="49" charset="-122"/>
                <a:cs typeface="Times New Roman" pitchFamily="18" charset="0"/>
              </a:rPr>
              <a:t>网建立之后，对移动测量终端进行实时定位。移动测量终端可能是移动测量的</a:t>
            </a:r>
            <a:r>
              <a:rPr lang="en-US" altLang="zh-CN" sz="2200" dirty="0" smtClean="0">
                <a:latin typeface="Times New Roman" pitchFamily="18" charset="0"/>
                <a:ea typeface="楷体" pitchFamily="49" charset="-122"/>
                <a:cs typeface="Times New Roman" pitchFamily="18" charset="0"/>
              </a:rPr>
              <a:t>POS</a:t>
            </a:r>
            <a:r>
              <a:rPr lang="zh-CN" altLang="en-US" sz="2200" dirty="0" smtClean="0">
                <a:latin typeface="Times New Roman" pitchFamily="18" charset="0"/>
                <a:ea typeface="楷体" pitchFamily="49" charset="-122"/>
                <a:cs typeface="Times New Roman" pitchFamily="18" charset="0"/>
              </a:rPr>
              <a:t>测量中心，而</a:t>
            </a:r>
            <a:r>
              <a:rPr lang="zh-CN" altLang="en-US" sz="2200" dirty="0" smtClean="0">
                <a:solidFill>
                  <a:srgbClr val="FF0000"/>
                </a:solidFill>
                <a:latin typeface="Times New Roman" pitchFamily="18" charset="0"/>
                <a:ea typeface="楷体" pitchFamily="49" charset="-122"/>
                <a:cs typeface="Times New Roman" pitchFamily="18" charset="0"/>
              </a:rPr>
              <a:t>更多的反定位是对手机进行定位</a:t>
            </a:r>
            <a:r>
              <a:rPr lang="zh-CN" altLang="en-US" sz="2200" dirty="0" smtClean="0">
                <a:latin typeface="Times New Roman" pitchFamily="18" charset="0"/>
                <a:ea typeface="楷体" pitchFamily="49" charset="-122"/>
                <a:cs typeface="Times New Roman" pitchFamily="18" charset="0"/>
              </a:rPr>
              <a:t>。</a:t>
            </a:r>
            <a:endParaRPr lang="en-US" altLang="zh-CN" sz="2200"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892864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8"/>
          <p:cNvSpPr txBox="1">
            <a:spLocks noChangeArrowheads="1"/>
          </p:cNvSpPr>
          <p:nvPr/>
        </p:nvSpPr>
        <p:spPr bwMode="auto">
          <a:xfrm>
            <a:off x="1428729" y="1707654"/>
            <a:ext cx="6572279" cy="446276"/>
          </a:xfrm>
          <a:prstGeom prst="rect">
            <a:avLst/>
          </a:prstGeom>
          <a:noFill/>
          <a:ln w="9525">
            <a:noFill/>
            <a:miter lim="800000"/>
            <a:headEnd/>
            <a:tailEnd/>
          </a:ln>
        </p:spPr>
        <p:txBody>
          <a:bodyPr wrap="square">
            <a:spAutoFit/>
          </a:bodyPr>
          <a:lstStyle/>
          <a:p>
            <a:pPr algn="ctr">
              <a:buFont typeface="Arial" charset="0"/>
              <a:buNone/>
            </a:pPr>
            <a:r>
              <a:rPr lang="zh-CN" altLang="en-US" sz="2300" dirty="0" smtClean="0">
                <a:latin typeface="+mn-ea"/>
                <a:ea typeface="+mn-ea"/>
              </a:rPr>
              <a:t>图示</a:t>
            </a:r>
            <a:r>
              <a:rPr lang="en-US" altLang="zh-CN" sz="2300" dirty="0" smtClean="0">
                <a:latin typeface="+mn-ea"/>
                <a:ea typeface="+mn-ea"/>
              </a:rPr>
              <a:t>4</a:t>
            </a:r>
            <a:r>
              <a:rPr lang="zh-CN" altLang="en-US" sz="2300" dirty="0" smtClean="0">
                <a:latin typeface="+mn-ea"/>
                <a:ea typeface="+mn-ea"/>
              </a:rPr>
              <a:t>：建筑物</a:t>
            </a:r>
            <a:r>
              <a:rPr lang="zh-CN" altLang="en-US" sz="2300" dirty="0" smtClean="0">
                <a:solidFill>
                  <a:srgbClr val="FF0000"/>
                </a:solidFill>
                <a:latin typeface="+mn-ea"/>
                <a:ea typeface="+mn-ea"/>
              </a:rPr>
              <a:t>矢量化顶面结果叠加点云</a:t>
            </a:r>
          </a:p>
        </p:txBody>
      </p:sp>
      <p:pic>
        <p:nvPicPr>
          <p:cNvPr id="18" name="Picture 2"/>
          <p:cNvPicPr>
            <a:picLocks noChangeAspect="1" noChangeArrowheads="1"/>
          </p:cNvPicPr>
          <p:nvPr/>
        </p:nvPicPr>
        <p:blipFill>
          <a:blip r:embed="rId2" cstate="print"/>
          <a:srcRect/>
          <a:stretch>
            <a:fillRect/>
          </a:stretch>
        </p:blipFill>
        <p:spPr bwMode="auto">
          <a:xfrm>
            <a:off x="4533900" y="2376247"/>
            <a:ext cx="4324350" cy="2546747"/>
          </a:xfrm>
          <a:prstGeom prst="rect">
            <a:avLst/>
          </a:prstGeom>
          <a:noFill/>
          <a:ln w="9525">
            <a:noFill/>
            <a:miter lim="800000"/>
            <a:headEnd/>
            <a:tailEnd/>
          </a:ln>
        </p:spPr>
      </p:pic>
      <p:pic>
        <p:nvPicPr>
          <p:cNvPr id="19" name="Picture 3"/>
          <p:cNvPicPr>
            <a:picLocks noChangeAspect="1" noChangeArrowheads="1"/>
          </p:cNvPicPr>
          <p:nvPr/>
        </p:nvPicPr>
        <p:blipFill>
          <a:blip r:embed="rId3" cstate="print"/>
          <a:srcRect/>
          <a:stretch>
            <a:fillRect/>
          </a:stretch>
        </p:blipFill>
        <p:spPr bwMode="auto">
          <a:xfrm>
            <a:off x="258764" y="2376264"/>
            <a:ext cx="4179887" cy="2571750"/>
          </a:xfrm>
          <a:prstGeom prst="rect">
            <a:avLst/>
          </a:prstGeom>
          <a:noFill/>
          <a:ln w="9525">
            <a:noFill/>
            <a:miter lim="800000"/>
            <a:headEnd/>
            <a:tailEnd/>
          </a:ln>
        </p:spPr>
      </p:pic>
      <p:sp>
        <p:nvSpPr>
          <p:cNvPr id="20" name="标题 1"/>
          <p:cNvSpPr>
            <a:spLocks noGrp="1" noChangeArrowheads="1"/>
          </p:cNvSpPr>
          <p:nvPr>
            <p:ph type="title"/>
          </p:nvPr>
        </p:nvSpPr>
        <p:spPr>
          <a:xfrm>
            <a:off x="514350" y="555526"/>
            <a:ext cx="8039100" cy="426244"/>
          </a:xfrm>
        </p:spPr>
        <p:txBody>
          <a:bodyPr>
            <a:normAutofit fontScale="90000"/>
          </a:bodyPr>
          <a:lstStyle/>
          <a:p>
            <a:r>
              <a:rPr lang="en-US" altLang="zh-CN" sz="2800" dirty="0" smtClean="0">
                <a:solidFill>
                  <a:schemeClr val="tx1"/>
                </a:solidFill>
                <a:latin typeface="Times New Roman" pitchFamily="18" charset="0"/>
                <a:ea typeface="+mn-ea"/>
                <a:cs typeface="Times New Roman" pitchFamily="18" charset="0"/>
              </a:rPr>
              <a:t>JX5-3D  </a:t>
            </a:r>
            <a:r>
              <a:rPr lang="zh-CN" altLang="en-US" sz="2800" dirty="0" smtClean="0">
                <a:solidFill>
                  <a:schemeClr val="tx1"/>
                </a:solidFill>
                <a:latin typeface="Times New Roman" pitchFamily="18" charset="0"/>
                <a:ea typeface="+mn-ea"/>
                <a:cs typeface="Times New Roman" pitchFamily="18" charset="0"/>
              </a:rPr>
              <a:t>点云分类建模模块</a:t>
            </a:r>
          </a:p>
        </p:txBody>
      </p:sp>
      <p:sp>
        <p:nvSpPr>
          <p:cNvPr id="21" name="TextBox 5"/>
          <p:cNvSpPr txBox="1">
            <a:spLocks noChangeArrowheads="1"/>
          </p:cNvSpPr>
          <p:nvPr/>
        </p:nvSpPr>
        <p:spPr bwMode="auto">
          <a:xfrm>
            <a:off x="642938" y="1131590"/>
            <a:ext cx="2031325" cy="461665"/>
          </a:xfrm>
          <a:prstGeom prst="rect">
            <a:avLst/>
          </a:prstGeom>
          <a:noFill/>
          <a:ln w="9525">
            <a:noFill/>
            <a:miter lim="800000"/>
            <a:headEnd/>
            <a:tailEnd/>
          </a:ln>
        </p:spPr>
        <p:txBody>
          <a:bodyPr wrap="none">
            <a:spAutoFit/>
          </a:bodyPr>
          <a:lstStyle/>
          <a:p>
            <a:pPr>
              <a:buFont typeface="Arial" charset="0"/>
              <a:buNone/>
            </a:pPr>
            <a:r>
              <a:rPr lang="zh-CN" altLang="en-US" sz="2400" dirty="0" smtClean="0">
                <a:latin typeface="+mn-ea"/>
                <a:ea typeface="+mn-ea"/>
              </a:rPr>
              <a:t>二、应用实例</a:t>
            </a:r>
          </a:p>
        </p:txBody>
      </p:sp>
    </p:spTree>
    <p:extLst>
      <p:ext uri="{BB962C8B-B14F-4D97-AF65-F5344CB8AC3E}">
        <p14:creationId xmlns:p14="http://schemas.microsoft.com/office/powerpoint/2010/main" val="3232399833"/>
      </p:ext>
    </p:extLst>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ChangeArrowheads="1"/>
          </p:cNvSpPr>
          <p:nvPr/>
        </p:nvSpPr>
        <p:spPr bwMode="auto">
          <a:xfrm>
            <a:off x="1928794" y="1246577"/>
            <a:ext cx="5214962" cy="446276"/>
          </a:xfrm>
          <a:prstGeom prst="rect">
            <a:avLst/>
          </a:prstGeom>
          <a:noFill/>
          <a:ln w="9525">
            <a:noFill/>
            <a:miter lim="800000"/>
            <a:headEnd/>
            <a:tailEnd/>
          </a:ln>
        </p:spPr>
        <p:txBody>
          <a:bodyPr wrap="square">
            <a:spAutoFit/>
          </a:bodyPr>
          <a:lstStyle/>
          <a:p>
            <a:pPr algn="ctr"/>
            <a:r>
              <a:rPr lang="zh-CN" altLang="en-US" sz="2300" dirty="0" smtClean="0">
                <a:latin typeface="+mn-ea"/>
                <a:ea typeface="+mn-ea"/>
              </a:rPr>
              <a:t>图示</a:t>
            </a:r>
            <a:r>
              <a:rPr lang="en-US" altLang="zh-CN" sz="2300" dirty="0" smtClean="0">
                <a:latin typeface="+mn-ea"/>
                <a:ea typeface="+mn-ea"/>
              </a:rPr>
              <a:t>5</a:t>
            </a:r>
            <a:r>
              <a:rPr lang="zh-CN" altLang="en-US" sz="2300" dirty="0" smtClean="0">
                <a:latin typeface="+mn-ea"/>
                <a:ea typeface="+mn-ea"/>
              </a:rPr>
              <a:t>：</a:t>
            </a:r>
            <a:r>
              <a:rPr lang="zh-CN" altLang="en-US" sz="2300" dirty="0" smtClean="0">
                <a:solidFill>
                  <a:srgbClr val="FF0000"/>
                </a:solidFill>
                <a:latin typeface="+mn-ea"/>
                <a:ea typeface="+mn-ea"/>
              </a:rPr>
              <a:t>建筑物三维基础模型</a:t>
            </a:r>
          </a:p>
        </p:txBody>
      </p:sp>
      <p:pic>
        <p:nvPicPr>
          <p:cNvPr id="11" name="Picture 2"/>
          <p:cNvPicPr>
            <a:picLocks noChangeAspect="1" noChangeArrowheads="1"/>
          </p:cNvPicPr>
          <p:nvPr/>
        </p:nvPicPr>
        <p:blipFill>
          <a:blip r:embed="rId2" cstate="print"/>
          <a:srcRect b="2540"/>
          <a:stretch>
            <a:fillRect/>
          </a:stretch>
        </p:blipFill>
        <p:spPr bwMode="auto">
          <a:xfrm>
            <a:off x="2286000" y="1641891"/>
            <a:ext cx="4643438" cy="3517067"/>
          </a:xfrm>
          <a:prstGeom prst="rect">
            <a:avLst/>
          </a:prstGeom>
          <a:noFill/>
          <a:ln w="9525">
            <a:noFill/>
            <a:miter lim="800000"/>
            <a:headEnd/>
            <a:tailEnd/>
          </a:ln>
        </p:spPr>
      </p:pic>
      <p:sp>
        <p:nvSpPr>
          <p:cNvPr id="12" name="标题 1"/>
          <p:cNvSpPr>
            <a:spLocks noGrp="1" noChangeArrowheads="1"/>
          </p:cNvSpPr>
          <p:nvPr>
            <p:ph type="title"/>
          </p:nvPr>
        </p:nvSpPr>
        <p:spPr>
          <a:xfrm>
            <a:off x="500034" y="428610"/>
            <a:ext cx="8039100" cy="426244"/>
          </a:xfrm>
        </p:spPr>
        <p:txBody>
          <a:bodyPr>
            <a:normAutofit fontScale="90000"/>
          </a:bodyPr>
          <a:lstStyle/>
          <a:p>
            <a:r>
              <a:rPr lang="en-US" altLang="zh-CN" sz="2800" dirty="0" smtClean="0">
                <a:solidFill>
                  <a:schemeClr val="tx1"/>
                </a:solidFill>
                <a:latin typeface="Times New Roman" pitchFamily="18" charset="0"/>
                <a:ea typeface="+mn-ea"/>
                <a:cs typeface="Times New Roman" pitchFamily="18" charset="0"/>
              </a:rPr>
              <a:t>JX5-3D  </a:t>
            </a:r>
            <a:r>
              <a:rPr lang="zh-CN" altLang="en-US" sz="2800" dirty="0" smtClean="0">
                <a:solidFill>
                  <a:schemeClr val="tx1"/>
                </a:solidFill>
                <a:latin typeface="Times New Roman" pitchFamily="18" charset="0"/>
                <a:ea typeface="+mn-ea"/>
                <a:cs typeface="Times New Roman" pitchFamily="18" charset="0"/>
              </a:rPr>
              <a:t>点云分类建模模块</a:t>
            </a:r>
          </a:p>
        </p:txBody>
      </p:sp>
      <p:sp>
        <p:nvSpPr>
          <p:cNvPr id="14" name="TextBox 5"/>
          <p:cNvSpPr txBox="1">
            <a:spLocks noChangeArrowheads="1"/>
          </p:cNvSpPr>
          <p:nvPr/>
        </p:nvSpPr>
        <p:spPr bwMode="auto">
          <a:xfrm>
            <a:off x="642938" y="857267"/>
            <a:ext cx="2031325" cy="461665"/>
          </a:xfrm>
          <a:prstGeom prst="rect">
            <a:avLst/>
          </a:prstGeom>
          <a:noFill/>
          <a:ln w="9525">
            <a:noFill/>
            <a:miter lim="800000"/>
            <a:headEnd/>
            <a:tailEnd/>
          </a:ln>
        </p:spPr>
        <p:txBody>
          <a:bodyPr wrap="none">
            <a:spAutoFit/>
          </a:bodyPr>
          <a:lstStyle/>
          <a:p>
            <a:pPr>
              <a:buFont typeface="Arial" charset="0"/>
              <a:buNone/>
            </a:pPr>
            <a:r>
              <a:rPr lang="zh-CN" altLang="en-US" sz="2400" dirty="0" smtClean="0">
                <a:latin typeface="+mn-ea"/>
                <a:ea typeface="+mn-ea"/>
              </a:rPr>
              <a:t>二、应用实例</a:t>
            </a:r>
          </a:p>
        </p:txBody>
      </p:sp>
    </p:spTree>
    <p:extLst>
      <p:ext uri="{BB962C8B-B14F-4D97-AF65-F5344CB8AC3E}">
        <p14:creationId xmlns:p14="http://schemas.microsoft.com/office/powerpoint/2010/main" val="3586955983"/>
      </p:ext>
    </p:ext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671514" y="1550536"/>
            <a:ext cx="7972452" cy="3469486"/>
          </a:xfrm>
        </p:spPr>
        <p:txBody>
          <a:bodyPr>
            <a:noAutofit/>
          </a:bodyPr>
          <a:lstStyle/>
          <a:p>
            <a:pPr marL="357505" indent="-357505" algn="just">
              <a:lnSpc>
                <a:spcPts val="2800"/>
              </a:lnSpc>
              <a:buClr>
                <a:srgbClr val="00B050"/>
              </a:buClr>
              <a:buFont typeface="Wingdings 2" pitchFamily="18" charset="2"/>
              <a:buNone/>
              <a:defRPr/>
            </a:pPr>
            <a:r>
              <a:rPr lang="en-US" altLang="zh-CN" sz="2000" dirty="0" smtClean="0"/>
              <a:t>1</a:t>
            </a:r>
            <a:r>
              <a:rPr lang="zh-CN" altLang="en-US" sz="2000" dirty="0" smtClean="0"/>
              <a:t>、优势：</a:t>
            </a:r>
            <a:endParaRPr lang="en-US" altLang="zh-CN" sz="2000" dirty="0" smtClean="0"/>
          </a:p>
          <a:p>
            <a:pPr marL="271780" indent="-357505" algn="just">
              <a:lnSpc>
                <a:spcPts val="2800"/>
              </a:lnSpc>
              <a:defRPr/>
            </a:pPr>
            <a:r>
              <a:rPr lang="zh-CN" altLang="en-US" sz="2000" dirty="0" smtClean="0">
                <a:solidFill>
                  <a:srgbClr val="FF0000"/>
                </a:solidFill>
              </a:rPr>
              <a:t>自动化程度高</a:t>
            </a:r>
            <a:r>
              <a:rPr lang="zh-CN" altLang="en-US" sz="2000" dirty="0" smtClean="0"/>
              <a:t>：该模块可全自动进行点云分类提取。可加入手动提取各类别样本进行半自动训练分类，提高分类精度。</a:t>
            </a:r>
            <a:endParaRPr lang="en-US" altLang="zh-CN" sz="2000" dirty="0" smtClean="0"/>
          </a:p>
          <a:p>
            <a:pPr marL="271780" indent="-357505" algn="just">
              <a:lnSpc>
                <a:spcPts val="2800"/>
              </a:lnSpc>
              <a:defRPr/>
            </a:pPr>
            <a:r>
              <a:rPr lang="zh-CN" altLang="en-US" sz="2000" dirty="0" smtClean="0"/>
              <a:t>效率较高：可快速处理上亿量点云进行分类提取。</a:t>
            </a:r>
            <a:endParaRPr lang="en-US" altLang="zh-CN" sz="2000" dirty="0" smtClean="0"/>
          </a:p>
          <a:p>
            <a:pPr marL="357505" indent="-357505" algn="just">
              <a:lnSpc>
                <a:spcPts val="2800"/>
              </a:lnSpc>
              <a:buClr>
                <a:srgbClr val="00B050"/>
              </a:buClr>
              <a:buFont typeface="Wingdings 2" pitchFamily="18" charset="2"/>
              <a:buNone/>
              <a:defRPr/>
            </a:pPr>
            <a:r>
              <a:rPr lang="en-US" altLang="zh-CN" sz="2000" dirty="0" smtClean="0"/>
              <a:t>2</a:t>
            </a:r>
            <a:r>
              <a:rPr lang="zh-CN" altLang="en-US" sz="2000" dirty="0" smtClean="0"/>
              <a:t>、未来计划：</a:t>
            </a:r>
            <a:endParaRPr lang="en-US" altLang="zh-CN" sz="2000" dirty="0" smtClean="0"/>
          </a:p>
          <a:p>
            <a:pPr marL="271780" indent="-357505" algn="just">
              <a:lnSpc>
                <a:spcPts val="2800"/>
              </a:lnSpc>
              <a:defRPr/>
            </a:pPr>
            <a:r>
              <a:rPr lang="zh-CN" altLang="en-US" sz="2000" dirty="0" smtClean="0"/>
              <a:t>进一步分类出</a:t>
            </a:r>
            <a:r>
              <a:rPr lang="zh-CN" altLang="en-US" sz="2000" dirty="0" smtClean="0">
                <a:solidFill>
                  <a:srgbClr val="FF0000"/>
                </a:solidFill>
              </a:rPr>
              <a:t>道路、河流等类别</a:t>
            </a:r>
            <a:r>
              <a:rPr lang="zh-CN" altLang="en-US" sz="2000" dirty="0" smtClean="0"/>
              <a:t>。</a:t>
            </a:r>
            <a:endParaRPr lang="en-US" altLang="zh-CN" sz="2000" dirty="0" smtClean="0"/>
          </a:p>
          <a:p>
            <a:pPr marL="271780" indent="-357505" algn="just">
              <a:lnSpc>
                <a:spcPts val="2800"/>
              </a:lnSpc>
              <a:defRPr/>
            </a:pPr>
            <a:r>
              <a:rPr lang="zh-CN" altLang="en-US" sz="2000" dirty="0" smtClean="0"/>
              <a:t>建筑物矢量化结果直角优化。</a:t>
            </a:r>
            <a:endParaRPr lang="en-US" altLang="zh-CN" sz="2000" dirty="0" smtClean="0"/>
          </a:p>
          <a:p>
            <a:pPr marL="271780" indent="-357505" algn="just">
              <a:lnSpc>
                <a:spcPts val="2800"/>
              </a:lnSpc>
              <a:defRPr/>
            </a:pPr>
            <a:r>
              <a:rPr lang="zh-CN" altLang="en-US" sz="2000" dirty="0" smtClean="0"/>
              <a:t>精细三维建模。</a:t>
            </a:r>
            <a:endParaRPr lang="en-US" altLang="zh-CN" sz="2000" dirty="0" smtClean="0"/>
          </a:p>
        </p:txBody>
      </p:sp>
      <p:sp>
        <p:nvSpPr>
          <p:cNvPr id="76804" name="Rectangle 4"/>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pPr>
              <a:buFont typeface="Arial" charset="0"/>
              <a:buNone/>
            </a:pPr>
            <a:endParaRPr lang="zh-CN" altLang="en-US" smtClean="0">
              <a:solidFill>
                <a:srgbClr val="4D4D4D"/>
              </a:solidFill>
              <a:latin typeface="微软雅黑" pitchFamily="34" charset="-122"/>
            </a:endParaRPr>
          </a:p>
        </p:txBody>
      </p:sp>
      <p:sp>
        <p:nvSpPr>
          <p:cNvPr id="76805" name="TextBox 5"/>
          <p:cNvSpPr txBox="1">
            <a:spLocks noChangeArrowheads="1"/>
          </p:cNvSpPr>
          <p:nvPr/>
        </p:nvSpPr>
        <p:spPr bwMode="auto">
          <a:xfrm>
            <a:off x="642939" y="957957"/>
            <a:ext cx="2954655" cy="461665"/>
          </a:xfrm>
          <a:prstGeom prst="rect">
            <a:avLst/>
          </a:prstGeom>
          <a:noFill/>
          <a:ln w="9525">
            <a:noFill/>
            <a:miter lim="800000"/>
            <a:headEnd/>
            <a:tailEnd/>
          </a:ln>
        </p:spPr>
        <p:txBody>
          <a:bodyPr wrap="none">
            <a:spAutoFit/>
          </a:bodyPr>
          <a:lstStyle/>
          <a:p>
            <a:pPr>
              <a:buFont typeface="Arial" charset="0"/>
              <a:buNone/>
            </a:pPr>
            <a:r>
              <a:rPr lang="zh-CN" altLang="en-US" sz="2400" dirty="0" smtClean="0">
                <a:latin typeface="+mn-lt"/>
                <a:ea typeface="+mn-ea"/>
              </a:rPr>
              <a:t>三、优势与未来计划</a:t>
            </a:r>
          </a:p>
        </p:txBody>
      </p:sp>
      <p:sp>
        <p:nvSpPr>
          <p:cNvPr id="7" name="标题 1"/>
          <p:cNvSpPr txBox="1">
            <a:spLocks noChangeArrowheads="1"/>
          </p:cNvSpPr>
          <p:nvPr/>
        </p:nvSpPr>
        <p:spPr>
          <a:xfrm>
            <a:off x="500034" y="428610"/>
            <a:ext cx="8039100" cy="426244"/>
          </a:xfrm>
          <a:prstGeom prst="rect">
            <a:avLst/>
          </a:prstGeom>
        </p:spPr>
        <p:txBody>
          <a:bodyPr vert="horz"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0" normalizeH="0" baseline="0" noProof="0" dirty="0" smtClean="0">
                <a:ln>
                  <a:noFill/>
                </a:ln>
                <a:effectLst/>
                <a:uLnTx/>
                <a:uFillTx/>
                <a:latin typeface="Times New Roman" pitchFamily="18" charset="0"/>
                <a:ea typeface="+mn-ea"/>
                <a:cs typeface="Times New Roman" pitchFamily="18" charset="0"/>
              </a:rPr>
              <a:t>JX5-3D  </a:t>
            </a:r>
            <a:r>
              <a:rPr kumimoji="0" lang="zh-CN" altLang="en-US" sz="2800" b="0" i="0" u="none" strike="noStrike" kern="1200" cap="none" spc="0" normalizeH="0" baseline="0" noProof="0" dirty="0" smtClean="0">
                <a:ln>
                  <a:noFill/>
                </a:ln>
                <a:effectLst/>
                <a:uLnTx/>
                <a:uFillTx/>
                <a:latin typeface="Times New Roman" pitchFamily="18" charset="0"/>
                <a:ea typeface="+mn-ea"/>
                <a:cs typeface="Times New Roman" pitchFamily="18" charset="0"/>
              </a:rPr>
              <a:t>点云分类建模模块</a:t>
            </a:r>
          </a:p>
        </p:txBody>
      </p:sp>
    </p:spTree>
    <p:extLst>
      <p:ext uri="{BB962C8B-B14F-4D97-AF65-F5344CB8AC3E}">
        <p14:creationId xmlns:p14="http://schemas.microsoft.com/office/powerpoint/2010/main" val="3744986729"/>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4563" y="987574"/>
            <a:ext cx="8465909" cy="3416320"/>
          </a:xfrm>
          <a:prstGeom prst="rect">
            <a:avLst/>
          </a:prstGeom>
          <a:noFill/>
        </p:spPr>
        <p:txBody>
          <a:bodyPr wrap="square" rtlCol="0">
            <a:spAutoFit/>
          </a:bodyPr>
          <a:lstStyle/>
          <a:p>
            <a:pPr algn="just">
              <a:lnSpc>
                <a:spcPct val="150000"/>
              </a:lnSpc>
            </a:pPr>
            <a:r>
              <a:rPr lang="zh-CN" altLang="en-US" sz="2400" dirty="0" smtClean="0">
                <a:latin typeface="Times New Roman" pitchFamily="18" charset="0"/>
                <a:ea typeface="楷体" pitchFamily="49" charset="-122"/>
                <a:cs typeface="Times New Roman" pitchFamily="18" charset="0"/>
              </a:rPr>
              <a:t>        进口软件（街景工厂、</a:t>
            </a:r>
            <a:r>
              <a:rPr lang="en-US" altLang="zh-CN" sz="2400" dirty="0" smtClean="0">
                <a:latin typeface="Times New Roman" pitchFamily="18" charset="0"/>
                <a:ea typeface="楷体" pitchFamily="49" charset="-122"/>
                <a:cs typeface="Times New Roman" pitchFamily="18" charset="0"/>
              </a:rPr>
              <a:t>smart3D</a:t>
            </a:r>
            <a:r>
              <a:rPr lang="zh-CN" altLang="en-US" sz="2400" dirty="0" smtClean="0">
                <a:latin typeface="Times New Roman" pitchFamily="18" charset="0"/>
                <a:ea typeface="楷体" pitchFamily="49" charset="-122"/>
                <a:cs typeface="Times New Roman" pitchFamily="18" charset="0"/>
              </a:rPr>
              <a:t>）只能生产非结构化</a:t>
            </a:r>
            <a:r>
              <a:rPr lang="en-US" altLang="zh-CN" sz="2400" dirty="0" smtClean="0">
                <a:latin typeface="Times New Roman" pitchFamily="18" charset="0"/>
                <a:ea typeface="楷体" pitchFamily="49" charset="-122"/>
                <a:cs typeface="Times New Roman" pitchFamily="18" charset="0"/>
              </a:rPr>
              <a:t>mesh</a:t>
            </a:r>
            <a:r>
              <a:rPr lang="zh-CN" altLang="en-US" sz="2400" dirty="0" smtClean="0">
                <a:latin typeface="Times New Roman" pitchFamily="18" charset="0"/>
                <a:ea typeface="楷体" pitchFamily="49" charset="-122"/>
                <a:cs typeface="Times New Roman" pitchFamily="18" charset="0"/>
              </a:rPr>
              <a:t>模型，领导看了满意，但是</a:t>
            </a:r>
            <a:r>
              <a:rPr lang="zh-CN" altLang="en-US" sz="2400" dirty="0">
                <a:latin typeface="Times New Roman" pitchFamily="18" charset="0"/>
                <a:ea typeface="楷体" pitchFamily="49" charset="-122"/>
                <a:cs typeface="Times New Roman" pitchFamily="18" charset="0"/>
              </a:rPr>
              <a:t>工程</a:t>
            </a:r>
            <a:r>
              <a:rPr lang="zh-CN" altLang="en-US" sz="2400" dirty="0" smtClean="0">
                <a:latin typeface="Times New Roman" pitchFamily="18" charset="0"/>
                <a:ea typeface="楷体" pitchFamily="49" charset="-122"/>
                <a:cs typeface="Times New Roman" pitchFamily="18" charset="0"/>
              </a:rPr>
              <a:t>技术人员不满意，这就给国产后处理软件带来机遇，实现自动分层分类对象化后处理的软件难度很高，随着人工智能的运用，会最终达到满意程度。在全自动生产结构的软件未出现之前，各种人工交互的“单体化”已经出现，基本上能满足规划部门的要求。</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329455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3521" y="2369972"/>
            <a:ext cx="8496944" cy="777842"/>
          </a:xfrm>
          <a:prstGeom prst="rect">
            <a:avLst/>
          </a:prstGeom>
          <a:noFill/>
        </p:spPr>
        <p:txBody>
          <a:bodyPr wrap="square" rtlCol="0">
            <a:spAutoFit/>
          </a:bodyPr>
          <a:lstStyle/>
          <a:p>
            <a:pPr algn="ctr">
              <a:lnSpc>
                <a:spcPct val="150000"/>
              </a:lnSpc>
            </a:pPr>
            <a:r>
              <a:rPr lang="en-US" altLang="zh-CN" sz="3400" dirty="0" smtClean="0">
                <a:latin typeface="Times New Roman" pitchFamily="18" charset="0"/>
                <a:ea typeface="楷体" pitchFamily="49" charset="-122"/>
                <a:cs typeface="Times New Roman" pitchFamily="18" charset="0"/>
              </a:rPr>
              <a:t>14.  </a:t>
            </a:r>
            <a:r>
              <a:rPr lang="zh-CN" altLang="en-US" sz="3400" dirty="0" smtClean="0">
                <a:latin typeface="Times New Roman" pitchFamily="18" charset="0"/>
                <a:ea typeface="楷体" pitchFamily="49" charset="-122"/>
                <a:cs typeface="Times New Roman" pitchFamily="18" charset="0"/>
              </a:rPr>
              <a:t>微、小型卫星</a:t>
            </a:r>
            <a:endParaRPr lang="en-US" altLang="zh-CN" sz="3400" dirty="0">
              <a:solidFill>
                <a:srgbClr val="FF0000"/>
              </a:solidFill>
              <a:latin typeface="Times New Roman" pitchFamily="18" charset="0"/>
              <a:ea typeface="楷体" pitchFamily="49" charset="-122"/>
              <a:cs typeface="Times New Roman" pitchFamily="18" charset="0"/>
            </a:endParaRPr>
          </a:p>
        </p:txBody>
      </p:sp>
      <p:sp>
        <p:nvSpPr>
          <p:cNvPr id="3" name="TextBox 2"/>
          <p:cNvSpPr txBox="1"/>
          <p:nvPr/>
        </p:nvSpPr>
        <p:spPr>
          <a:xfrm>
            <a:off x="9892" y="1128406"/>
            <a:ext cx="9134107" cy="923330"/>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（六）</a:t>
            </a:r>
            <a:r>
              <a:rPr lang="zh-CN" altLang="en-US" sz="3600" b="1" dirty="0">
                <a:latin typeface="Times New Roman" pitchFamily="18" charset="0"/>
                <a:ea typeface="楷体" pitchFamily="49" charset="-122"/>
                <a:cs typeface="Times New Roman" pitchFamily="18" charset="0"/>
              </a:rPr>
              <a:t>航天</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490028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6" y="627534"/>
            <a:ext cx="8424936" cy="2585323"/>
          </a:xfrm>
          <a:prstGeom prst="rect">
            <a:avLst/>
          </a:prstGeom>
          <a:noFill/>
        </p:spPr>
        <p:txBody>
          <a:bodyPr wrap="square" rtlCol="0">
            <a:spAutoFit/>
          </a:bodyPr>
          <a:lstStyle/>
          <a:p>
            <a:pPr algn="ctr">
              <a:lnSpc>
                <a:spcPct val="150000"/>
              </a:lnSpc>
            </a:pPr>
            <a:r>
              <a:rPr lang="zh-CN" altLang="en-US" sz="3600" dirty="0" smtClean="0">
                <a:latin typeface="Times New Roman" pitchFamily="18" charset="0"/>
                <a:ea typeface="楷体" pitchFamily="49" charset="-122"/>
                <a:cs typeface="Times New Roman" pitchFamily="18" charset="0"/>
              </a:rPr>
              <a:t>首都师范大学</a:t>
            </a:r>
            <a:endParaRPr lang="en-US" altLang="zh-CN" sz="3600" dirty="0" smtClean="0">
              <a:latin typeface="Times New Roman" pitchFamily="18" charset="0"/>
              <a:ea typeface="楷体" pitchFamily="49" charset="-122"/>
              <a:cs typeface="Times New Roman" pitchFamily="18" charset="0"/>
            </a:endParaRPr>
          </a:p>
          <a:p>
            <a:pPr algn="ctr">
              <a:lnSpc>
                <a:spcPct val="150000"/>
              </a:lnSpc>
            </a:pPr>
            <a:r>
              <a:rPr lang="en-US" altLang="zh-CN" sz="3600" dirty="0" smtClean="0">
                <a:latin typeface="Times New Roman" pitchFamily="18" charset="0"/>
                <a:ea typeface="楷体" pitchFamily="49" charset="-122"/>
                <a:cs typeface="Times New Roman" pitchFamily="18" charset="0"/>
              </a:rPr>
              <a:t>——</a:t>
            </a:r>
            <a:r>
              <a:rPr lang="zh-CN" altLang="en-US" sz="3600" b="1" dirty="0" smtClean="0">
                <a:latin typeface="Times New Roman" pitchFamily="18" charset="0"/>
                <a:ea typeface="楷体" pitchFamily="49" charset="-122"/>
                <a:cs typeface="Times New Roman" pitchFamily="18" charset="0"/>
              </a:rPr>
              <a:t>首都</a:t>
            </a:r>
            <a:r>
              <a:rPr lang="zh-CN" altLang="en-US" sz="3600" b="1" dirty="0">
                <a:latin typeface="Times New Roman" pitchFamily="18" charset="0"/>
                <a:ea typeface="楷体" pitchFamily="49" charset="-122"/>
                <a:cs typeface="Times New Roman" pitchFamily="18" charset="0"/>
              </a:rPr>
              <a:t>实验</a:t>
            </a:r>
            <a:r>
              <a:rPr lang="zh-CN" altLang="en-US" sz="3600" b="1" dirty="0" smtClean="0">
                <a:latin typeface="Times New Roman" pitchFamily="18" charset="0"/>
                <a:ea typeface="楷体" pitchFamily="49" charset="-122"/>
                <a:cs typeface="Times New Roman" pitchFamily="18" charset="0"/>
              </a:rPr>
              <a:t>一号</a:t>
            </a:r>
            <a:endParaRPr lang="en-US" altLang="zh-CN" sz="3600" b="1" dirty="0" smtClean="0">
              <a:latin typeface="Times New Roman" pitchFamily="18" charset="0"/>
              <a:ea typeface="楷体" pitchFamily="49" charset="-122"/>
              <a:cs typeface="Times New Roman" pitchFamily="18" charset="0"/>
            </a:endParaRPr>
          </a:p>
          <a:p>
            <a:pPr algn="ctr">
              <a:lnSpc>
                <a:spcPct val="150000"/>
              </a:lnSpc>
            </a:pPr>
            <a:r>
              <a:rPr lang="zh-CN" altLang="en-US" sz="3600" b="1" dirty="0" smtClean="0">
                <a:latin typeface="Times New Roman" pitchFamily="18" charset="0"/>
                <a:ea typeface="楷体" pitchFamily="49" charset="-122"/>
                <a:cs typeface="Times New Roman" pitchFamily="18" charset="0"/>
              </a:rPr>
              <a:t>慢速动目标检测实验小卫星</a:t>
            </a:r>
            <a:endParaRPr lang="en-US" altLang="zh-CN" sz="3600" b="1" dirty="0">
              <a:latin typeface="Times New Roman" pitchFamily="18" charset="0"/>
              <a:ea typeface="楷体" pitchFamily="49" charset="-122"/>
              <a:cs typeface="Times New Roman" pitchFamily="18" charset="0"/>
            </a:endParaRPr>
          </a:p>
        </p:txBody>
      </p:sp>
      <p:sp>
        <p:nvSpPr>
          <p:cNvPr id="3" name="矩形 2"/>
          <p:cNvSpPr/>
          <p:nvPr/>
        </p:nvSpPr>
        <p:spPr>
          <a:xfrm>
            <a:off x="1547663" y="3356873"/>
            <a:ext cx="6264695" cy="1200329"/>
          </a:xfrm>
          <a:prstGeom prst="rect">
            <a:avLst/>
          </a:prstGeom>
        </p:spPr>
        <p:txBody>
          <a:bodyPr wrap="square">
            <a:spAutoFit/>
          </a:bodyPr>
          <a:lstStyle/>
          <a:p>
            <a:pPr algn="ctr">
              <a:lnSpc>
                <a:spcPct val="150000"/>
              </a:lnSpc>
            </a:pPr>
            <a:r>
              <a:rPr lang="zh-CN" altLang="en-US" sz="2400" dirty="0" smtClean="0">
                <a:solidFill>
                  <a:srgbClr val="0000FF"/>
                </a:solidFill>
                <a:latin typeface="Times New Roman" pitchFamily="18" charset="0"/>
                <a:ea typeface="楷体" pitchFamily="49" charset="-122"/>
                <a:cs typeface="Times New Roman" pitchFamily="18" charset="0"/>
              </a:rPr>
              <a:t>首都师范大学资源环境与旅游学院</a:t>
            </a:r>
            <a:endParaRPr lang="en-US" altLang="zh-CN" sz="24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://www.cnu.edu.cn/</a:t>
            </a:r>
            <a:r>
              <a:rPr lang="en-US" altLang="zh-CN" sz="2400" dirty="0">
                <a:latin typeface="Times New Roman" pitchFamily="18" charset="0"/>
                <a:ea typeface="楷体" pitchFamily="49" charset="-122"/>
                <a:cs typeface="Times New Roman" pitchFamily="18" charset="0"/>
                <a:hlinkClick r:id="rId3"/>
              </a:rPr>
              <a:t>  </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809453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1520" y="123478"/>
            <a:ext cx="8602936" cy="648072"/>
          </a:xfrm>
          <a:prstGeom prst="rect">
            <a:avLst/>
          </a:prstGeom>
        </p:spPr>
        <p:txBody>
          <a:bodyPr vert="horz" anchor="t">
            <a:noAutofit/>
            <a:scene3d>
              <a:camera prst="orthographicFront"/>
              <a:lightRig rig="soft" dir="t"/>
            </a:scene3d>
            <a:sp3d prstMaterial="softEdge">
              <a:bevelT w="0" h="0"/>
            </a:sp3d>
          </a:bodyPr>
          <a:lstStyle/>
          <a:p>
            <a:pPr lvl="0" algn="ctr" eaLnBrk="0" hangingPunct="0">
              <a:lnSpc>
                <a:spcPct val="150000"/>
              </a:lnSpc>
              <a:defRPr/>
            </a:pPr>
            <a:r>
              <a:rPr lang="zh-CN" altLang="zh-CN" sz="2400" dirty="0">
                <a:latin typeface="Times New Roman" pitchFamily="18" charset="0"/>
                <a:ea typeface="楷体" pitchFamily="49" charset="-122"/>
                <a:cs typeface="Times New Roman" pitchFamily="18" charset="0"/>
              </a:rPr>
              <a:t>小卫星光学相机方案设计</a:t>
            </a:r>
            <a:endParaRPr lang="zh-CN" altLang="en-US" sz="2400" dirty="0">
              <a:latin typeface="Times New Roman" pitchFamily="18" charset="0"/>
              <a:ea typeface="楷体" pitchFamily="49" charset="-122"/>
              <a:cs typeface="Times New Roman" pitchFamily="18" charset="0"/>
            </a:endParaRPr>
          </a:p>
        </p:txBody>
      </p:sp>
      <p:sp>
        <p:nvSpPr>
          <p:cNvPr id="3" name="Rectangle 2"/>
          <p:cNvSpPr txBox="1">
            <a:spLocks noChangeArrowheads="1"/>
          </p:cNvSpPr>
          <p:nvPr/>
        </p:nvSpPr>
        <p:spPr>
          <a:xfrm>
            <a:off x="115888" y="627534"/>
            <a:ext cx="3592016" cy="576064"/>
          </a:xfrm>
          <a:prstGeom prst="rect">
            <a:avLst/>
          </a:prstGeom>
        </p:spPr>
        <p:txBody>
          <a:bodyPr vert="horz" anchor="t">
            <a:noAutofit/>
            <a:scene3d>
              <a:camera prst="orthographicFront"/>
              <a:lightRig rig="soft" dir="t"/>
            </a:scene3d>
            <a:sp3d prstMaterial="softEdge">
              <a:bevelT w="0" h="0"/>
            </a:sp3d>
          </a:bodyPr>
          <a:lstStyle/>
          <a:p>
            <a:pPr algn="ctr" eaLnBrk="0" hangingPunct="0">
              <a:lnSpc>
                <a:spcPct val="150000"/>
              </a:lnSpc>
              <a:defRPr/>
            </a:pPr>
            <a:r>
              <a:rPr lang="en-US" altLang="zh-CN" sz="2000" dirty="0">
                <a:latin typeface="Times New Roman" pitchFamily="18" charset="0"/>
                <a:ea typeface="楷体" pitchFamily="49" charset="-122"/>
                <a:cs typeface="Times New Roman" pitchFamily="18" charset="0"/>
              </a:rPr>
              <a:t>1. </a:t>
            </a:r>
            <a:r>
              <a:rPr lang="zh-CN" altLang="zh-CN" sz="2000" dirty="0">
                <a:latin typeface="Times New Roman" pitchFamily="18" charset="0"/>
                <a:ea typeface="楷体" pitchFamily="49" charset="-122"/>
                <a:cs typeface="Times New Roman" pitchFamily="18" charset="0"/>
              </a:rPr>
              <a:t>系统总体方案及指标</a:t>
            </a:r>
            <a:endParaRPr lang="zh-CN" altLang="en-US" sz="2000" dirty="0">
              <a:latin typeface="Times New Roman" pitchFamily="18" charset="0"/>
              <a:ea typeface="楷体" pitchFamily="49" charset="-122"/>
              <a:cs typeface="Times New Roman"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955314429"/>
              </p:ext>
            </p:extLst>
          </p:nvPr>
        </p:nvGraphicFramePr>
        <p:xfrm>
          <a:off x="467544" y="1131590"/>
          <a:ext cx="8064896" cy="3726698"/>
        </p:xfrm>
        <a:graphic>
          <a:graphicData uri="http://schemas.openxmlformats.org/drawingml/2006/table">
            <a:tbl>
              <a:tblPr firstRow="1" bandRow="1">
                <a:tableStyleId>{5940675A-B579-460E-94D1-54222C63F5DA}</a:tableStyleId>
              </a:tblPr>
              <a:tblGrid>
                <a:gridCol w="2587862"/>
                <a:gridCol w="5477034"/>
              </a:tblGrid>
              <a:tr h="314949">
                <a:tc>
                  <a:txBody>
                    <a:bodyPr/>
                    <a:lstStyle/>
                    <a:p>
                      <a:pPr marR="1905" algn="ctr" rtl="0" eaLnBrk="1" latinLnBrk="0" hangingPunct="1">
                        <a:lnSpc>
                          <a:spcPct val="100000"/>
                        </a:lnSpc>
                        <a:spcAft>
                          <a:spcPts val="0"/>
                        </a:spcAft>
                      </a:pPr>
                      <a:r>
                        <a:rPr kumimoji="0" lang="en-US" sz="1400" kern="1200" dirty="0" err="1">
                          <a:effectLst/>
                        </a:rPr>
                        <a:t>载荷</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algn="ctr" rtl="0" eaLnBrk="1" latinLnBrk="0" hangingPunct="1">
                        <a:lnSpc>
                          <a:spcPct val="100000"/>
                        </a:lnSpc>
                        <a:spcAft>
                          <a:spcPts val="0"/>
                        </a:spcAft>
                      </a:pPr>
                      <a:r>
                        <a:rPr kumimoji="0" lang="en-US" sz="1400" kern="1200" dirty="0" err="1">
                          <a:effectLst/>
                        </a:rPr>
                        <a:t>全景观测相机</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r>
              <a:tr h="234021">
                <a:tc>
                  <a:txBody>
                    <a:bodyPr/>
                    <a:lstStyle/>
                    <a:p>
                      <a:pPr marL="235585" algn="ctr" rtl="0" eaLnBrk="1" latinLnBrk="0" hangingPunct="1">
                        <a:lnSpc>
                          <a:spcPct val="100000"/>
                        </a:lnSpc>
                        <a:spcBef>
                          <a:spcPts val="605"/>
                        </a:spcBef>
                        <a:spcAft>
                          <a:spcPts val="0"/>
                        </a:spcAft>
                      </a:pPr>
                      <a:r>
                        <a:rPr kumimoji="0" lang="en-US" sz="1400" kern="1200" dirty="0" err="1">
                          <a:effectLst/>
                        </a:rPr>
                        <a:t>探测波段</a:t>
                      </a:r>
                      <a:r>
                        <a:rPr kumimoji="0" lang="en-US" sz="1400" kern="1200" dirty="0">
                          <a:effectLst/>
                        </a:rPr>
                        <a:t>/um</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1270" algn="ctr" rtl="0" eaLnBrk="1" latinLnBrk="0" hangingPunct="1">
                        <a:lnSpc>
                          <a:spcPct val="100000"/>
                        </a:lnSpc>
                        <a:spcAft>
                          <a:spcPts val="0"/>
                        </a:spcAft>
                      </a:pPr>
                      <a:r>
                        <a:rPr kumimoji="0" lang="en-US" sz="1400" kern="1200" dirty="0" smtClean="0">
                          <a:effectLst/>
                        </a:rPr>
                        <a:t>可见光（</a:t>
                      </a:r>
                      <a:r>
                        <a:rPr kumimoji="0" lang="en-US" sz="1400" kern="1200" dirty="0">
                          <a:effectLst/>
                        </a:rPr>
                        <a:t>0.50～0.80）</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r>
              <a:tr h="234021">
                <a:tc>
                  <a:txBody>
                    <a:bodyPr/>
                    <a:lstStyle/>
                    <a:p>
                      <a:pPr marL="72390" algn="ctr" rtl="0" eaLnBrk="1" latinLnBrk="0" hangingPunct="1">
                        <a:lnSpc>
                          <a:spcPct val="100000"/>
                        </a:lnSpc>
                        <a:spcAft>
                          <a:spcPts val="0"/>
                        </a:spcAft>
                      </a:pPr>
                      <a:r>
                        <a:rPr kumimoji="0" lang="en-US" sz="1400" kern="1200" dirty="0" err="1">
                          <a:effectLst/>
                        </a:rPr>
                        <a:t>星下点像元分辨率</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1270" algn="ctr" rtl="0" eaLnBrk="1" latinLnBrk="0" hangingPunct="1">
                        <a:lnSpc>
                          <a:spcPct val="100000"/>
                        </a:lnSpc>
                        <a:spcBef>
                          <a:spcPts val="55"/>
                        </a:spcBef>
                        <a:spcAft>
                          <a:spcPts val="0"/>
                        </a:spcAft>
                      </a:pPr>
                      <a:r>
                        <a:rPr kumimoji="0" lang="en-US" sz="1400" kern="1200" dirty="0">
                          <a:effectLst/>
                        </a:rPr>
                        <a:t>≤2.1m@400km</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r>
              <a:tr h="234021">
                <a:tc>
                  <a:txBody>
                    <a:bodyPr/>
                    <a:lstStyle/>
                    <a:p>
                      <a:pPr marL="339090" algn="ctr" rtl="0" eaLnBrk="1" latinLnBrk="0" hangingPunct="1">
                        <a:lnSpc>
                          <a:spcPct val="100000"/>
                        </a:lnSpc>
                        <a:spcAft>
                          <a:spcPts val="0"/>
                        </a:spcAft>
                      </a:pPr>
                      <a:r>
                        <a:rPr kumimoji="0" lang="en-US" sz="1400" kern="1200" dirty="0" err="1">
                          <a:effectLst/>
                        </a:rPr>
                        <a:t>像元尺寸</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3175" algn="ctr" rtl="0" eaLnBrk="1" latinLnBrk="0" hangingPunct="1">
                        <a:lnSpc>
                          <a:spcPct val="100000"/>
                        </a:lnSpc>
                        <a:spcBef>
                          <a:spcPts val="70"/>
                        </a:spcBef>
                        <a:spcAft>
                          <a:spcPts val="0"/>
                        </a:spcAft>
                      </a:pPr>
                      <a:r>
                        <a:rPr kumimoji="0" lang="en-US" sz="1400" kern="1200" dirty="0">
                          <a:effectLst/>
                        </a:rPr>
                        <a:t>7.4um×7.4um</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r>
              <a:tr h="234021">
                <a:tc>
                  <a:txBody>
                    <a:bodyPr/>
                    <a:lstStyle/>
                    <a:p>
                      <a:pPr marL="236855" algn="ctr" rtl="0" eaLnBrk="1" latinLnBrk="0" hangingPunct="1">
                        <a:lnSpc>
                          <a:spcPct val="100000"/>
                        </a:lnSpc>
                        <a:spcAft>
                          <a:spcPts val="0"/>
                        </a:spcAft>
                        <a:tabLst>
                          <a:tab pos="1856740" algn="l"/>
                        </a:tabLst>
                      </a:pPr>
                      <a:r>
                        <a:rPr kumimoji="0" lang="en-US" sz="1400" kern="1200" dirty="0" err="1" smtClean="0">
                          <a:effectLst/>
                        </a:rPr>
                        <a:t>像元数</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236855" algn="ctr" rtl="0" eaLnBrk="1" latinLnBrk="0" hangingPunct="1">
                        <a:lnSpc>
                          <a:spcPct val="100000"/>
                        </a:lnSpc>
                        <a:spcBef>
                          <a:spcPts val="70"/>
                        </a:spcBef>
                        <a:spcAft>
                          <a:spcPts val="0"/>
                        </a:spcAft>
                        <a:tabLst>
                          <a:tab pos="1856740" algn="l"/>
                        </a:tabLst>
                      </a:pPr>
                      <a:r>
                        <a:rPr kumimoji="0" lang="en-US" sz="1400" kern="1200" dirty="0">
                          <a:effectLst/>
                        </a:rPr>
                        <a:t>5144×3800</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r>
              <a:tr h="234021">
                <a:tc>
                  <a:txBody>
                    <a:bodyPr/>
                    <a:lstStyle/>
                    <a:p>
                      <a:pPr marL="236855" algn="ctr" rtl="0" eaLnBrk="1" latinLnBrk="0" hangingPunct="1">
                        <a:lnSpc>
                          <a:spcPct val="100000"/>
                        </a:lnSpc>
                        <a:spcAft>
                          <a:spcPts val="0"/>
                        </a:spcAft>
                        <a:tabLst>
                          <a:tab pos="1856740" algn="l"/>
                        </a:tabLst>
                      </a:pPr>
                      <a:r>
                        <a:rPr kumimoji="0" lang="en-US" sz="1400" kern="1200" dirty="0" err="1">
                          <a:effectLst/>
                        </a:rPr>
                        <a:t>焦距</a:t>
                      </a:r>
                      <a:r>
                        <a:rPr kumimoji="0" lang="en-US" sz="1400" kern="1200" dirty="0">
                          <a:effectLst/>
                        </a:rPr>
                        <a:t>/mm</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236855" algn="ctr" rtl="0" eaLnBrk="1" latinLnBrk="0" hangingPunct="1">
                        <a:lnSpc>
                          <a:spcPct val="100000"/>
                        </a:lnSpc>
                        <a:spcBef>
                          <a:spcPts val="55"/>
                        </a:spcBef>
                        <a:spcAft>
                          <a:spcPts val="0"/>
                        </a:spcAft>
                        <a:tabLst>
                          <a:tab pos="1856740" algn="l"/>
                        </a:tabLst>
                      </a:pPr>
                      <a:r>
                        <a:rPr kumimoji="0" lang="en-US" sz="1400" kern="1200" dirty="0">
                          <a:effectLst/>
                        </a:rPr>
                        <a:t>1410mm</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r>
              <a:tr h="234021">
                <a:tc>
                  <a:txBody>
                    <a:bodyPr/>
                    <a:lstStyle/>
                    <a:p>
                      <a:pPr marL="236855" algn="ctr" rtl="0" eaLnBrk="1" latinLnBrk="0" hangingPunct="1">
                        <a:lnSpc>
                          <a:spcPct val="100000"/>
                        </a:lnSpc>
                        <a:spcAft>
                          <a:spcPts val="0"/>
                        </a:spcAft>
                        <a:tabLst>
                          <a:tab pos="1856740" algn="l"/>
                        </a:tabLst>
                      </a:pPr>
                      <a:r>
                        <a:rPr kumimoji="0" lang="en-US" sz="1400" kern="1200" dirty="0" err="1">
                          <a:effectLst/>
                        </a:rPr>
                        <a:t>相对几何畸变</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236855" algn="ctr" rtl="0" eaLnBrk="1" latinLnBrk="0" hangingPunct="1">
                        <a:lnSpc>
                          <a:spcPct val="100000"/>
                        </a:lnSpc>
                        <a:spcBef>
                          <a:spcPts val="190"/>
                        </a:spcBef>
                        <a:spcAft>
                          <a:spcPts val="0"/>
                        </a:spcAft>
                        <a:tabLst>
                          <a:tab pos="1856740" algn="l"/>
                        </a:tabLst>
                      </a:pPr>
                      <a:r>
                        <a:rPr kumimoji="0" lang="en-US" sz="1400" kern="1200" dirty="0">
                          <a:solidFill>
                            <a:schemeClr val="tx1"/>
                          </a:solidFill>
                          <a:effectLst/>
                          <a:latin typeface="+mn-lt"/>
                          <a:ea typeface="+mn-ea"/>
                          <a:cs typeface="+mn-cs"/>
                        </a:rPr>
                        <a:t>≤1%</a:t>
                      </a:r>
                      <a:endParaRPr kumimoji="0" lang="zh-CN" sz="1400" kern="1200" dirty="0">
                        <a:solidFill>
                          <a:schemeClr val="tx1"/>
                        </a:solidFill>
                        <a:effectLst/>
                        <a:latin typeface="+mn-lt"/>
                        <a:ea typeface="+mn-ea"/>
                        <a:cs typeface="+mn-cs"/>
                      </a:endParaRPr>
                    </a:p>
                  </a:txBody>
                  <a:tcPr marL="0" marR="0" marT="0" marB="0" anchor="ctr"/>
                </a:tc>
              </a:tr>
              <a:tr h="234021">
                <a:tc>
                  <a:txBody>
                    <a:bodyPr/>
                    <a:lstStyle/>
                    <a:p>
                      <a:pPr marL="236855" marR="1905" algn="ctr" rtl="0" eaLnBrk="1" latinLnBrk="0" hangingPunct="1">
                        <a:lnSpc>
                          <a:spcPct val="100000"/>
                        </a:lnSpc>
                        <a:spcAft>
                          <a:spcPts val="0"/>
                        </a:spcAft>
                        <a:tabLst>
                          <a:tab pos="1856740" algn="l"/>
                        </a:tabLst>
                      </a:pPr>
                      <a:r>
                        <a:rPr kumimoji="0" lang="en-US" sz="1400" kern="1200" dirty="0" err="1">
                          <a:effectLst/>
                        </a:rPr>
                        <a:t>帧频</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236855" algn="ctr" rtl="0" eaLnBrk="1" latinLnBrk="0" hangingPunct="1">
                        <a:lnSpc>
                          <a:spcPct val="100000"/>
                        </a:lnSpc>
                        <a:spcBef>
                          <a:spcPts val="190"/>
                        </a:spcBef>
                        <a:spcAft>
                          <a:spcPts val="0"/>
                        </a:spcAft>
                        <a:tabLst>
                          <a:tab pos="1856740" algn="l"/>
                        </a:tabLst>
                      </a:pPr>
                      <a:r>
                        <a:rPr kumimoji="0" lang="en-US" sz="1400" kern="1200" dirty="0">
                          <a:solidFill>
                            <a:schemeClr val="tx1"/>
                          </a:solidFill>
                          <a:effectLst/>
                          <a:latin typeface="+mn-lt"/>
                          <a:ea typeface="+mn-ea"/>
                          <a:cs typeface="+mn-cs"/>
                        </a:rPr>
                        <a:t>全局快门：20fps@全像面	卷帘快门：16fps@全像面</a:t>
                      </a:r>
                      <a:endParaRPr kumimoji="0" lang="zh-CN" sz="1400" kern="1200" dirty="0">
                        <a:solidFill>
                          <a:schemeClr val="tx1"/>
                        </a:solidFill>
                        <a:effectLst/>
                        <a:latin typeface="+mn-lt"/>
                        <a:ea typeface="+mn-ea"/>
                        <a:cs typeface="+mn-cs"/>
                      </a:endParaRPr>
                    </a:p>
                  </a:txBody>
                  <a:tcPr marL="0" marR="0" marT="0" marB="0" anchor="ctr"/>
                </a:tc>
              </a:tr>
              <a:tr h="862121">
                <a:tc>
                  <a:txBody>
                    <a:bodyPr/>
                    <a:lstStyle/>
                    <a:p>
                      <a:pPr marL="236855" algn="ctr" rtl="0" eaLnBrk="1" latinLnBrk="0" hangingPunct="1">
                        <a:lnSpc>
                          <a:spcPct val="100000"/>
                        </a:lnSpc>
                        <a:spcAft>
                          <a:spcPts val="0"/>
                        </a:spcAft>
                        <a:tabLst>
                          <a:tab pos="1856740" algn="l"/>
                        </a:tabLst>
                      </a:pPr>
                      <a:r>
                        <a:rPr kumimoji="0" lang="en-US" sz="1400" kern="1200" dirty="0" err="1" smtClean="0">
                          <a:effectLst/>
                        </a:rPr>
                        <a:t>信噪比</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236855" marR="59690" algn="ctr" rtl="0" eaLnBrk="1" latinLnBrk="0" hangingPunct="1">
                        <a:lnSpc>
                          <a:spcPct val="100000"/>
                        </a:lnSpc>
                        <a:spcBef>
                          <a:spcPts val="190"/>
                        </a:spcBef>
                        <a:spcAft>
                          <a:spcPts val="0"/>
                        </a:spcAft>
                        <a:tabLst>
                          <a:tab pos="1856740" algn="l"/>
                        </a:tabLst>
                      </a:pPr>
                      <a:r>
                        <a:rPr kumimoji="0" lang="zh-CN" sz="1400" kern="1200" dirty="0">
                          <a:solidFill>
                            <a:schemeClr val="tx1"/>
                          </a:solidFill>
                          <a:effectLst/>
                          <a:latin typeface="+mn-lt"/>
                          <a:ea typeface="+mn-ea"/>
                          <a:cs typeface="+mn-cs"/>
                        </a:rPr>
                        <a:t>低端信噪比：</a:t>
                      </a:r>
                      <a:r>
                        <a:rPr kumimoji="0" lang="en-US" sz="1400" kern="1200" dirty="0">
                          <a:solidFill>
                            <a:schemeClr val="tx1"/>
                          </a:solidFill>
                          <a:effectLst/>
                          <a:latin typeface="+mn-lt"/>
                          <a:ea typeface="+mn-ea"/>
                          <a:cs typeface="+mn-cs"/>
                        </a:rPr>
                        <a:t>≥25dB</a:t>
                      </a:r>
                      <a:r>
                        <a:rPr kumimoji="0" lang="zh-CN" sz="1400" kern="1200" dirty="0">
                          <a:solidFill>
                            <a:schemeClr val="tx1"/>
                          </a:solidFill>
                          <a:effectLst/>
                          <a:latin typeface="+mn-lt"/>
                          <a:ea typeface="+mn-ea"/>
                          <a:cs typeface="+mn-cs"/>
                        </a:rPr>
                        <a:t>（太阳高度角 </a:t>
                      </a:r>
                      <a:r>
                        <a:rPr kumimoji="0" lang="en-US" sz="1400" kern="1200" dirty="0">
                          <a:solidFill>
                            <a:schemeClr val="tx1"/>
                          </a:solidFill>
                          <a:effectLst/>
                          <a:latin typeface="+mn-lt"/>
                          <a:ea typeface="+mn-ea"/>
                          <a:cs typeface="+mn-cs"/>
                        </a:rPr>
                        <a:t>20°</a:t>
                      </a:r>
                      <a:r>
                        <a:rPr kumimoji="0" lang="zh-CN" sz="1400" kern="1200" dirty="0">
                          <a:solidFill>
                            <a:schemeClr val="tx1"/>
                          </a:solidFill>
                          <a:effectLst/>
                          <a:latin typeface="+mn-lt"/>
                          <a:ea typeface="+mn-ea"/>
                          <a:cs typeface="+mn-cs"/>
                        </a:rPr>
                        <a:t>，地面反射率 </a:t>
                      </a:r>
                      <a:r>
                        <a:rPr kumimoji="0" lang="en-US" sz="1400" kern="1200" dirty="0">
                          <a:solidFill>
                            <a:schemeClr val="tx1"/>
                          </a:solidFill>
                          <a:effectLst/>
                          <a:latin typeface="+mn-lt"/>
                          <a:ea typeface="+mn-ea"/>
                          <a:cs typeface="+mn-cs"/>
                        </a:rPr>
                        <a:t>0.05</a:t>
                      </a:r>
                      <a:r>
                        <a:rPr kumimoji="0" lang="zh-CN" sz="1400" kern="1200" dirty="0">
                          <a:solidFill>
                            <a:schemeClr val="tx1"/>
                          </a:solidFill>
                          <a:effectLst/>
                          <a:latin typeface="+mn-lt"/>
                          <a:ea typeface="+mn-ea"/>
                          <a:cs typeface="+mn-cs"/>
                        </a:rPr>
                        <a:t>，当 </a:t>
                      </a:r>
                      <a:r>
                        <a:rPr kumimoji="0" lang="en-US" sz="1400" kern="1200" dirty="0">
                          <a:solidFill>
                            <a:schemeClr val="tx1"/>
                          </a:solidFill>
                          <a:effectLst/>
                          <a:latin typeface="+mn-lt"/>
                          <a:ea typeface="+mn-ea"/>
                          <a:cs typeface="+mn-cs"/>
                        </a:rPr>
                        <a:t>0.7 </a:t>
                      </a:r>
                      <a:r>
                        <a:rPr kumimoji="0" lang="zh-CN" sz="1400" kern="1200" dirty="0">
                          <a:solidFill>
                            <a:schemeClr val="tx1"/>
                          </a:solidFill>
                          <a:effectLst/>
                          <a:latin typeface="+mn-lt"/>
                          <a:ea typeface="+mn-ea"/>
                          <a:cs typeface="+mn-cs"/>
                        </a:rPr>
                        <a:t>反射率的地物不饱和时） 典型信噪比：</a:t>
                      </a:r>
                      <a:r>
                        <a:rPr kumimoji="0" lang="en-US" sz="1400" kern="1200" dirty="0">
                          <a:solidFill>
                            <a:schemeClr val="tx1"/>
                          </a:solidFill>
                          <a:effectLst/>
                          <a:latin typeface="+mn-lt"/>
                          <a:ea typeface="+mn-ea"/>
                          <a:cs typeface="+mn-cs"/>
                        </a:rPr>
                        <a:t>≥30dB</a:t>
                      </a:r>
                      <a:r>
                        <a:rPr kumimoji="0" lang="zh-CN" sz="1400" kern="1200" dirty="0">
                          <a:solidFill>
                            <a:schemeClr val="tx1"/>
                          </a:solidFill>
                          <a:effectLst/>
                          <a:latin typeface="+mn-lt"/>
                          <a:ea typeface="+mn-ea"/>
                          <a:cs typeface="+mn-cs"/>
                        </a:rPr>
                        <a:t>（太阳高度角 </a:t>
                      </a:r>
                      <a:r>
                        <a:rPr kumimoji="0" lang="en-US" sz="1400" kern="1200" dirty="0">
                          <a:solidFill>
                            <a:schemeClr val="tx1"/>
                          </a:solidFill>
                          <a:effectLst/>
                          <a:latin typeface="+mn-lt"/>
                          <a:ea typeface="+mn-ea"/>
                          <a:cs typeface="+mn-cs"/>
                        </a:rPr>
                        <a:t>30°</a:t>
                      </a:r>
                      <a:r>
                        <a:rPr kumimoji="0" lang="zh-CN" sz="1400" kern="1200" dirty="0">
                          <a:solidFill>
                            <a:schemeClr val="tx1"/>
                          </a:solidFill>
                          <a:effectLst/>
                          <a:latin typeface="+mn-lt"/>
                          <a:ea typeface="+mn-ea"/>
                          <a:cs typeface="+mn-cs"/>
                        </a:rPr>
                        <a:t>，地面反射率 </a:t>
                      </a:r>
                      <a:r>
                        <a:rPr kumimoji="0" lang="en-US" sz="1400" kern="1200" dirty="0">
                          <a:solidFill>
                            <a:schemeClr val="tx1"/>
                          </a:solidFill>
                          <a:effectLst/>
                          <a:latin typeface="+mn-lt"/>
                          <a:ea typeface="+mn-ea"/>
                          <a:cs typeface="+mn-cs"/>
                        </a:rPr>
                        <a:t>0.2</a:t>
                      </a:r>
                      <a:r>
                        <a:rPr kumimoji="0" lang="zh-CN" sz="1400" kern="1200" dirty="0">
                          <a:solidFill>
                            <a:schemeClr val="tx1"/>
                          </a:solidFill>
                          <a:effectLst/>
                          <a:latin typeface="+mn-lt"/>
                          <a:ea typeface="+mn-ea"/>
                          <a:cs typeface="+mn-cs"/>
                        </a:rPr>
                        <a:t>，灰 度值不大于 </a:t>
                      </a:r>
                      <a:r>
                        <a:rPr kumimoji="0" lang="en-US" sz="1400" kern="1200" dirty="0">
                          <a:solidFill>
                            <a:schemeClr val="tx1"/>
                          </a:solidFill>
                          <a:effectLst/>
                          <a:latin typeface="+mn-lt"/>
                          <a:ea typeface="+mn-ea"/>
                          <a:cs typeface="+mn-cs"/>
                        </a:rPr>
                        <a:t>25%</a:t>
                      </a:r>
                      <a:r>
                        <a:rPr kumimoji="0" lang="zh-CN" sz="1400" kern="1200" dirty="0">
                          <a:solidFill>
                            <a:schemeClr val="tx1"/>
                          </a:solidFill>
                          <a:effectLst/>
                          <a:latin typeface="+mn-lt"/>
                          <a:ea typeface="+mn-ea"/>
                          <a:cs typeface="+mn-cs"/>
                        </a:rPr>
                        <a:t>满量程）</a:t>
                      </a:r>
                    </a:p>
                    <a:p>
                      <a:pPr marL="236855" algn="ctr" rtl="0" eaLnBrk="1" latinLnBrk="0" hangingPunct="1">
                        <a:lnSpc>
                          <a:spcPct val="100000"/>
                        </a:lnSpc>
                        <a:spcBef>
                          <a:spcPts val="190"/>
                        </a:spcBef>
                        <a:spcAft>
                          <a:spcPts val="0"/>
                        </a:spcAft>
                        <a:tabLst>
                          <a:tab pos="1856740" algn="l"/>
                        </a:tabLst>
                      </a:pPr>
                      <a:r>
                        <a:rPr kumimoji="0" lang="zh-CN" sz="1400" kern="1200" dirty="0">
                          <a:solidFill>
                            <a:schemeClr val="tx1"/>
                          </a:solidFill>
                          <a:effectLst/>
                          <a:latin typeface="+mn-lt"/>
                          <a:ea typeface="+mn-ea"/>
                          <a:cs typeface="+mn-cs"/>
                        </a:rPr>
                        <a:t>高端信噪比：</a:t>
                      </a:r>
                      <a:r>
                        <a:rPr kumimoji="0" lang="en-US" sz="1400" kern="1200" dirty="0">
                          <a:solidFill>
                            <a:schemeClr val="tx1"/>
                          </a:solidFill>
                          <a:effectLst/>
                          <a:latin typeface="+mn-lt"/>
                          <a:ea typeface="+mn-ea"/>
                          <a:cs typeface="+mn-cs"/>
                        </a:rPr>
                        <a:t>≥38dB</a:t>
                      </a:r>
                      <a:r>
                        <a:rPr kumimoji="0" lang="zh-CN" sz="1400" kern="1200" dirty="0">
                          <a:solidFill>
                            <a:schemeClr val="tx1"/>
                          </a:solidFill>
                          <a:effectLst/>
                          <a:latin typeface="+mn-lt"/>
                          <a:ea typeface="+mn-ea"/>
                          <a:cs typeface="+mn-cs"/>
                        </a:rPr>
                        <a:t>（太阳高度角 </a:t>
                      </a:r>
                      <a:r>
                        <a:rPr kumimoji="0" lang="en-US" sz="1400" kern="1200" dirty="0">
                          <a:solidFill>
                            <a:schemeClr val="tx1"/>
                          </a:solidFill>
                          <a:effectLst/>
                          <a:latin typeface="+mn-lt"/>
                          <a:ea typeface="+mn-ea"/>
                          <a:cs typeface="+mn-cs"/>
                        </a:rPr>
                        <a:t>70°</a:t>
                      </a:r>
                      <a:r>
                        <a:rPr kumimoji="0" lang="zh-CN" sz="1400" kern="1200" dirty="0">
                          <a:solidFill>
                            <a:schemeClr val="tx1"/>
                          </a:solidFill>
                          <a:effectLst/>
                          <a:latin typeface="+mn-lt"/>
                          <a:ea typeface="+mn-ea"/>
                          <a:cs typeface="+mn-cs"/>
                        </a:rPr>
                        <a:t>，地面反射率 </a:t>
                      </a:r>
                      <a:r>
                        <a:rPr kumimoji="0" lang="en-US" sz="1400" kern="1200" dirty="0">
                          <a:solidFill>
                            <a:schemeClr val="tx1"/>
                          </a:solidFill>
                          <a:effectLst/>
                          <a:latin typeface="+mn-lt"/>
                          <a:ea typeface="+mn-ea"/>
                          <a:cs typeface="+mn-cs"/>
                        </a:rPr>
                        <a:t>0.7</a:t>
                      </a:r>
                      <a:r>
                        <a:rPr kumimoji="0" lang="zh-CN" sz="1400" kern="1200" dirty="0">
                          <a:solidFill>
                            <a:schemeClr val="tx1"/>
                          </a:solidFill>
                          <a:effectLst/>
                          <a:latin typeface="+mn-lt"/>
                          <a:ea typeface="+mn-ea"/>
                          <a:cs typeface="+mn-cs"/>
                        </a:rPr>
                        <a:t>）</a:t>
                      </a:r>
                    </a:p>
                  </a:txBody>
                  <a:tcPr marL="0" marR="0" marT="0" marB="0" anchor="ctr"/>
                </a:tc>
              </a:tr>
              <a:tr h="234021">
                <a:tc>
                  <a:txBody>
                    <a:bodyPr/>
                    <a:lstStyle/>
                    <a:p>
                      <a:pPr marL="236855" algn="ctr" rtl="0" eaLnBrk="1" latinLnBrk="0" hangingPunct="1">
                        <a:lnSpc>
                          <a:spcPct val="100000"/>
                        </a:lnSpc>
                        <a:spcAft>
                          <a:spcPts val="0"/>
                        </a:spcAft>
                        <a:tabLst>
                          <a:tab pos="1856740" algn="l"/>
                        </a:tabLst>
                      </a:pPr>
                      <a:r>
                        <a:rPr kumimoji="0" lang="en-US" sz="1400" kern="1200" dirty="0" err="1">
                          <a:effectLst/>
                        </a:rPr>
                        <a:t>静态传函</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236855" algn="ctr" rtl="0" eaLnBrk="1" latinLnBrk="0" hangingPunct="1">
                        <a:lnSpc>
                          <a:spcPct val="100000"/>
                        </a:lnSpc>
                        <a:spcBef>
                          <a:spcPts val="190"/>
                        </a:spcBef>
                        <a:spcAft>
                          <a:spcPts val="0"/>
                        </a:spcAft>
                        <a:tabLst>
                          <a:tab pos="1856740" algn="l"/>
                        </a:tabLst>
                      </a:pPr>
                      <a:r>
                        <a:rPr kumimoji="0" lang="en-US" sz="1400" kern="1200" dirty="0">
                          <a:solidFill>
                            <a:schemeClr val="tx1"/>
                          </a:solidFill>
                          <a:effectLst/>
                          <a:latin typeface="+mn-lt"/>
                          <a:ea typeface="+mn-ea"/>
                          <a:cs typeface="+mn-cs"/>
                        </a:rPr>
                        <a:t>≥0.10</a:t>
                      </a:r>
                      <a:endParaRPr kumimoji="0" lang="zh-CN" sz="1400" kern="1200" dirty="0">
                        <a:solidFill>
                          <a:schemeClr val="tx1"/>
                        </a:solidFill>
                        <a:effectLst/>
                        <a:latin typeface="+mn-lt"/>
                        <a:ea typeface="+mn-ea"/>
                        <a:cs typeface="+mn-cs"/>
                      </a:endParaRPr>
                    </a:p>
                  </a:txBody>
                  <a:tcPr marL="0" marR="0" marT="0" marB="0" anchor="ctr"/>
                </a:tc>
              </a:tr>
              <a:tr h="234021">
                <a:tc>
                  <a:txBody>
                    <a:bodyPr/>
                    <a:lstStyle/>
                    <a:p>
                      <a:pPr marL="236855" marR="1905" algn="ctr" rtl="0" eaLnBrk="1" latinLnBrk="0" hangingPunct="1">
                        <a:lnSpc>
                          <a:spcPct val="100000"/>
                        </a:lnSpc>
                        <a:spcAft>
                          <a:spcPts val="0"/>
                        </a:spcAft>
                        <a:tabLst>
                          <a:tab pos="1856740" algn="l"/>
                        </a:tabLst>
                      </a:pPr>
                      <a:r>
                        <a:rPr kumimoji="0" lang="en-US" sz="1400" kern="1200" dirty="0" err="1">
                          <a:effectLst/>
                        </a:rPr>
                        <a:t>重量</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236855" algn="ctr" rtl="0" eaLnBrk="1" latinLnBrk="0" hangingPunct="1">
                        <a:lnSpc>
                          <a:spcPct val="100000"/>
                        </a:lnSpc>
                        <a:spcBef>
                          <a:spcPts val="190"/>
                        </a:spcBef>
                        <a:spcAft>
                          <a:spcPts val="0"/>
                        </a:spcAft>
                        <a:tabLst>
                          <a:tab pos="1856740" algn="l"/>
                        </a:tabLst>
                      </a:pPr>
                      <a:r>
                        <a:rPr kumimoji="0" lang="en-US" sz="1400" kern="1200" dirty="0">
                          <a:solidFill>
                            <a:schemeClr val="tx1"/>
                          </a:solidFill>
                          <a:effectLst/>
                          <a:latin typeface="+mn-lt"/>
                          <a:ea typeface="+mn-ea"/>
                          <a:cs typeface="+mn-cs"/>
                        </a:rPr>
                        <a:t>＜9.5kg</a:t>
                      </a:r>
                      <a:endParaRPr kumimoji="0" lang="zh-CN" sz="1400" kern="1200" dirty="0">
                        <a:solidFill>
                          <a:schemeClr val="tx1"/>
                        </a:solidFill>
                        <a:effectLst/>
                        <a:latin typeface="+mn-lt"/>
                        <a:ea typeface="+mn-ea"/>
                        <a:cs typeface="+mn-cs"/>
                      </a:endParaRPr>
                    </a:p>
                  </a:txBody>
                  <a:tcPr marL="0" marR="0" marT="0" marB="0" anchor="ctr"/>
                </a:tc>
              </a:tr>
              <a:tr h="424740">
                <a:tc>
                  <a:txBody>
                    <a:bodyPr/>
                    <a:lstStyle/>
                    <a:p>
                      <a:pPr marL="236855" algn="ctr" rtl="0" eaLnBrk="1" latinLnBrk="0" hangingPunct="1">
                        <a:lnSpc>
                          <a:spcPct val="100000"/>
                        </a:lnSpc>
                        <a:spcBef>
                          <a:spcPts val="45"/>
                        </a:spcBef>
                        <a:spcAft>
                          <a:spcPts val="0"/>
                        </a:spcAft>
                        <a:tabLst>
                          <a:tab pos="1856740" algn="l"/>
                        </a:tabLst>
                      </a:pPr>
                      <a:r>
                        <a:rPr kumimoji="0" lang="en-US" sz="1400" kern="1200" dirty="0">
                          <a:effectLst/>
                        </a:rPr>
                        <a:t> </a:t>
                      </a:r>
                      <a:endParaRPr kumimoji="0" lang="zh-CN" sz="1400" kern="1200" dirty="0">
                        <a:effectLst/>
                      </a:endParaRPr>
                    </a:p>
                    <a:p>
                      <a:pPr marL="236855" marR="1905" algn="ctr" rtl="0" eaLnBrk="1" latinLnBrk="0" hangingPunct="1">
                        <a:lnSpc>
                          <a:spcPct val="100000"/>
                        </a:lnSpc>
                        <a:spcAft>
                          <a:spcPts val="0"/>
                        </a:spcAft>
                        <a:tabLst>
                          <a:tab pos="1856740" algn="l"/>
                        </a:tabLst>
                      </a:pPr>
                      <a:r>
                        <a:rPr kumimoji="0" lang="en-US" sz="1400" kern="1200" dirty="0" err="1">
                          <a:effectLst/>
                        </a:rPr>
                        <a:t>功耗</a:t>
                      </a:r>
                      <a:endParaRPr kumimoji="0" lang="zh-CN"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nchor="ctr"/>
                </a:tc>
                <a:tc>
                  <a:txBody>
                    <a:bodyPr/>
                    <a:lstStyle/>
                    <a:p>
                      <a:pPr marL="236855" marR="1019175" algn="ctr" rtl="0" eaLnBrk="1" latinLnBrk="0" hangingPunct="1">
                        <a:lnSpc>
                          <a:spcPct val="100000"/>
                        </a:lnSpc>
                        <a:spcBef>
                          <a:spcPts val="190"/>
                        </a:spcBef>
                        <a:spcAft>
                          <a:spcPts val="0"/>
                        </a:spcAft>
                        <a:tabLst>
                          <a:tab pos="1856740" algn="l"/>
                        </a:tabLst>
                      </a:pPr>
                      <a:r>
                        <a:rPr kumimoji="0" lang="zh-CN" sz="1400" kern="1200" dirty="0">
                          <a:solidFill>
                            <a:schemeClr val="tx1"/>
                          </a:solidFill>
                          <a:effectLst/>
                          <a:latin typeface="+mn-lt"/>
                          <a:ea typeface="+mn-ea"/>
                          <a:cs typeface="+mn-cs"/>
                        </a:rPr>
                        <a:t>成像功耗：</a:t>
                      </a:r>
                      <a:r>
                        <a:rPr kumimoji="0" lang="en-US" sz="1400" kern="1200" dirty="0">
                          <a:solidFill>
                            <a:schemeClr val="tx1"/>
                          </a:solidFill>
                          <a:effectLst/>
                          <a:latin typeface="+mn-lt"/>
                          <a:ea typeface="+mn-ea"/>
                          <a:cs typeface="+mn-cs"/>
                        </a:rPr>
                        <a:t>£20W </a:t>
                      </a:r>
                      <a:r>
                        <a:rPr kumimoji="0" lang="zh-CN" sz="1400" kern="1200" dirty="0">
                          <a:solidFill>
                            <a:schemeClr val="tx1"/>
                          </a:solidFill>
                          <a:effectLst/>
                          <a:latin typeface="+mn-lt"/>
                          <a:ea typeface="+mn-ea"/>
                          <a:cs typeface="+mn-cs"/>
                        </a:rPr>
                        <a:t>调焦</a:t>
                      </a:r>
                      <a:r>
                        <a:rPr kumimoji="0" lang="en-US" sz="1400" kern="1200" dirty="0">
                          <a:solidFill>
                            <a:schemeClr val="tx1"/>
                          </a:solidFill>
                          <a:effectLst/>
                          <a:latin typeface="+mn-lt"/>
                          <a:ea typeface="+mn-ea"/>
                          <a:cs typeface="+mn-cs"/>
                        </a:rPr>
                        <a:t>+</a:t>
                      </a:r>
                      <a:r>
                        <a:rPr kumimoji="0" lang="zh-CN" sz="1400" kern="1200" dirty="0">
                          <a:solidFill>
                            <a:schemeClr val="tx1"/>
                          </a:solidFill>
                          <a:effectLst/>
                          <a:latin typeface="+mn-lt"/>
                          <a:ea typeface="+mn-ea"/>
                          <a:cs typeface="+mn-cs"/>
                        </a:rPr>
                        <a:t>成像模式</a:t>
                      </a:r>
                      <a:r>
                        <a:rPr kumimoji="0" lang="en-US" sz="1400" kern="1200" dirty="0">
                          <a:solidFill>
                            <a:schemeClr val="tx1"/>
                          </a:solidFill>
                          <a:effectLst/>
                          <a:latin typeface="+mn-lt"/>
                          <a:ea typeface="+mn-ea"/>
                          <a:cs typeface="+mn-cs"/>
                        </a:rPr>
                        <a:t>:£35W </a:t>
                      </a:r>
                      <a:r>
                        <a:rPr kumimoji="0" lang="zh-CN" sz="1400" kern="1200" dirty="0">
                          <a:solidFill>
                            <a:schemeClr val="tx1"/>
                          </a:solidFill>
                          <a:effectLst/>
                          <a:latin typeface="+mn-lt"/>
                          <a:ea typeface="+mn-ea"/>
                          <a:cs typeface="+mn-cs"/>
                        </a:rPr>
                        <a:t>热控：</a:t>
                      </a:r>
                      <a:r>
                        <a:rPr kumimoji="0" lang="en-US" sz="1400" kern="1200" dirty="0">
                          <a:solidFill>
                            <a:schemeClr val="tx1"/>
                          </a:solidFill>
                          <a:effectLst/>
                          <a:latin typeface="+mn-lt"/>
                          <a:ea typeface="+mn-ea"/>
                          <a:cs typeface="+mn-cs"/>
                        </a:rPr>
                        <a:t>£15W</a:t>
                      </a:r>
                      <a:r>
                        <a:rPr kumimoji="0" lang="zh-CN" sz="1400" kern="1200" dirty="0">
                          <a:solidFill>
                            <a:schemeClr val="tx1"/>
                          </a:solidFill>
                          <a:effectLst/>
                          <a:latin typeface="+mn-lt"/>
                          <a:ea typeface="+mn-ea"/>
                          <a:cs typeface="+mn-cs"/>
                        </a:rPr>
                        <a:t>（长期功耗）</a:t>
                      </a:r>
                    </a:p>
                  </a:txBody>
                  <a:tcPr marL="0" marR="0" marT="0" marB="0" anchor="ctr"/>
                </a:tc>
              </a:tr>
            </a:tbl>
          </a:graphicData>
        </a:graphic>
      </p:graphicFrame>
    </p:spTree>
    <p:extLst>
      <p:ext uri="{BB962C8B-B14F-4D97-AF65-F5344CB8AC3E}">
        <p14:creationId xmlns:p14="http://schemas.microsoft.com/office/powerpoint/2010/main" val="1070557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1520" y="267494"/>
            <a:ext cx="8602936" cy="576064"/>
          </a:xfrm>
          <a:prstGeom prst="rect">
            <a:avLst/>
          </a:prstGeom>
        </p:spPr>
        <p:txBody>
          <a:bodyPr vert="horz" anchor="t">
            <a:noAutofit/>
            <a:scene3d>
              <a:camera prst="orthographicFront"/>
              <a:lightRig rig="soft" dir="t"/>
            </a:scene3d>
            <a:sp3d prstMaterial="softEdge">
              <a:bevelT w="0" h="0"/>
            </a:sp3d>
          </a:bodyPr>
          <a:lstStyle/>
          <a:p>
            <a:pPr algn="ctr"/>
            <a:r>
              <a:rPr lang="en-US" altLang="zh-CN" sz="2600" dirty="0" smtClean="0">
                <a:latin typeface="Times New Roman" pitchFamily="18" charset="0"/>
                <a:ea typeface="楷体" pitchFamily="49" charset="-122"/>
                <a:cs typeface="Times New Roman" pitchFamily="18" charset="0"/>
              </a:rPr>
              <a:t>2.  </a:t>
            </a:r>
            <a:r>
              <a:rPr lang="zh-CN" altLang="zh-CN" sz="2600" dirty="0">
                <a:latin typeface="Times New Roman" pitchFamily="18" charset="0"/>
                <a:ea typeface="楷体" pitchFamily="49" charset="-122"/>
                <a:cs typeface="Times New Roman" pitchFamily="18" charset="0"/>
              </a:rPr>
              <a:t>光学设计</a:t>
            </a:r>
          </a:p>
        </p:txBody>
      </p:sp>
      <p:sp>
        <p:nvSpPr>
          <p:cNvPr id="3" name="Rectangle 2"/>
          <p:cNvSpPr txBox="1">
            <a:spLocks noChangeArrowheads="1"/>
          </p:cNvSpPr>
          <p:nvPr/>
        </p:nvSpPr>
        <p:spPr>
          <a:xfrm>
            <a:off x="259904" y="699542"/>
            <a:ext cx="3592016" cy="576064"/>
          </a:xfrm>
          <a:prstGeom prst="rect">
            <a:avLst/>
          </a:prstGeom>
        </p:spPr>
        <p:txBody>
          <a:bodyPr vert="horz" anchor="t">
            <a:noAutofit/>
            <a:scene3d>
              <a:camera prst="orthographicFront"/>
              <a:lightRig rig="soft" dir="t"/>
            </a:scene3d>
            <a:sp3d prstMaterial="softEdge">
              <a:bevelT w="0" h="0"/>
            </a:sp3d>
          </a:bodyPr>
          <a:lstStyle/>
          <a:p>
            <a:pPr algn="ctr" eaLnBrk="0" hangingPunct="0">
              <a:lnSpc>
                <a:spcPct val="150000"/>
              </a:lnSpc>
              <a:defRPr/>
            </a:pPr>
            <a:r>
              <a:rPr lang="en-US" altLang="zh-CN" sz="2200" dirty="0">
                <a:latin typeface="Times New Roman" pitchFamily="18" charset="0"/>
                <a:ea typeface="楷体" pitchFamily="49" charset="-122"/>
                <a:cs typeface="Times New Roman" pitchFamily="18" charset="0"/>
              </a:rPr>
              <a:t>2.1 </a:t>
            </a:r>
            <a:r>
              <a:rPr lang="zh-CN" altLang="zh-CN" sz="2200" dirty="0">
                <a:latin typeface="Times New Roman" pitchFamily="18" charset="0"/>
                <a:ea typeface="楷体" pitchFamily="49" charset="-122"/>
                <a:cs typeface="Times New Roman" pitchFamily="18" charset="0"/>
              </a:rPr>
              <a:t>光学系统指标要求</a:t>
            </a:r>
          </a:p>
        </p:txBody>
      </p:sp>
      <p:sp>
        <p:nvSpPr>
          <p:cNvPr id="4" name="TextBox 3"/>
          <p:cNvSpPr txBox="1"/>
          <p:nvPr/>
        </p:nvSpPr>
        <p:spPr>
          <a:xfrm>
            <a:off x="1547664" y="1275606"/>
            <a:ext cx="6264696" cy="3727239"/>
          </a:xfrm>
          <a:prstGeom prst="rect">
            <a:avLst/>
          </a:prstGeom>
          <a:noFill/>
        </p:spPr>
        <p:txBody>
          <a:bodyPr wrap="square" rtlCol="0">
            <a:spAutoFit/>
          </a:bodyPr>
          <a:lstStyle/>
          <a:p>
            <a:pPr>
              <a:lnSpc>
                <a:spcPts val="3600"/>
              </a:lnSpc>
            </a:pPr>
            <a:r>
              <a:rPr lang="en-US" altLang="zh-CN" sz="2000" dirty="0">
                <a:latin typeface="Times New Roman" pitchFamily="18" charset="0"/>
                <a:ea typeface="楷体" pitchFamily="49" charset="-122"/>
                <a:cs typeface="Times New Roman" pitchFamily="18" charset="0"/>
              </a:rPr>
              <a:t>1) </a:t>
            </a:r>
            <a:r>
              <a:rPr lang="zh-CN" altLang="zh-CN" sz="2000" dirty="0">
                <a:latin typeface="Times New Roman" pitchFamily="18" charset="0"/>
                <a:ea typeface="楷体" pitchFamily="49" charset="-122"/>
                <a:cs typeface="Times New Roman" pitchFamily="18" charset="0"/>
              </a:rPr>
              <a:t>谱段范围 </a:t>
            </a:r>
            <a:r>
              <a:rPr lang="en-US" altLang="zh-CN" sz="2000" dirty="0">
                <a:latin typeface="Times New Roman" pitchFamily="18" charset="0"/>
                <a:ea typeface="楷体" pitchFamily="49" charset="-122"/>
                <a:cs typeface="Times New Roman" pitchFamily="18" charset="0"/>
              </a:rPr>
              <a:t>500nm~800nm</a:t>
            </a:r>
            <a:r>
              <a:rPr lang="zh-CN" altLang="zh-CN" sz="2000" dirty="0">
                <a:latin typeface="Times New Roman" pitchFamily="18" charset="0"/>
                <a:ea typeface="楷体" pitchFamily="49" charset="-122"/>
                <a:cs typeface="Times New Roman" pitchFamily="18" charset="0"/>
              </a:rPr>
              <a:t>。</a:t>
            </a:r>
          </a:p>
          <a:p>
            <a:pPr>
              <a:lnSpc>
                <a:spcPts val="3600"/>
              </a:lnSpc>
            </a:pPr>
            <a:r>
              <a:rPr lang="en-US" altLang="zh-CN" sz="2000" dirty="0">
                <a:latin typeface="Times New Roman" pitchFamily="18" charset="0"/>
                <a:ea typeface="楷体" pitchFamily="49" charset="-122"/>
                <a:cs typeface="Times New Roman" pitchFamily="18" charset="0"/>
              </a:rPr>
              <a:t>2) </a:t>
            </a:r>
            <a:r>
              <a:rPr lang="zh-CN" altLang="zh-CN" sz="2000" dirty="0">
                <a:latin typeface="Times New Roman" pitchFamily="18" charset="0"/>
                <a:ea typeface="楷体" pitchFamily="49" charset="-122"/>
                <a:cs typeface="Times New Roman" pitchFamily="18" charset="0"/>
              </a:rPr>
              <a:t>光学系统的焦距：</a:t>
            </a:r>
            <a:r>
              <a:rPr lang="en-US" altLang="zh-CN" sz="2000" dirty="0">
                <a:latin typeface="Times New Roman" pitchFamily="18" charset="0"/>
                <a:ea typeface="楷体" pitchFamily="49" charset="-122"/>
                <a:cs typeface="Times New Roman" pitchFamily="18" charset="0"/>
              </a:rPr>
              <a:t>1410mm</a:t>
            </a:r>
            <a:r>
              <a:rPr lang="zh-CN" altLang="zh-CN" sz="2000" dirty="0">
                <a:latin typeface="Times New Roman" pitchFamily="18" charset="0"/>
                <a:ea typeface="楷体" pitchFamily="49" charset="-122"/>
                <a:cs typeface="Times New Roman" pitchFamily="18" charset="0"/>
              </a:rPr>
              <a:t>；</a:t>
            </a:r>
          </a:p>
          <a:p>
            <a:pPr>
              <a:lnSpc>
                <a:spcPts val="3600"/>
              </a:lnSpc>
            </a:pPr>
            <a:r>
              <a:rPr lang="en-US" altLang="zh-CN" sz="2000" dirty="0">
                <a:latin typeface="Times New Roman" pitchFamily="18" charset="0"/>
                <a:ea typeface="楷体" pitchFamily="49" charset="-122"/>
                <a:cs typeface="Times New Roman" pitchFamily="18" charset="0"/>
              </a:rPr>
              <a:t>3) </a:t>
            </a:r>
            <a:r>
              <a:rPr lang="zh-CN" altLang="zh-CN" sz="2000" dirty="0">
                <a:latin typeface="Times New Roman" pitchFamily="18" charset="0"/>
                <a:ea typeface="楷体" pitchFamily="49" charset="-122"/>
                <a:cs typeface="Times New Roman" pitchFamily="18" charset="0"/>
              </a:rPr>
              <a:t>入瞳直径：</a:t>
            </a:r>
            <a:r>
              <a:rPr lang="en-US" altLang="zh-CN" sz="2000" dirty="0">
                <a:latin typeface="Times New Roman" pitchFamily="18" charset="0"/>
                <a:ea typeface="楷体" pitchFamily="49" charset="-122"/>
                <a:cs typeface="Times New Roman" pitchFamily="18" charset="0"/>
              </a:rPr>
              <a:t>Φ153mm</a:t>
            </a:r>
            <a:r>
              <a:rPr lang="zh-CN" altLang="zh-CN" sz="2000" dirty="0">
                <a:latin typeface="Times New Roman" pitchFamily="18" charset="0"/>
                <a:ea typeface="楷体" pitchFamily="49" charset="-122"/>
                <a:cs typeface="Times New Roman" pitchFamily="18" charset="0"/>
              </a:rPr>
              <a:t>；</a:t>
            </a:r>
          </a:p>
          <a:p>
            <a:pPr>
              <a:lnSpc>
                <a:spcPts val="3600"/>
              </a:lnSpc>
            </a:pPr>
            <a:r>
              <a:rPr lang="en-US" altLang="zh-CN" sz="2000" dirty="0">
                <a:latin typeface="Times New Roman" pitchFamily="18" charset="0"/>
                <a:ea typeface="楷体" pitchFamily="49" charset="-122"/>
                <a:cs typeface="Times New Roman" pitchFamily="18" charset="0"/>
              </a:rPr>
              <a:t>4) </a:t>
            </a:r>
            <a:r>
              <a:rPr lang="zh-CN" altLang="zh-CN" sz="2000" dirty="0">
                <a:latin typeface="Times New Roman" pitchFamily="18" charset="0"/>
                <a:ea typeface="楷体" pitchFamily="49" charset="-122"/>
                <a:cs typeface="Times New Roman" pitchFamily="18" charset="0"/>
              </a:rPr>
              <a:t>视场角 </a:t>
            </a:r>
            <a:r>
              <a:rPr lang="en-US" altLang="zh-CN" sz="2000" dirty="0">
                <a:latin typeface="Times New Roman" pitchFamily="18" charset="0"/>
                <a:ea typeface="楷体" pitchFamily="49" charset="-122"/>
                <a:cs typeface="Times New Roman" pitchFamily="18" charset="0"/>
              </a:rPr>
              <a:t>2ω≥1.68°</a:t>
            </a:r>
            <a:r>
              <a:rPr lang="zh-CN" altLang="zh-CN" sz="2000" dirty="0">
                <a:latin typeface="Times New Roman" pitchFamily="18" charset="0"/>
                <a:ea typeface="楷体" pitchFamily="49" charset="-122"/>
                <a:cs typeface="Times New Roman" pitchFamily="18" charset="0"/>
              </a:rPr>
              <a:t>（方视场：</a:t>
            </a:r>
            <a:r>
              <a:rPr lang="en-US" altLang="zh-CN" sz="2000" dirty="0">
                <a:latin typeface="Times New Roman" pitchFamily="18" charset="0"/>
                <a:ea typeface="楷体" pitchFamily="49" charset="-122"/>
                <a:cs typeface="Times New Roman" pitchFamily="18" charset="0"/>
              </a:rPr>
              <a:t>1.34°×1°</a:t>
            </a:r>
            <a:r>
              <a:rPr lang="zh-CN" altLang="zh-CN" sz="2000" dirty="0">
                <a:latin typeface="Times New Roman" pitchFamily="18" charset="0"/>
                <a:ea typeface="楷体" pitchFamily="49" charset="-122"/>
                <a:cs typeface="Times New Roman" pitchFamily="18" charset="0"/>
              </a:rPr>
              <a:t>）。</a:t>
            </a:r>
          </a:p>
          <a:p>
            <a:pPr>
              <a:lnSpc>
                <a:spcPts val="3600"/>
              </a:lnSpc>
            </a:pPr>
            <a:r>
              <a:rPr lang="en-US" altLang="zh-CN" sz="2000" dirty="0">
                <a:latin typeface="Times New Roman" pitchFamily="18" charset="0"/>
                <a:ea typeface="楷体" pitchFamily="49" charset="-122"/>
                <a:cs typeface="Times New Roman" pitchFamily="18" charset="0"/>
              </a:rPr>
              <a:t>5) MTF(</a:t>
            </a:r>
            <a:r>
              <a:rPr lang="en-US" altLang="zh-CN" sz="2000" dirty="0" err="1">
                <a:latin typeface="Times New Roman" pitchFamily="18" charset="0"/>
                <a:ea typeface="楷体" pitchFamily="49" charset="-122"/>
                <a:cs typeface="Times New Roman" pitchFamily="18" charset="0"/>
              </a:rPr>
              <a:t>lp</a:t>
            </a:r>
            <a:r>
              <a:rPr lang="en-US" altLang="zh-CN" sz="2000" dirty="0">
                <a:latin typeface="Times New Roman" pitchFamily="18" charset="0"/>
                <a:ea typeface="楷体" pitchFamily="49" charset="-122"/>
                <a:cs typeface="Times New Roman" pitchFamily="18" charset="0"/>
              </a:rPr>
              <a:t>/mm)：≥0.29@68lp/mm；</a:t>
            </a:r>
            <a:endParaRPr lang="zh-CN" altLang="zh-CN" sz="2000" dirty="0">
              <a:latin typeface="Times New Roman" pitchFamily="18" charset="0"/>
              <a:ea typeface="楷体" pitchFamily="49" charset="-122"/>
              <a:cs typeface="Times New Roman" pitchFamily="18" charset="0"/>
            </a:endParaRPr>
          </a:p>
          <a:p>
            <a:pPr>
              <a:lnSpc>
                <a:spcPts val="3600"/>
              </a:lnSpc>
            </a:pPr>
            <a:r>
              <a:rPr lang="en-US" altLang="zh-CN" sz="2000" dirty="0">
                <a:latin typeface="Times New Roman" pitchFamily="18" charset="0"/>
                <a:ea typeface="楷体" pitchFamily="49" charset="-122"/>
                <a:cs typeface="Times New Roman" pitchFamily="18" charset="0"/>
              </a:rPr>
              <a:t>6) </a:t>
            </a:r>
            <a:r>
              <a:rPr lang="zh-CN" altLang="zh-CN" sz="2000" dirty="0">
                <a:latin typeface="Times New Roman" pitchFamily="18" charset="0"/>
                <a:ea typeface="楷体" pitchFamily="49" charset="-122"/>
                <a:cs typeface="Times New Roman" pitchFamily="18" charset="0"/>
              </a:rPr>
              <a:t>畸变：</a:t>
            </a:r>
            <a:r>
              <a:rPr lang="en-US" altLang="zh-CN" sz="2000" dirty="0">
                <a:latin typeface="Times New Roman" pitchFamily="18" charset="0"/>
                <a:ea typeface="楷体" pitchFamily="49" charset="-122"/>
                <a:cs typeface="Times New Roman" pitchFamily="18" charset="0"/>
              </a:rPr>
              <a:t>≤ 1%</a:t>
            </a:r>
            <a:br>
              <a:rPr lang="en-US" altLang="zh-CN" sz="2000" dirty="0">
                <a:latin typeface="Times New Roman" pitchFamily="18" charset="0"/>
                <a:ea typeface="楷体" pitchFamily="49" charset="-122"/>
                <a:cs typeface="Times New Roman" pitchFamily="18" charset="0"/>
              </a:rPr>
            </a:br>
            <a:r>
              <a:rPr lang="en-US" altLang="zh-CN" sz="2000" dirty="0">
                <a:latin typeface="Times New Roman" pitchFamily="18" charset="0"/>
                <a:ea typeface="楷体" pitchFamily="49" charset="-122"/>
                <a:cs typeface="Times New Roman" pitchFamily="18" charset="0"/>
              </a:rPr>
              <a:t>7) </a:t>
            </a:r>
            <a:r>
              <a:rPr lang="zh-CN" altLang="zh-CN" sz="2000" dirty="0">
                <a:latin typeface="Times New Roman" pitchFamily="18" charset="0"/>
                <a:ea typeface="楷体" pitchFamily="49" charset="-122"/>
                <a:cs typeface="Times New Roman" pitchFamily="18" charset="0"/>
              </a:rPr>
              <a:t>像面照度均匀性：</a:t>
            </a:r>
            <a:r>
              <a:rPr lang="en-US" altLang="zh-CN" sz="2000" dirty="0">
                <a:latin typeface="Times New Roman" pitchFamily="18" charset="0"/>
                <a:ea typeface="楷体" pitchFamily="49" charset="-122"/>
                <a:cs typeface="Times New Roman" pitchFamily="18" charset="0"/>
              </a:rPr>
              <a:t>≥ 95%</a:t>
            </a:r>
            <a:endParaRPr lang="zh-CN" altLang="zh-CN" sz="2000" dirty="0">
              <a:latin typeface="Times New Roman" pitchFamily="18" charset="0"/>
              <a:ea typeface="楷体" pitchFamily="49" charset="-122"/>
              <a:cs typeface="Times New Roman" pitchFamily="18" charset="0"/>
            </a:endParaRPr>
          </a:p>
          <a:p>
            <a:pPr>
              <a:lnSpc>
                <a:spcPts val="3600"/>
              </a:lnSpc>
            </a:pPr>
            <a:r>
              <a:rPr lang="en-US" altLang="zh-CN" sz="2000" dirty="0">
                <a:latin typeface="Times New Roman" pitchFamily="18" charset="0"/>
                <a:ea typeface="楷体" pitchFamily="49" charset="-122"/>
                <a:cs typeface="Times New Roman" pitchFamily="18" charset="0"/>
              </a:rPr>
              <a:t>8) </a:t>
            </a:r>
            <a:r>
              <a:rPr lang="zh-CN" altLang="zh-CN" sz="2000" dirty="0">
                <a:latin typeface="Times New Roman" pitchFamily="18" charset="0"/>
                <a:ea typeface="楷体" pitchFamily="49" charset="-122"/>
                <a:cs typeface="Times New Roman" pitchFamily="18" charset="0"/>
              </a:rPr>
              <a:t>光学透过率：</a:t>
            </a:r>
            <a:r>
              <a:rPr lang="en-US" altLang="zh-CN" sz="2000" dirty="0">
                <a:latin typeface="Times New Roman" pitchFamily="18" charset="0"/>
                <a:ea typeface="楷体" pitchFamily="49" charset="-122"/>
                <a:cs typeface="Times New Roman" pitchFamily="18" charset="0"/>
              </a:rPr>
              <a:t>≥ 75%</a:t>
            </a:r>
            <a:endParaRPr lang="zh-CN" altLang="en-US" sz="20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86424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23528" y="278133"/>
            <a:ext cx="3592016" cy="576064"/>
          </a:xfrm>
          <a:prstGeom prst="rect">
            <a:avLst/>
          </a:prstGeom>
        </p:spPr>
        <p:txBody>
          <a:bodyPr vert="horz" anchor="t">
            <a:noAutofit/>
            <a:scene3d>
              <a:camera prst="orthographicFront"/>
              <a:lightRig rig="soft" dir="t"/>
            </a:scene3d>
            <a:sp3d prstMaterial="softEdge">
              <a:bevelT w="0" h="0"/>
            </a:sp3d>
          </a:bodyPr>
          <a:lstStyle/>
          <a:p>
            <a:r>
              <a:rPr lang="en-US" altLang="zh-CN" sz="2200" dirty="0">
                <a:latin typeface="Times New Roman" pitchFamily="18" charset="0"/>
                <a:ea typeface="楷体" pitchFamily="49" charset="-122"/>
                <a:cs typeface="Times New Roman" pitchFamily="18" charset="0"/>
              </a:rPr>
              <a:t>2.2 </a:t>
            </a:r>
            <a:r>
              <a:rPr lang="zh-CN" altLang="zh-CN" sz="2200" dirty="0">
                <a:latin typeface="Times New Roman" pitchFamily="18" charset="0"/>
                <a:ea typeface="楷体" pitchFamily="49" charset="-122"/>
                <a:cs typeface="Times New Roman" pitchFamily="18" charset="0"/>
              </a:rPr>
              <a:t>光学系统设计结果</a:t>
            </a:r>
          </a:p>
        </p:txBody>
      </p:sp>
      <p:sp>
        <p:nvSpPr>
          <p:cNvPr id="6" name="Rectangle 2"/>
          <p:cNvSpPr txBox="1">
            <a:spLocks noChangeArrowheads="1"/>
          </p:cNvSpPr>
          <p:nvPr/>
        </p:nvSpPr>
        <p:spPr>
          <a:xfrm>
            <a:off x="467544" y="699542"/>
            <a:ext cx="8424936" cy="1205114"/>
          </a:xfrm>
          <a:prstGeom prst="rect">
            <a:avLst/>
          </a:prstGeom>
        </p:spPr>
        <p:txBody>
          <a:bodyPr vert="horz" anchor="t">
            <a:noAutofit/>
            <a:scene3d>
              <a:camera prst="orthographicFront"/>
              <a:lightRig rig="soft" dir="t"/>
            </a:scene3d>
            <a:sp3d prstMaterial="softEdge">
              <a:bevelT w="0" h="0"/>
            </a:sp3d>
          </a:bodyPr>
          <a:lstStyle/>
          <a:p>
            <a:pPr>
              <a:lnSpc>
                <a:spcPts val="3000"/>
              </a:lnSpc>
            </a:pPr>
            <a:r>
              <a:rPr lang="zh-CN" altLang="zh-CN" sz="2000" dirty="0">
                <a:latin typeface="Times New Roman" pitchFamily="18" charset="0"/>
                <a:ea typeface="楷体" pitchFamily="49" charset="-122"/>
                <a:cs typeface="Times New Roman" pitchFamily="18" charset="0"/>
              </a:rPr>
              <a:t>结构参数</a:t>
            </a:r>
          </a:p>
          <a:p>
            <a:pPr>
              <a:lnSpc>
                <a:spcPts val="3000"/>
              </a:lnSpc>
            </a:pPr>
            <a:r>
              <a:rPr lang="en-US" altLang="zh-CN" sz="2000" dirty="0">
                <a:latin typeface="Times New Roman" pitchFamily="18" charset="0"/>
                <a:ea typeface="楷体" pitchFamily="49" charset="-122"/>
                <a:cs typeface="Times New Roman" pitchFamily="18" charset="0"/>
              </a:rPr>
              <a:t>        </a:t>
            </a:r>
            <a:r>
              <a:rPr lang="zh-CN" altLang="zh-CN" sz="2000" dirty="0">
                <a:latin typeface="Times New Roman" pitchFamily="18" charset="0"/>
                <a:ea typeface="楷体" pitchFamily="49" charset="-122"/>
                <a:cs typeface="Times New Roman" pitchFamily="18" charset="0"/>
              </a:rPr>
              <a:t>相机光学系统采用 </a:t>
            </a:r>
            <a:r>
              <a:rPr lang="en-US" altLang="zh-CN" sz="2000" dirty="0">
                <a:latin typeface="Times New Roman" pitchFamily="18" charset="0"/>
                <a:ea typeface="楷体" pitchFamily="49" charset="-122"/>
                <a:cs typeface="Times New Roman" pitchFamily="18" charset="0"/>
              </a:rPr>
              <a:t>RC+</a:t>
            </a:r>
            <a:r>
              <a:rPr lang="zh-CN" altLang="zh-CN" sz="2000" dirty="0">
                <a:latin typeface="Times New Roman" pitchFamily="18" charset="0"/>
                <a:ea typeface="楷体" pitchFamily="49" charset="-122"/>
                <a:cs typeface="Times New Roman" pitchFamily="18" charset="0"/>
              </a:rPr>
              <a:t>校正镜系统型式，光路如下图所示。光学系统外形 尺寸约 </a:t>
            </a:r>
            <a:r>
              <a:rPr lang="en-US" altLang="zh-CN" sz="2000" dirty="0">
                <a:latin typeface="Times New Roman" pitchFamily="18" charset="0"/>
                <a:ea typeface="楷体" pitchFamily="49" charset="-122"/>
                <a:cs typeface="Times New Roman" pitchFamily="18" charset="0"/>
              </a:rPr>
              <a:t>Φ154mm×232mm</a:t>
            </a:r>
            <a:r>
              <a:rPr lang="zh-CN" altLang="zh-CN" sz="2000" dirty="0"/>
              <a:t>。</a:t>
            </a:r>
          </a:p>
        </p:txBody>
      </p:sp>
      <p:pic>
        <p:nvPicPr>
          <p:cNvPr id="7" name="image1.jpeg"/>
          <p:cNvPicPr/>
          <p:nvPr/>
        </p:nvPicPr>
        <p:blipFill>
          <a:blip r:embed="rId2" cstate="print"/>
          <a:stretch>
            <a:fillRect/>
          </a:stretch>
        </p:blipFill>
        <p:spPr>
          <a:xfrm>
            <a:off x="1835696" y="1923678"/>
            <a:ext cx="5256584" cy="2880320"/>
          </a:xfrm>
          <a:prstGeom prst="rect">
            <a:avLst/>
          </a:prstGeom>
        </p:spPr>
      </p:pic>
      <p:sp>
        <p:nvSpPr>
          <p:cNvPr id="8" name="Rectangle 2"/>
          <p:cNvSpPr txBox="1">
            <a:spLocks noChangeArrowheads="1"/>
          </p:cNvSpPr>
          <p:nvPr/>
        </p:nvSpPr>
        <p:spPr>
          <a:xfrm>
            <a:off x="2771800" y="4769866"/>
            <a:ext cx="3592016" cy="394172"/>
          </a:xfrm>
          <a:prstGeom prst="rect">
            <a:avLst/>
          </a:prstGeom>
        </p:spPr>
        <p:txBody>
          <a:bodyPr vert="horz" anchor="t">
            <a:noAutofit/>
            <a:scene3d>
              <a:camera prst="orthographicFront"/>
              <a:lightRig rig="soft" dir="t"/>
            </a:scene3d>
            <a:sp3d prstMaterial="softEdge">
              <a:bevelT w="0" h="0"/>
            </a:sp3d>
          </a:bodyPr>
          <a:lstStyle/>
          <a:p>
            <a:pPr algn="ctr"/>
            <a:r>
              <a:rPr lang="zh-CN" altLang="en-US" dirty="0">
                <a:latin typeface="Times New Roman" pitchFamily="18" charset="0"/>
                <a:ea typeface="楷体" pitchFamily="49" charset="-122"/>
                <a:cs typeface="Times New Roman" pitchFamily="18" charset="0"/>
              </a:rPr>
              <a:t>三维效果图</a:t>
            </a:r>
            <a:endParaRPr lang="zh-CN" altLang="zh-CN"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890036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998" y="305294"/>
            <a:ext cx="9174997" cy="576064"/>
          </a:xfrm>
          <a:prstGeom prst="rect">
            <a:avLst/>
          </a:prstGeom>
        </p:spPr>
        <p:txBody>
          <a:bodyPr vert="horz" anchor="t">
            <a:noAutofit/>
            <a:scene3d>
              <a:camera prst="orthographicFront"/>
              <a:lightRig rig="soft" dir="t"/>
            </a:scene3d>
            <a:sp3d prstMaterial="softEdge">
              <a:bevelT w="0" h="0"/>
            </a:sp3d>
          </a:bodyPr>
          <a:lstStyle/>
          <a:p>
            <a:pPr algn="ctr"/>
            <a:r>
              <a:rPr lang="en-US" altLang="zh-CN" sz="2200" b="1" dirty="0">
                <a:latin typeface="Times New Roman" pitchFamily="18" charset="0"/>
                <a:ea typeface="楷体" pitchFamily="49" charset="-122"/>
                <a:cs typeface="Times New Roman" pitchFamily="18" charset="0"/>
              </a:rPr>
              <a:t>3 </a:t>
            </a:r>
            <a:r>
              <a:rPr lang="zh-CN" altLang="zh-CN" sz="2200" b="1" dirty="0">
                <a:latin typeface="Times New Roman" pitchFamily="18" charset="0"/>
                <a:ea typeface="楷体" pitchFamily="49" charset="-122"/>
                <a:cs typeface="Times New Roman" pitchFamily="18" charset="0"/>
              </a:rPr>
              <a:t>光机结构设计方案</a:t>
            </a:r>
          </a:p>
        </p:txBody>
      </p:sp>
      <p:sp>
        <p:nvSpPr>
          <p:cNvPr id="6" name="Rectangle 2"/>
          <p:cNvSpPr txBox="1">
            <a:spLocks noChangeArrowheads="1"/>
          </p:cNvSpPr>
          <p:nvPr/>
        </p:nvSpPr>
        <p:spPr>
          <a:xfrm>
            <a:off x="323528" y="718564"/>
            <a:ext cx="8568952" cy="1061097"/>
          </a:xfrm>
          <a:prstGeom prst="rect">
            <a:avLst/>
          </a:prstGeom>
        </p:spPr>
        <p:txBody>
          <a:bodyPr vert="horz" anchor="t">
            <a:noAutofit/>
            <a:scene3d>
              <a:camera prst="orthographicFront"/>
              <a:lightRig rig="soft" dir="t"/>
            </a:scene3d>
            <a:sp3d prstMaterial="softEdge">
              <a:bevelT w="0" h="0"/>
            </a:sp3d>
          </a:bodyPr>
          <a:lstStyle/>
          <a:p>
            <a:pPr algn="just">
              <a:lnSpc>
                <a:spcPts val="2600"/>
              </a:lnSpc>
            </a:pPr>
            <a:r>
              <a:rPr lang="en-US" altLang="zh-CN" dirty="0" smtClean="0"/>
              <a:t>       </a:t>
            </a:r>
            <a:r>
              <a:rPr lang="zh-CN" altLang="zh-CN" sz="2000" dirty="0">
                <a:latin typeface="Times New Roman" pitchFamily="18" charset="0"/>
                <a:ea typeface="楷体" pitchFamily="49" charset="-122"/>
                <a:cs typeface="Times New Roman" pitchFamily="18" charset="0"/>
              </a:rPr>
              <a:t>相机光机主体结构主要由主承力板、主镜组件、次镜组件、前镜筒组件、透 镜组件、焦面组件、调焦机构、外遮光罩、消杂光部件以及电子学组件组成等部 分组成。</a:t>
            </a:r>
            <a:r>
              <a:rPr lang="en-US" altLang="zh-CN" sz="2000" dirty="0" err="1">
                <a:latin typeface="Times New Roman" pitchFamily="18" charset="0"/>
                <a:ea typeface="楷体" pitchFamily="49" charset="-122"/>
                <a:cs typeface="Times New Roman" pitchFamily="18" charset="0"/>
              </a:rPr>
              <a:t>相机构型如下图所示</a:t>
            </a:r>
            <a:r>
              <a:rPr lang="en-US" altLang="zh-CN" sz="2000" dirty="0">
                <a:latin typeface="Times New Roman" pitchFamily="18" charset="0"/>
                <a:ea typeface="楷体" pitchFamily="49" charset="-122"/>
                <a:cs typeface="Times New Roman" pitchFamily="18" charset="0"/>
              </a:rPr>
              <a:t>。</a:t>
            </a:r>
            <a:endParaRPr lang="zh-CN" altLang="zh-CN" sz="2000" dirty="0">
              <a:latin typeface="Times New Roman" pitchFamily="18" charset="0"/>
              <a:ea typeface="楷体" pitchFamily="49" charset="-122"/>
              <a:cs typeface="Times New Roman" pitchFamily="18" charset="0"/>
            </a:endParaRPr>
          </a:p>
        </p:txBody>
      </p:sp>
      <p:pic>
        <p:nvPicPr>
          <p:cNvPr id="7" name="image3.jpeg"/>
          <p:cNvPicPr/>
          <p:nvPr/>
        </p:nvPicPr>
        <p:blipFill>
          <a:blip r:embed="rId2" cstate="print"/>
          <a:stretch>
            <a:fillRect/>
          </a:stretch>
        </p:blipFill>
        <p:spPr>
          <a:xfrm>
            <a:off x="780818" y="1779661"/>
            <a:ext cx="3503150" cy="3384377"/>
          </a:xfrm>
          <a:prstGeom prst="rect">
            <a:avLst/>
          </a:prstGeom>
        </p:spPr>
      </p:pic>
      <p:pic>
        <p:nvPicPr>
          <p:cNvPr id="8" name="image4.jpeg"/>
          <p:cNvPicPr/>
          <p:nvPr/>
        </p:nvPicPr>
        <p:blipFill>
          <a:blip r:embed="rId3" cstate="print"/>
          <a:stretch>
            <a:fillRect/>
          </a:stretch>
        </p:blipFill>
        <p:spPr>
          <a:xfrm>
            <a:off x="4788024" y="1863808"/>
            <a:ext cx="3528392" cy="2868182"/>
          </a:xfrm>
          <a:prstGeom prst="rect">
            <a:avLst/>
          </a:prstGeom>
        </p:spPr>
      </p:pic>
    </p:spTree>
    <p:extLst>
      <p:ext uri="{BB962C8B-B14F-4D97-AF65-F5344CB8AC3E}">
        <p14:creationId xmlns:p14="http://schemas.microsoft.com/office/powerpoint/2010/main" val="14238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1801544"/>
            <a:ext cx="8964488" cy="1130246"/>
          </a:xfrm>
          <a:prstGeom prst="rect">
            <a:avLst/>
          </a:prstGeom>
          <a:noFill/>
        </p:spPr>
        <p:txBody>
          <a:bodyPr wrap="square" rtlCol="0">
            <a:spAutoFit/>
          </a:bodyPr>
          <a:lstStyle/>
          <a:p>
            <a:pPr>
              <a:lnSpc>
                <a:spcPct val="150000"/>
              </a:lnSpc>
            </a:pPr>
            <a:r>
              <a:rPr lang="zh-CN" altLang="en-US" sz="2400" dirty="0" smtClean="0">
                <a:latin typeface="Times New Roman" pitchFamily="18" charset="0"/>
                <a:ea typeface="楷体" pitchFamily="49" charset="-122"/>
                <a:cs typeface="Times New Roman" pitchFamily="18" charset="0"/>
              </a:rPr>
              <a:t>① 高精度绝对定位时，现有的测量型接收机最好能派上用场； </a:t>
            </a:r>
            <a:endParaRPr lang="en-US" altLang="zh-CN" sz="2400" dirty="0" smtClean="0">
              <a:latin typeface="Times New Roman" pitchFamily="18" charset="0"/>
              <a:ea typeface="楷体" pitchFamily="49" charset="-122"/>
              <a:cs typeface="Times New Roman" pitchFamily="18" charset="0"/>
            </a:endParaRPr>
          </a:p>
          <a:p>
            <a:pPr>
              <a:lnSpc>
                <a:spcPct val="150000"/>
              </a:lnSpc>
            </a:pPr>
            <a:r>
              <a:rPr lang="zh-CN" altLang="en-US" sz="2400" dirty="0" smtClean="0">
                <a:latin typeface="Times New Roman" pitchFamily="18" charset="0"/>
                <a:ea typeface="楷体" pitchFamily="49" charset="-122"/>
                <a:cs typeface="Times New Roman" pitchFamily="18" charset="0"/>
              </a:rPr>
              <a:t>② 室内外都要支持手机定位，包括用手机进行</a:t>
            </a:r>
            <a:r>
              <a:rPr lang="en-US" altLang="zh-CN" sz="2400" dirty="0" smtClean="0">
                <a:latin typeface="Times New Roman" pitchFamily="18" charset="0"/>
                <a:ea typeface="楷体" pitchFamily="49" charset="-122"/>
                <a:cs typeface="Times New Roman" pitchFamily="18" charset="0"/>
              </a:rPr>
              <a:t>10cm</a:t>
            </a:r>
            <a:r>
              <a:rPr lang="zh-CN" altLang="en-US" sz="2400" dirty="0" smtClean="0">
                <a:latin typeface="Times New Roman" pitchFamily="18" charset="0"/>
                <a:ea typeface="楷体" pitchFamily="49" charset="-122"/>
                <a:cs typeface="Times New Roman" pitchFamily="18" charset="0"/>
              </a:rPr>
              <a:t>级的实时定位。</a:t>
            </a:r>
            <a:endParaRPr lang="en-US" altLang="zh-CN" sz="2400" dirty="0" smtClean="0">
              <a:latin typeface="Times New Roman" pitchFamily="18" charset="0"/>
              <a:ea typeface="楷体" pitchFamily="49" charset="-122"/>
              <a:cs typeface="Times New Roman" pitchFamily="18" charset="0"/>
            </a:endParaRPr>
          </a:p>
        </p:txBody>
      </p:sp>
      <p:sp>
        <p:nvSpPr>
          <p:cNvPr id="3" name="TextBox 2"/>
          <p:cNvSpPr txBox="1"/>
          <p:nvPr/>
        </p:nvSpPr>
        <p:spPr>
          <a:xfrm>
            <a:off x="395536" y="490776"/>
            <a:ext cx="8280920" cy="656846"/>
          </a:xfrm>
          <a:prstGeom prst="rect">
            <a:avLst/>
          </a:prstGeom>
          <a:noFill/>
        </p:spPr>
        <p:txBody>
          <a:bodyPr wrap="square" rtlCol="0">
            <a:spAutoFit/>
          </a:bodyPr>
          <a:lstStyle/>
          <a:p>
            <a:pPr algn="ctr">
              <a:lnSpc>
                <a:spcPct val="150000"/>
              </a:lnSpc>
            </a:pPr>
            <a:r>
              <a:rPr lang="zh-CN" altLang="en-US" sz="2800" dirty="0" smtClean="0">
                <a:latin typeface="Times New Roman" pitchFamily="18" charset="0"/>
                <a:ea typeface="楷体" pitchFamily="49" charset="-122"/>
                <a:cs typeface="Times New Roman" pitchFamily="18" charset="0"/>
              </a:rPr>
              <a:t>用户对全定位（室内</a:t>
            </a:r>
            <a:r>
              <a:rPr lang="en-US" altLang="zh-CN" sz="2800" dirty="0" smtClean="0">
                <a:latin typeface="Times New Roman" pitchFamily="18" charset="0"/>
                <a:ea typeface="楷体" pitchFamily="49" charset="-122"/>
                <a:cs typeface="Times New Roman" pitchFamily="18" charset="0"/>
              </a:rPr>
              <a:t>/</a:t>
            </a:r>
            <a:r>
              <a:rPr lang="zh-CN" altLang="en-US" sz="2800" dirty="0" smtClean="0">
                <a:latin typeface="Times New Roman" pitchFamily="18" charset="0"/>
                <a:ea typeface="楷体" pitchFamily="49" charset="-122"/>
                <a:cs typeface="Times New Roman" pitchFamily="18" charset="0"/>
              </a:rPr>
              <a:t>隐蔽地区）的要求是：</a:t>
            </a:r>
            <a:endParaRPr lang="en-US" altLang="zh-CN" sz="2800" dirty="0" smtClean="0">
              <a:latin typeface="Times New Roman" pitchFamily="18" charset="0"/>
              <a:ea typeface="楷体" pitchFamily="49" charset="-122"/>
              <a:cs typeface="Times New Roman" pitchFamily="18" charset="0"/>
            </a:endParaRPr>
          </a:p>
        </p:txBody>
      </p:sp>
      <p:sp>
        <p:nvSpPr>
          <p:cNvPr id="5" name="TextBox 4"/>
          <p:cNvSpPr txBox="1"/>
          <p:nvPr/>
        </p:nvSpPr>
        <p:spPr>
          <a:xfrm>
            <a:off x="251520" y="3291830"/>
            <a:ext cx="8640960" cy="1216743"/>
          </a:xfrm>
          <a:prstGeom prst="rect">
            <a:avLst/>
          </a:prstGeom>
          <a:noFill/>
        </p:spPr>
        <p:txBody>
          <a:bodyPr wrap="square" rtlCol="0">
            <a:spAutoFit/>
          </a:bodyPr>
          <a:lstStyle/>
          <a:p>
            <a:pPr algn="ctr">
              <a:lnSpc>
                <a:spcPct val="150000"/>
              </a:lnSpc>
            </a:pPr>
            <a:r>
              <a:rPr lang="zh-CN" altLang="en-US" sz="2600" dirty="0" smtClean="0">
                <a:latin typeface="Times New Roman" pitchFamily="18" charset="0"/>
                <a:ea typeface="楷体" pitchFamily="49" charset="-122"/>
                <a:cs typeface="Times New Roman" pitchFamily="18" charset="0"/>
              </a:rPr>
              <a:t>用户的要求是很高的，简直是“不合理”</a:t>
            </a:r>
            <a:endParaRPr lang="en-US" altLang="zh-CN" sz="2600" dirty="0" smtClean="0">
              <a:latin typeface="Times New Roman" pitchFamily="18" charset="0"/>
              <a:ea typeface="楷体" pitchFamily="49" charset="-122"/>
              <a:cs typeface="Times New Roman" pitchFamily="18" charset="0"/>
            </a:endParaRPr>
          </a:p>
          <a:p>
            <a:pPr algn="ctr">
              <a:lnSpc>
                <a:spcPct val="150000"/>
              </a:lnSpc>
            </a:pPr>
            <a:r>
              <a:rPr lang="zh-CN" altLang="en-US" sz="2600" dirty="0" smtClean="0">
                <a:latin typeface="Times New Roman" pitchFamily="18" charset="0"/>
                <a:ea typeface="楷体" pitchFamily="49" charset="-122"/>
                <a:cs typeface="Times New Roman" pitchFamily="18" charset="0"/>
              </a:rPr>
              <a:t>但是：</a:t>
            </a:r>
            <a:r>
              <a:rPr lang="zh-CN" altLang="en-US" sz="2600" b="1" dirty="0" smtClean="0">
                <a:solidFill>
                  <a:srgbClr val="FF3300"/>
                </a:solidFill>
                <a:latin typeface="Times New Roman" pitchFamily="18" charset="0"/>
                <a:ea typeface="楷体" pitchFamily="49" charset="-122"/>
                <a:cs typeface="Times New Roman" pitchFamily="18" charset="0"/>
              </a:rPr>
              <a:t>科研工作者的职责就是将不可能变为可能</a:t>
            </a:r>
            <a:endParaRPr lang="en-US" altLang="zh-CN" sz="2600" b="1" dirty="0" smtClean="0">
              <a:solidFill>
                <a:srgbClr val="FF3300"/>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4135312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998" y="305294"/>
            <a:ext cx="9174997" cy="576064"/>
          </a:xfrm>
          <a:prstGeom prst="rect">
            <a:avLst/>
          </a:prstGeom>
        </p:spPr>
        <p:txBody>
          <a:bodyPr vert="horz" anchor="t">
            <a:noAutofit/>
            <a:scene3d>
              <a:camera prst="orthographicFront"/>
              <a:lightRig rig="soft" dir="t"/>
            </a:scene3d>
            <a:sp3d prstMaterial="softEdge">
              <a:bevelT w="0" h="0"/>
            </a:sp3d>
          </a:bodyPr>
          <a:lstStyle/>
          <a:p>
            <a:pPr algn="ctr"/>
            <a:r>
              <a:rPr lang="en-US" altLang="zh-CN" sz="2200" b="1" dirty="0">
                <a:latin typeface="Times New Roman" pitchFamily="18" charset="0"/>
                <a:ea typeface="楷体" pitchFamily="49" charset="-122"/>
                <a:cs typeface="Times New Roman" pitchFamily="18" charset="0"/>
              </a:rPr>
              <a:t>4 </a:t>
            </a:r>
            <a:r>
              <a:rPr lang="zh-CN" altLang="zh-CN" sz="2200" b="1" dirty="0">
                <a:latin typeface="Times New Roman" pitchFamily="18" charset="0"/>
                <a:ea typeface="楷体" pitchFamily="49" charset="-122"/>
                <a:cs typeface="Times New Roman" pitchFamily="18" charset="0"/>
              </a:rPr>
              <a:t>电子学设计方案</a:t>
            </a:r>
          </a:p>
        </p:txBody>
      </p:sp>
      <p:sp>
        <p:nvSpPr>
          <p:cNvPr id="6" name="Rectangle 2"/>
          <p:cNvSpPr txBox="1">
            <a:spLocks noChangeArrowheads="1"/>
          </p:cNvSpPr>
          <p:nvPr/>
        </p:nvSpPr>
        <p:spPr>
          <a:xfrm>
            <a:off x="323528" y="718564"/>
            <a:ext cx="8568952" cy="1061098"/>
          </a:xfrm>
          <a:prstGeom prst="rect">
            <a:avLst/>
          </a:prstGeom>
        </p:spPr>
        <p:txBody>
          <a:bodyPr vert="horz" anchor="t">
            <a:noAutofit/>
            <a:scene3d>
              <a:camera prst="orthographicFront"/>
              <a:lightRig rig="soft" dir="t"/>
            </a:scene3d>
            <a:sp3d prstMaterial="softEdge">
              <a:bevelT w="0" h="0"/>
            </a:sp3d>
          </a:bodyPr>
          <a:lstStyle/>
          <a:p>
            <a:pPr algn="just">
              <a:lnSpc>
                <a:spcPts val="3000"/>
              </a:lnSpc>
            </a:pPr>
            <a:r>
              <a:rPr lang="en-US" altLang="zh-CN" dirty="0" smtClean="0"/>
              <a:t>        </a:t>
            </a:r>
            <a:r>
              <a:rPr lang="zh-CN" altLang="zh-CN" sz="2000" dirty="0">
                <a:latin typeface="Times New Roman" pitchFamily="18" charset="0"/>
                <a:ea typeface="楷体" pitchFamily="49" charset="-122"/>
                <a:cs typeface="Times New Roman" pitchFamily="18" charset="0"/>
              </a:rPr>
              <a:t>相机电子学系统按照其功能分为焦面组件与相机控制器，组成框图如下图所 示。为满足系统轻小型化、低功耗要求，相机控制器按照 </a:t>
            </a:r>
            <a:r>
              <a:rPr lang="en-US" altLang="zh-CN" sz="2000" dirty="0">
                <a:latin typeface="Times New Roman" pitchFamily="18" charset="0"/>
                <a:ea typeface="楷体" pitchFamily="49" charset="-122"/>
                <a:cs typeface="Times New Roman" pitchFamily="18" charset="0"/>
              </a:rPr>
              <a:t>PC104 </a:t>
            </a:r>
            <a:r>
              <a:rPr lang="zh-CN" altLang="zh-CN" sz="2000" dirty="0">
                <a:latin typeface="Times New Roman" pitchFamily="18" charset="0"/>
                <a:ea typeface="楷体" pitchFamily="49" charset="-122"/>
                <a:cs typeface="Times New Roman" pitchFamily="18" charset="0"/>
              </a:rPr>
              <a:t>标准研制，安 装在卫星堆栈内，以提高整星的集成度。电子学组成框图如下。</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045480"/>
            <a:ext cx="4752528" cy="297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829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9552" y="305294"/>
            <a:ext cx="1794686" cy="576064"/>
          </a:xfrm>
          <a:prstGeom prst="rect">
            <a:avLst/>
          </a:prstGeom>
        </p:spPr>
        <p:txBody>
          <a:bodyPr vert="horz" anchor="t">
            <a:noAutofit/>
            <a:scene3d>
              <a:camera prst="orthographicFront"/>
              <a:lightRig rig="soft" dir="t"/>
            </a:scene3d>
            <a:sp3d prstMaterial="softEdge">
              <a:bevelT w="0" h="0"/>
            </a:sp3d>
          </a:bodyPr>
          <a:lstStyle/>
          <a:p>
            <a:pPr algn="ctr"/>
            <a:r>
              <a:rPr lang="en-US" altLang="zh-CN" sz="2200" b="1" dirty="0">
                <a:latin typeface="Times New Roman" pitchFamily="18" charset="0"/>
                <a:ea typeface="楷体" pitchFamily="49" charset="-122"/>
                <a:cs typeface="Times New Roman" pitchFamily="18" charset="0"/>
              </a:rPr>
              <a:t>4.1 </a:t>
            </a:r>
            <a:r>
              <a:rPr lang="zh-CN" altLang="zh-CN" sz="2200" b="1" dirty="0">
                <a:latin typeface="Times New Roman" pitchFamily="18" charset="0"/>
                <a:ea typeface="楷体" pitchFamily="49" charset="-122"/>
                <a:cs typeface="Times New Roman" pitchFamily="18" charset="0"/>
              </a:rPr>
              <a:t>焦面组件</a:t>
            </a:r>
          </a:p>
        </p:txBody>
      </p:sp>
      <p:sp>
        <p:nvSpPr>
          <p:cNvPr id="6" name="Rectangle 2"/>
          <p:cNvSpPr txBox="1">
            <a:spLocks noChangeArrowheads="1"/>
          </p:cNvSpPr>
          <p:nvPr/>
        </p:nvSpPr>
        <p:spPr>
          <a:xfrm>
            <a:off x="467544" y="627534"/>
            <a:ext cx="8424936" cy="845073"/>
          </a:xfrm>
          <a:prstGeom prst="rect">
            <a:avLst/>
          </a:prstGeom>
        </p:spPr>
        <p:txBody>
          <a:bodyPr vert="horz" anchor="t">
            <a:noAutofit/>
            <a:scene3d>
              <a:camera prst="orthographicFront"/>
              <a:lightRig rig="soft" dir="t"/>
            </a:scene3d>
            <a:sp3d prstMaterial="softEdge">
              <a:bevelT w="0" h="0"/>
            </a:sp3d>
          </a:bodyPr>
          <a:lstStyle/>
          <a:p>
            <a:pPr>
              <a:lnSpc>
                <a:spcPct val="150000"/>
              </a:lnSpc>
            </a:pPr>
            <a:r>
              <a:rPr lang="en-US" altLang="zh-CN" dirty="0" smtClean="0"/>
              <a:t>        </a:t>
            </a:r>
            <a:r>
              <a:rPr lang="zh-CN" altLang="zh-CN" sz="2000" dirty="0" smtClean="0">
                <a:latin typeface="Times New Roman" pitchFamily="18" charset="0"/>
                <a:ea typeface="楷体" pitchFamily="49" charset="-122"/>
                <a:cs typeface="Times New Roman" pitchFamily="18" charset="0"/>
              </a:rPr>
              <a:t>选用 </a:t>
            </a:r>
            <a:r>
              <a:rPr lang="en-US" altLang="zh-CN" sz="2000" dirty="0">
                <a:latin typeface="Times New Roman" pitchFamily="18" charset="0"/>
                <a:ea typeface="楷体" pitchFamily="49" charset="-122"/>
                <a:cs typeface="Times New Roman" pitchFamily="18" charset="0"/>
              </a:rPr>
              <a:t>2000 </a:t>
            </a:r>
            <a:r>
              <a:rPr lang="zh-CN" altLang="zh-CN" sz="2000" dirty="0">
                <a:latin typeface="Times New Roman" pitchFamily="18" charset="0"/>
                <a:ea typeface="楷体" pitchFamily="49" charset="-122"/>
                <a:cs typeface="Times New Roman" pitchFamily="18" charset="0"/>
              </a:rPr>
              <a:t>万像素的一款 </a:t>
            </a:r>
            <a:r>
              <a:rPr lang="en-US" altLang="zh-CN" sz="2000" dirty="0">
                <a:latin typeface="Times New Roman" pitchFamily="18" charset="0"/>
                <a:ea typeface="楷体" pitchFamily="49" charset="-122"/>
                <a:cs typeface="Times New Roman" pitchFamily="18" charset="0"/>
              </a:rPr>
              <a:t>CMOS </a:t>
            </a:r>
            <a:r>
              <a:rPr lang="zh-CN" altLang="zh-CN" sz="2000" dirty="0">
                <a:latin typeface="Times New Roman" pitchFamily="18" charset="0"/>
                <a:ea typeface="楷体" pitchFamily="49" charset="-122"/>
                <a:cs typeface="Times New Roman" pitchFamily="18" charset="0"/>
              </a:rPr>
              <a:t>器件，主要完成将在可见光谱段产生的光学 信号转换为数字电信号输出。</a:t>
            </a:r>
          </a:p>
        </p:txBody>
      </p:sp>
      <p:graphicFrame>
        <p:nvGraphicFramePr>
          <p:cNvPr id="2" name="表格 1"/>
          <p:cNvGraphicFramePr>
            <a:graphicFrameLocks noGrp="1"/>
          </p:cNvGraphicFramePr>
          <p:nvPr>
            <p:extLst>
              <p:ext uri="{D42A27DB-BD31-4B8C-83A1-F6EECF244321}">
                <p14:modId xmlns:p14="http://schemas.microsoft.com/office/powerpoint/2010/main" val="2448887589"/>
              </p:ext>
            </p:extLst>
          </p:nvPr>
        </p:nvGraphicFramePr>
        <p:xfrm>
          <a:off x="971600" y="1656174"/>
          <a:ext cx="7272808" cy="3291840"/>
        </p:xfrm>
        <a:graphic>
          <a:graphicData uri="http://schemas.openxmlformats.org/drawingml/2006/table">
            <a:tbl>
              <a:tblPr firstRow="1" firstCol="1" lastRow="1" lastCol="1" bandRow="1" bandCol="1">
                <a:tableStyleId>{5940675A-B579-460E-94D1-54222C63F5DA}</a:tableStyleId>
              </a:tblPr>
              <a:tblGrid>
                <a:gridCol w="1627977"/>
                <a:gridCol w="2821678"/>
                <a:gridCol w="2823153"/>
              </a:tblGrid>
              <a:tr h="301625">
                <a:tc>
                  <a:txBody>
                    <a:bodyPr/>
                    <a:lstStyle/>
                    <a:p>
                      <a:pPr marL="430530" algn="ctr">
                        <a:lnSpc>
                          <a:spcPct val="150000"/>
                        </a:lnSpc>
                        <a:spcBef>
                          <a:spcPts val="305"/>
                        </a:spcBef>
                        <a:spcAft>
                          <a:spcPts val="0"/>
                        </a:spcAft>
                      </a:pPr>
                      <a:r>
                        <a:rPr lang="en-US" sz="1600" kern="1200" dirty="0" err="1">
                          <a:solidFill>
                            <a:schemeClr val="tx1"/>
                          </a:solidFill>
                          <a:latin typeface="Times New Roman" pitchFamily="18" charset="0"/>
                          <a:ea typeface="楷体" pitchFamily="49" charset="-122"/>
                          <a:cs typeface="Times New Roman" pitchFamily="18" charset="0"/>
                        </a:rPr>
                        <a:t>芯片类型</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gridSpan="2">
                  <a:txBody>
                    <a:bodyPr/>
                    <a:lstStyle/>
                    <a:p>
                      <a:pPr algn="ctr">
                        <a:lnSpc>
                          <a:spcPct val="150000"/>
                        </a:lnSpc>
                        <a:spcBef>
                          <a:spcPts val="190"/>
                        </a:spcBef>
                        <a:spcAft>
                          <a:spcPts val="0"/>
                        </a:spcAft>
                      </a:pPr>
                      <a:r>
                        <a:rPr lang="en-US" sz="1600" kern="1200" dirty="0">
                          <a:solidFill>
                            <a:schemeClr val="tx1"/>
                          </a:solidFill>
                          <a:latin typeface="Times New Roman" pitchFamily="18" charset="0"/>
                          <a:ea typeface="楷体" pitchFamily="49" charset="-122"/>
                          <a:cs typeface="Times New Roman" pitchFamily="18" charset="0"/>
                        </a:rPr>
                        <a:t>CMOS </a:t>
                      </a:r>
                      <a:r>
                        <a:rPr lang="en-US" sz="1600" kern="1200" dirty="0" err="1">
                          <a:solidFill>
                            <a:schemeClr val="tx1"/>
                          </a:solidFill>
                          <a:latin typeface="Times New Roman" pitchFamily="18" charset="0"/>
                          <a:ea typeface="楷体" pitchFamily="49" charset="-122"/>
                          <a:cs typeface="Times New Roman" pitchFamily="18" charset="0"/>
                        </a:rPr>
                        <a:t>器件</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hMerge="1">
                  <a:txBody>
                    <a:bodyPr/>
                    <a:lstStyle/>
                    <a:p>
                      <a:endParaRPr lang="zh-CN" altLang="en-US"/>
                    </a:p>
                  </a:txBody>
                  <a:tcPr/>
                </a:tc>
              </a:tr>
              <a:tr h="248285">
                <a:tc>
                  <a:txBody>
                    <a:bodyPr/>
                    <a:lstStyle/>
                    <a:p>
                      <a:pPr marL="430530" algn="ctr">
                        <a:lnSpc>
                          <a:spcPct val="150000"/>
                        </a:lnSpc>
                        <a:spcBef>
                          <a:spcPts val="100"/>
                        </a:spcBef>
                        <a:spcAft>
                          <a:spcPts val="0"/>
                        </a:spcAft>
                      </a:pPr>
                      <a:r>
                        <a:rPr lang="en-US" sz="1600" kern="1200" dirty="0" err="1">
                          <a:solidFill>
                            <a:schemeClr val="tx1"/>
                          </a:solidFill>
                          <a:latin typeface="Times New Roman" pitchFamily="18" charset="0"/>
                          <a:ea typeface="楷体" pitchFamily="49" charset="-122"/>
                          <a:cs typeface="Times New Roman" pitchFamily="18" charset="0"/>
                        </a:rPr>
                        <a:t>像元尺寸</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gridSpan="2">
                  <a:txBody>
                    <a:bodyPr/>
                    <a:lstStyle/>
                    <a:p>
                      <a:pPr marL="2540" algn="ctr">
                        <a:lnSpc>
                          <a:spcPct val="150000"/>
                        </a:lnSpc>
                        <a:spcBef>
                          <a:spcPts val="320"/>
                        </a:spcBef>
                        <a:spcAft>
                          <a:spcPts val="0"/>
                        </a:spcAft>
                      </a:pPr>
                      <a:r>
                        <a:rPr lang="en-US" sz="1600" kern="1200">
                          <a:solidFill>
                            <a:schemeClr val="tx1"/>
                          </a:solidFill>
                          <a:latin typeface="Times New Roman" pitchFamily="18" charset="0"/>
                          <a:ea typeface="楷体" pitchFamily="49" charset="-122"/>
                          <a:cs typeface="Times New Roman" pitchFamily="18" charset="0"/>
                        </a:rPr>
                        <a:t>7.4µm×7.4µm</a:t>
                      </a:r>
                      <a:endParaRPr lang="zh-CN" sz="1600" kern="1200">
                        <a:solidFill>
                          <a:schemeClr val="tx1"/>
                        </a:solidFill>
                        <a:latin typeface="Times New Roman" pitchFamily="18" charset="0"/>
                        <a:ea typeface="楷体" pitchFamily="49" charset="-122"/>
                        <a:cs typeface="Times New Roman" pitchFamily="18" charset="0"/>
                      </a:endParaRPr>
                    </a:p>
                  </a:txBody>
                  <a:tcPr marL="0" marR="0" marT="0" marB="0"/>
                </a:tc>
                <a:tc hMerge="1">
                  <a:txBody>
                    <a:bodyPr/>
                    <a:lstStyle/>
                    <a:p>
                      <a:endParaRPr lang="zh-CN" altLang="en-US"/>
                    </a:p>
                  </a:txBody>
                  <a:tcPr/>
                </a:tc>
              </a:tr>
              <a:tr h="217170">
                <a:tc>
                  <a:txBody>
                    <a:bodyPr/>
                    <a:lstStyle/>
                    <a:p>
                      <a:pPr algn="ctr">
                        <a:lnSpc>
                          <a:spcPct val="150000"/>
                        </a:lnSpc>
                        <a:spcAft>
                          <a:spcPts val="0"/>
                        </a:spcAft>
                      </a:pPr>
                      <a:r>
                        <a:rPr lang="en-US" sz="1600" kern="1200" dirty="0" err="1">
                          <a:solidFill>
                            <a:schemeClr val="tx1"/>
                          </a:solidFill>
                          <a:latin typeface="Times New Roman" pitchFamily="18" charset="0"/>
                          <a:ea typeface="楷体" pitchFamily="49" charset="-122"/>
                          <a:cs typeface="Times New Roman" pitchFamily="18" charset="0"/>
                        </a:rPr>
                        <a:t>像元数</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gridSpan="2">
                  <a:txBody>
                    <a:bodyPr/>
                    <a:lstStyle/>
                    <a:p>
                      <a:pPr marL="1270" algn="ctr">
                        <a:lnSpc>
                          <a:spcPct val="150000"/>
                        </a:lnSpc>
                        <a:spcBef>
                          <a:spcPts val="200"/>
                        </a:spcBef>
                        <a:spcAft>
                          <a:spcPts val="0"/>
                        </a:spcAft>
                      </a:pPr>
                      <a:r>
                        <a:rPr lang="en-US" sz="1600" kern="1200">
                          <a:solidFill>
                            <a:schemeClr val="tx1"/>
                          </a:solidFill>
                          <a:latin typeface="Times New Roman" pitchFamily="18" charset="0"/>
                          <a:ea typeface="楷体" pitchFamily="49" charset="-122"/>
                          <a:cs typeface="Times New Roman" pitchFamily="18" charset="0"/>
                        </a:rPr>
                        <a:t>5144×3800</a:t>
                      </a:r>
                      <a:endParaRPr lang="zh-CN" sz="1600" kern="1200">
                        <a:solidFill>
                          <a:schemeClr val="tx1"/>
                        </a:solidFill>
                        <a:latin typeface="Times New Roman" pitchFamily="18" charset="0"/>
                        <a:ea typeface="楷体" pitchFamily="49" charset="-122"/>
                        <a:cs typeface="Times New Roman" pitchFamily="18" charset="0"/>
                      </a:endParaRPr>
                    </a:p>
                  </a:txBody>
                  <a:tcPr marL="0" marR="0" marT="0" marB="0"/>
                </a:tc>
                <a:tc hMerge="1">
                  <a:txBody>
                    <a:bodyPr/>
                    <a:lstStyle/>
                    <a:p>
                      <a:endParaRPr lang="zh-CN" altLang="en-US"/>
                    </a:p>
                  </a:txBody>
                  <a:tcPr/>
                </a:tc>
              </a:tr>
              <a:tr h="231140">
                <a:tc>
                  <a:txBody>
                    <a:bodyPr/>
                    <a:lstStyle/>
                    <a:p>
                      <a:pPr marL="430530" algn="ctr">
                        <a:lnSpc>
                          <a:spcPct val="150000"/>
                        </a:lnSpc>
                        <a:spcBef>
                          <a:spcPts val="25"/>
                        </a:spcBef>
                        <a:spcAft>
                          <a:spcPts val="0"/>
                        </a:spcAft>
                      </a:pPr>
                      <a:r>
                        <a:rPr lang="en-US" sz="1600" kern="1200" dirty="0" err="1">
                          <a:solidFill>
                            <a:schemeClr val="tx1"/>
                          </a:solidFill>
                          <a:latin typeface="Times New Roman" pitchFamily="18" charset="0"/>
                          <a:ea typeface="楷体" pitchFamily="49" charset="-122"/>
                          <a:cs typeface="Times New Roman" pitchFamily="18" charset="0"/>
                        </a:rPr>
                        <a:t>快门类型</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marL="1270" algn="ctr">
                        <a:lnSpc>
                          <a:spcPct val="150000"/>
                        </a:lnSpc>
                        <a:spcBef>
                          <a:spcPts val="25"/>
                        </a:spcBef>
                        <a:spcAft>
                          <a:spcPts val="0"/>
                        </a:spcAft>
                      </a:pPr>
                      <a:r>
                        <a:rPr lang="en-US" sz="1600" kern="1200">
                          <a:solidFill>
                            <a:schemeClr val="tx1"/>
                          </a:solidFill>
                          <a:latin typeface="Times New Roman" pitchFamily="18" charset="0"/>
                          <a:ea typeface="楷体" pitchFamily="49" charset="-122"/>
                          <a:cs typeface="Times New Roman" pitchFamily="18" charset="0"/>
                        </a:rPr>
                        <a:t>全局快门</a:t>
                      </a:r>
                      <a:endParaRPr lang="zh-CN" sz="1600" kern="120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algn="ctr">
                        <a:lnSpc>
                          <a:spcPct val="150000"/>
                        </a:lnSpc>
                        <a:spcBef>
                          <a:spcPts val="25"/>
                        </a:spcBef>
                        <a:spcAft>
                          <a:spcPts val="0"/>
                        </a:spcAft>
                      </a:pPr>
                      <a:r>
                        <a:rPr lang="en-US" sz="1600" kern="1200">
                          <a:solidFill>
                            <a:schemeClr val="tx1"/>
                          </a:solidFill>
                          <a:latin typeface="Times New Roman" pitchFamily="18" charset="0"/>
                          <a:ea typeface="楷体" pitchFamily="49" charset="-122"/>
                          <a:cs typeface="Times New Roman" pitchFamily="18" charset="0"/>
                        </a:rPr>
                        <a:t>卷帘快门</a:t>
                      </a:r>
                      <a:endParaRPr lang="zh-CN" sz="1600" kern="1200">
                        <a:solidFill>
                          <a:schemeClr val="tx1"/>
                        </a:solidFill>
                        <a:latin typeface="Times New Roman" pitchFamily="18" charset="0"/>
                        <a:ea typeface="楷体" pitchFamily="49" charset="-122"/>
                        <a:cs typeface="Times New Roman" pitchFamily="18" charset="0"/>
                      </a:endParaRPr>
                    </a:p>
                  </a:txBody>
                  <a:tcPr marL="0" marR="0" marT="0" marB="0"/>
                </a:tc>
              </a:tr>
              <a:tr h="231775">
                <a:tc>
                  <a:txBody>
                    <a:bodyPr/>
                    <a:lstStyle/>
                    <a:p>
                      <a:pPr marL="379095" algn="ctr">
                        <a:lnSpc>
                          <a:spcPct val="150000"/>
                        </a:lnSpc>
                        <a:spcBef>
                          <a:spcPts val="30"/>
                        </a:spcBef>
                        <a:spcAft>
                          <a:spcPts val="0"/>
                        </a:spcAft>
                      </a:pPr>
                      <a:r>
                        <a:rPr lang="en-US" sz="1600" kern="1200" dirty="0" err="1">
                          <a:solidFill>
                            <a:schemeClr val="tx1"/>
                          </a:solidFill>
                          <a:latin typeface="Times New Roman" pitchFamily="18" charset="0"/>
                          <a:ea typeface="楷体" pitchFamily="49" charset="-122"/>
                          <a:cs typeface="Times New Roman" pitchFamily="18" charset="0"/>
                        </a:rPr>
                        <a:t>噪声（e</a:t>
                      </a:r>
                      <a:r>
                        <a:rPr lang="en-US" sz="1600" kern="1200" dirty="0">
                          <a:solidFill>
                            <a:schemeClr val="tx1"/>
                          </a:solidFill>
                          <a:latin typeface="Times New Roman" pitchFamily="18" charset="0"/>
                          <a:ea typeface="楷体" pitchFamily="49" charset="-122"/>
                          <a:cs typeface="Times New Roman" pitchFamily="18" charset="0"/>
                        </a:rPr>
                        <a:t>-）</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marL="1270" algn="ctr">
                        <a:lnSpc>
                          <a:spcPct val="150000"/>
                        </a:lnSpc>
                        <a:spcBef>
                          <a:spcPts val="250"/>
                        </a:spcBef>
                        <a:spcAft>
                          <a:spcPts val="0"/>
                        </a:spcAft>
                      </a:pPr>
                      <a:r>
                        <a:rPr lang="en-US" sz="1600" kern="1200" dirty="0">
                          <a:solidFill>
                            <a:schemeClr val="tx1"/>
                          </a:solidFill>
                          <a:latin typeface="Times New Roman" pitchFamily="18" charset="0"/>
                          <a:ea typeface="楷体" pitchFamily="49" charset="-122"/>
                          <a:cs typeface="Times New Roman" pitchFamily="18" charset="0"/>
                        </a:rPr>
                        <a:t>11.1</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marL="1270" algn="ctr">
                        <a:lnSpc>
                          <a:spcPct val="150000"/>
                        </a:lnSpc>
                        <a:spcBef>
                          <a:spcPts val="250"/>
                        </a:spcBef>
                        <a:spcAft>
                          <a:spcPts val="0"/>
                        </a:spcAft>
                      </a:pPr>
                      <a:r>
                        <a:rPr lang="en-US" sz="1600" kern="1200">
                          <a:solidFill>
                            <a:schemeClr val="tx1"/>
                          </a:solidFill>
                          <a:latin typeface="Times New Roman" pitchFamily="18" charset="0"/>
                          <a:ea typeface="楷体" pitchFamily="49" charset="-122"/>
                          <a:cs typeface="Times New Roman" pitchFamily="18" charset="0"/>
                        </a:rPr>
                        <a:t>3.8</a:t>
                      </a:r>
                      <a:endParaRPr lang="zh-CN" sz="1600" kern="1200">
                        <a:solidFill>
                          <a:schemeClr val="tx1"/>
                        </a:solidFill>
                        <a:latin typeface="Times New Roman" pitchFamily="18" charset="0"/>
                        <a:ea typeface="楷体" pitchFamily="49" charset="-122"/>
                        <a:cs typeface="Times New Roman" pitchFamily="18" charset="0"/>
                      </a:endParaRPr>
                    </a:p>
                  </a:txBody>
                  <a:tcPr marL="0" marR="0" marT="0" marB="0"/>
                </a:tc>
              </a:tr>
              <a:tr h="263525">
                <a:tc>
                  <a:txBody>
                    <a:bodyPr/>
                    <a:lstStyle/>
                    <a:p>
                      <a:pPr algn="ctr">
                        <a:lnSpc>
                          <a:spcPct val="150000"/>
                        </a:lnSpc>
                        <a:spcBef>
                          <a:spcPts val="160"/>
                        </a:spcBef>
                        <a:spcAft>
                          <a:spcPts val="0"/>
                        </a:spcAft>
                      </a:pPr>
                      <a:r>
                        <a:rPr lang="en-US" sz="1600" kern="1200" dirty="0" err="1">
                          <a:solidFill>
                            <a:schemeClr val="tx1"/>
                          </a:solidFill>
                          <a:latin typeface="Times New Roman" pitchFamily="18" charset="0"/>
                          <a:ea typeface="楷体" pitchFamily="49" charset="-122"/>
                          <a:cs typeface="Times New Roman" pitchFamily="18" charset="0"/>
                        </a:rPr>
                        <a:t>帧频</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marL="1270" algn="ctr">
                        <a:lnSpc>
                          <a:spcPct val="150000"/>
                        </a:lnSpc>
                        <a:spcBef>
                          <a:spcPts val="160"/>
                        </a:spcBef>
                        <a:spcAft>
                          <a:spcPts val="0"/>
                        </a:spcAft>
                      </a:pPr>
                      <a:r>
                        <a:rPr lang="en-US" sz="1600" kern="1200">
                          <a:solidFill>
                            <a:schemeClr val="tx1"/>
                          </a:solidFill>
                          <a:latin typeface="Times New Roman" pitchFamily="18" charset="0"/>
                          <a:ea typeface="楷体" pitchFamily="49" charset="-122"/>
                          <a:cs typeface="Times New Roman" pitchFamily="18" charset="0"/>
                        </a:rPr>
                        <a:t>25@全分辨率</a:t>
                      </a:r>
                      <a:endParaRPr lang="zh-CN" sz="1600" kern="120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algn="ctr">
                        <a:lnSpc>
                          <a:spcPct val="150000"/>
                        </a:lnSpc>
                        <a:spcBef>
                          <a:spcPts val="160"/>
                        </a:spcBef>
                        <a:spcAft>
                          <a:spcPts val="0"/>
                        </a:spcAft>
                      </a:pPr>
                      <a:r>
                        <a:rPr lang="en-US" sz="1600" kern="1200">
                          <a:solidFill>
                            <a:schemeClr val="tx1"/>
                          </a:solidFill>
                          <a:latin typeface="Times New Roman" pitchFamily="18" charset="0"/>
                          <a:ea typeface="楷体" pitchFamily="49" charset="-122"/>
                          <a:cs typeface="Times New Roman" pitchFamily="18" charset="0"/>
                        </a:rPr>
                        <a:t>16@全分辨率</a:t>
                      </a:r>
                      <a:endParaRPr lang="zh-CN" sz="1600" kern="1200">
                        <a:solidFill>
                          <a:schemeClr val="tx1"/>
                        </a:solidFill>
                        <a:latin typeface="Times New Roman" pitchFamily="18" charset="0"/>
                        <a:ea typeface="楷体" pitchFamily="49" charset="-122"/>
                        <a:cs typeface="Times New Roman" pitchFamily="18" charset="0"/>
                      </a:endParaRPr>
                    </a:p>
                  </a:txBody>
                  <a:tcPr marL="0" marR="0" marT="0" marB="0"/>
                </a:tc>
              </a:tr>
              <a:tr h="283210">
                <a:tc>
                  <a:txBody>
                    <a:bodyPr/>
                    <a:lstStyle/>
                    <a:p>
                      <a:pPr algn="ctr">
                        <a:lnSpc>
                          <a:spcPct val="150000"/>
                        </a:lnSpc>
                        <a:spcBef>
                          <a:spcPts val="230"/>
                        </a:spcBef>
                        <a:spcAft>
                          <a:spcPts val="0"/>
                        </a:spcAft>
                      </a:pPr>
                      <a:r>
                        <a:rPr lang="en-US" sz="1600" kern="1200" dirty="0" err="1">
                          <a:solidFill>
                            <a:schemeClr val="tx1"/>
                          </a:solidFill>
                          <a:latin typeface="Times New Roman" pitchFamily="18" charset="0"/>
                          <a:ea typeface="楷体" pitchFamily="49" charset="-122"/>
                          <a:cs typeface="Times New Roman" pitchFamily="18" charset="0"/>
                        </a:rPr>
                        <a:t>暗电流</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marL="1905" algn="ctr">
                        <a:lnSpc>
                          <a:spcPct val="150000"/>
                        </a:lnSpc>
                        <a:spcBef>
                          <a:spcPts val="365"/>
                        </a:spcBef>
                        <a:spcAft>
                          <a:spcPts val="0"/>
                        </a:spcAft>
                      </a:pPr>
                      <a:r>
                        <a:rPr lang="en-US" sz="1600" kern="1200">
                          <a:solidFill>
                            <a:schemeClr val="tx1"/>
                          </a:solidFill>
                          <a:latin typeface="Times New Roman" pitchFamily="18" charset="0"/>
                          <a:ea typeface="楷体" pitchFamily="49" charset="-122"/>
                          <a:cs typeface="Times New Roman" pitchFamily="18" charset="0"/>
                        </a:rPr>
                        <a:t>1209@40°С</a:t>
                      </a:r>
                      <a:endParaRPr lang="zh-CN" sz="1600" kern="120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algn="ctr">
                        <a:lnSpc>
                          <a:spcPct val="150000"/>
                        </a:lnSpc>
                        <a:spcBef>
                          <a:spcPts val="365"/>
                        </a:spcBef>
                        <a:spcAft>
                          <a:spcPts val="0"/>
                        </a:spcAft>
                      </a:pPr>
                      <a:r>
                        <a:rPr lang="en-US" sz="1600" kern="1200" dirty="0">
                          <a:solidFill>
                            <a:schemeClr val="tx1"/>
                          </a:solidFill>
                          <a:latin typeface="Times New Roman" pitchFamily="18" charset="0"/>
                          <a:ea typeface="楷体" pitchFamily="49" charset="-122"/>
                          <a:cs typeface="Times New Roman" pitchFamily="18" charset="0"/>
                        </a:rPr>
                        <a:t>100@25°С</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r>
              <a:tr h="254635">
                <a:tc>
                  <a:txBody>
                    <a:bodyPr/>
                    <a:lstStyle/>
                    <a:p>
                      <a:pPr marL="430530" algn="ctr">
                        <a:lnSpc>
                          <a:spcPct val="150000"/>
                        </a:lnSpc>
                        <a:spcBef>
                          <a:spcPts val="110"/>
                        </a:spcBef>
                        <a:spcAft>
                          <a:spcPts val="0"/>
                        </a:spcAft>
                      </a:pPr>
                      <a:r>
                        <a:rPr lang="en-US" sz="1600" kern="1200" dirty="0" err="1">
                          <a:solidFill>
                            <a:schemeClr val="tx1"/>
                          </a:solidFill>
                          <a:latin typeface="Times New Roman" pitchFamily="18" charset="0"/>
                          <a:ea typeface="楷体" pitchFamily="49" charset="-122"/>
                          <a:cs typeface="Times New Roman" pitchFamily="18" charset="0"/>
                        </a:rPr>
                        <a:t>动态范围</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marL="635" algn="ctr">
                        <a:lnSpc>
                          <a:spcPct val="150000"/>
                        </a:lnSpc>
                        <a:spcBef>
                          <a:spcPts val="335"/>
                        </a:spcBef>
                        <a:spcAft>
                          <a:spcPts val="0"/>
                        </a:spcAft>
                      </a:pPr>
                      <a:r>
                        <a:rPr lang="en-US" sz="1600" kern="1200">
                          <a:solidFill>
                            <a:schemeClr val="tx1"/>
                          </a:solidFill>
                          <a:latin typeface="Times New Roman" pitchFamily="18" charset="0"/>
                          <a:ea typeface="楷体" pitchFamily="49" charset="-122"/>
                          <a:cs typeface="Times New Roman" pitchFamily="18" charset="0"/>
                        </a:rPr>
                        <a:t>71dB</a:t>
                      </a:r>
                      <a:endParaRPr lang="zh-CN" sz="1600" kern="120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algn="ctr">
                        <a:lnSpc>
                          <a:spcPct val="150000"/>
                        </a:lnSpc>
                        <a:spcBef>
                          <a:spcPts val="335"/>
                        </a:spcBef>
                        <a:spcAft>
                          <a:spcPts val="0"/>
                        </a:spcAft>
                      </a:pPr>
                      <a:r>
                        <a:rPr lang="en-US" sz="1600" kern="1200" dirty="0">
                          <a:solidFill>
                            <a:schemeClr val="tx1"/>
                          </a:solidFill>
                          <a:latin typeface="Times New Roman" pitchFamily="18" charset="0"/>
                          <a:ea typeface="楷体" pitchFamily="49" charset="-122"/>
                          <a:cs typeface="Times New Roman" pitchFamily="18" charset="0"/>
                        </a:rPr>
                        <a:t>77dB</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r>
              <a:tr h="254635">
                <a:tc>
                  <a:txBody>
                    <a:bodyPr/>
                    <a:lstStyle/>
                    <a:p>
                      <a:pPr algn="ctr">
                        <a:lnSpc>
                          <a:spcPct val="150000"/>
                        </a:lnSpc>
                        <a:spcBef>
                          <a:spcPts val="345"/>
                        </a:spcBef>
                        <a:spcAft>
                          <a:spcPts val="0"/>
                        </a:spcAft>
                      </a:pPr>
                      <a:r>
                        <a:rPr lang="en-US" sz="1600" kern="1200" dirty="0">
                          <a:solidFill>
                            <a:schemeClr val="tx1"/>
                          </a:solidFill>
                          <a:latin typeface="Times New Roman" pitchFamily="18" charset="0"/>
                          <a:ea typeface="楷体" pitchFamily="49" charset="-122"/>
                          <a:cs typeface="Times New Roman" pitchFamily="18" charset="0"/>
                        </a:rPr>
                        <a:t>PRNU</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marL="1905" algn="ctr">
                        <a:lnSpc>
                          <a:spcPct val="150000"/>
                        </a:lnSpc>
                        <a:spcBef>
                          <a:spcPts val="345"/>
                        </a:spcBef>
                        <a:spcAft>
                          <a:spcPts val="0"/>
                        </a:spcAft>
                      </a:pPr>
                      <a:r>
                        <a:rPr lang="en-US" sz="1600" kern="1200" dirty="0">
                          <a:solidFill>
                            <a:schemeClr val="tx1"/>
                          </a:solidFill>
                          <a:latin typeface="Times New Roman" pitchFamily="18" charset="0"/>
                          <a:ea typeface="楷体" pitchFamily="49" charset="-122"/>
                          <a:cs typeface="Times New Roman" pitchFamily="18" charset="0"/>
                        </a:rPr>
                        <a:t>1.46%</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c>
                  <a:txBody>
                    <a:bodyPr/>
                    <a:lstStyle/>
                    <a:p>
                      <a:pPr marL="635" algn="ctr">
                        <a:lnSpc>
                          <a:spcPct val="150000"/>
                        </a:lnSpc>
                        <a:spcBef>
                          <a:spcPts val="345"/>
                        </a:spcBef>
                        <a:spcAft>
                          <a:spcPts val="0"/>
                        </a:spcAft>
                      </a:pPr>
                      <a:r>
                        <a:rPr lang="en-US" sz="1600" kern="1200" dirty="0">
                          <a:solidFill>
                            <a:schemeClr val="tx1"/>
                          </a:solidFill>
                          <a:latin typeface="Times New Roman" pitchFamily="18" charset="0"/>
                          <a:ea typeface="楷体" pitchFamily="49" charset="-122"/>
                          <a:cs typeface="Times New Roman" pitchFamily="18" charset="0"/>
                        </a:rPr>
                        <a:t>1%</a:t>
                      </a:r>
                      <a:endParaRPr lang="zh-CN" sz="1600" kern="1200" dirty="0">
                        <a:solidFill>
                          <a:schemeClr val="tx1"/>
                        </a:solidFill>
                        <a:latin typeface="Times New Roman" pitchFamily="18" charset="0"/>
                        <a:ea typeface="楷体" pitchFamily="49" charset="-122"/>
                        <a:cs typeface="Times New Roman" pitchFamily="18" charset="0"/>
                      </a:endParaRPr>
                    </a:p>
                  </a:txBody>
                  <a:tcPr marL="0" marR="0" marT="0" marB="0"/>
                </a:tc>
              </a:tr>
            </a:tbl>
          </a:graphicData>
        </a:graphic>
      </p:graphicFrame>
    </p:spTree>
    <p:extLst>
      <p:ext uri="{BB962C8B-B14F-4D97-AF65-F5344CB8AC3E}">
        <p14:creationId xmlns:p14="http://schemas.microsoft.com/office/powerpoint/2010/main" val="2848199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9552" y="305294"/>
            <a:ext cx="2232248" cy="576064"/>
          </a:xfrm>
          <a:prstGeom prst="rect">
            <a:avLst/>
          </a:prstGeom>
        </p:spPr>
        <p:txBody>
          <a:bodyPr vert="horz" anchor="t">
            <a:noAutofit/>
            <a:scene3d>
              <a:camera prst="orthographicFront"/>
              <a:lightRig rig="soft" dir="t"/>
            </a:scene3d>
            <a:sp3d prstMaterial="softEdge">
              <a:bevelT w="0" h="0"/>
            </a:sp3d>
          </a:bodyPr>
          <a:lstStyle/>
          <a:p>
            <a:pPr algn="ctr"/>
            <a:r>
              <a:rPr lang="en-US" altLang="zh-CN" sz="2200" b="1" dirty="0">
                <a:latin typeface="Times New Roman" pitchFamily="18" charset="0"/>
                <a:ea typeface="楷体" pitchFamily="49" charset="-122"/>
                <a:cs typeface="Times New Roman" pitchFamily="18" charset="0"/>
              </a:rPr>
              <a:t>4.2 </a:t>
            </a:r>
            <a:r>
              <a:rPr lang="en-US" altLang="zh-CN" sz="2200" b="1" dirty="0" err="1">
                <a:latin typeface="Times New Roman" pitchFamily="18" charset="0"/>
                <a:ea typeface="楷体" pitchFamily="49" charset="-122"/>
                <a:cs typeface="Times New Roman" pitchFamily="18" charset="0"/>
              </a:rPr>
              <a:t>视频处理器</a:t>
            </a:r>
            <a:endParaRPr lang="zh-CN" altLang="zh-CN" sz="2200" b="1" dirty="0">
              <a:latin typeface="Times New Roman" pitchFamily="18" charset="0"/>
              <a:ea typeface="楷体" pitchFamily="49" charset="-122"/>
              <a:cs typeface="Times New Roman" pitchFamily="18" charset="0"/>
            </a:endParaRPr>
          </a:p>
        </p:txBody>
      </p:sp>
      <p:sp>
        <p:nvSpPr>
          <p:cNvPr id="6" name="Rectangle 2"/>
          <p:cNvSpPr txBox="1">
            <a:spLocks noChangeArrowheads="1"/>
          </p:cNvSpPr>
          <p:nvPr/>
        </p:nvSpPr>
        <p:spPr>
          <a:xfrm>
            <a:off x="467544" y="718564"/>
            <a:ext cx="8424936" cy="4229450"/>
          </a:xfrm>
          <a:prstGeom prst="rect">
            <a:avLst/>
          </a:prstGeom>
        </p:spPr>
        <p:txBody>
          <a:bodyPr vert="horz" anchor="t">
            <a:noAutofit/>
            <a:scene3d>
              <a:camera prst="orthographicFront"/>
              <a:lightRig rig="soft" dir="t"/>
            </a:scene3d>
            <a:sp3d prstMaterial="softEdge">
              <a:bevelT w="0" h="0"/>
            </a:sp3d>
          </a:bodyPr>
          <a:lstStyle/>
          <a:p>
            <a:pPr>
              <a:lnSpc>
                <a:spcPct val="150000"/>
              </a:lnSpc>
            </a:pPr>
            <a:r>
              <a:rPr lang="zh-CN" altLang="zh-CN" sz="2000" dirty="0">
                <a:latin typeface="Times New Roman" pitchFamily="18" charset="0"/>
                <a:ea typeface="楷体" pitchFamily="49" charset="-122"/>
                <a:cs typeface="Times New Roman" pitchFamily="18" charset="0"/>
              </a:rPr>
              <a:t>按照其实现的具体功能分为以下几个部分：</a:t>
            </a:r>
          </a:p>
          <a:p>
            <a:pPr>
              <a:lnSpc>
                <a:spcPct val="150000"/>
              </a:lnSpc>
            </a:pPr>
            <a:r>
              <a:rPr lang="zh-CN" altLang="zh-CN" sz="2000" dirty="0">
                <a:latin typeface="Times New Roman" pitchFamily="18" charset="0"/>
                <a:ea typeface="楷体" pitchFamily="49" charset="-122"/>
                <a:cs typeface="Times New Roman" pitchFamily="18" charset="0"/>
              </a:rPr>
              <a:t>（</a:t>
            </a:r>
            <a:r>
              <a:rPr lang="en-US" altLang="zh-CN" sz="2000" dirty="0">
                <a:latin typeface="Times New Roman" pitchFamily="18" charset="0"/>
                <a:ea typeface="楷体" pitchFamily="49" charset="-122"/>
                <a:cs typeface="Times New Roman" pitchFamily="18" charset="0"/>
              </a:rPr>
              <a:t>1</a:t>
            </a:r>
            <a:r>
              <a:rPr lang="zh-CN" altLang="zh-CN" sz="2000" dirty="0">
                <a:latin typeface="Times New Roman" pitchFamily="18" charset="0"/>
                <a:ea typeface="楷体" pitchFamily="49" charset="-122"/>
                <a:cs typeface="Times New Roman" pitchFamily="18" charset="0"/>
              </a:rPr>
              <a:t>）</a:t>
            </a:r>
            <a:r>
              <a:rPr lang="zh-CN" altLang="zh-CN" sz="2000" b="1" dirty="0">
                <a:latin typeface="Times New Roman" pitchFamily="18" charset="0"/>
                <a:ea typeface="楷体" pitchFamily="49" charset="-122"/>
                <a:cs typeface="Times New Roman" pitchFamily="18" charset="0"/>
              </a:rPr>
              <a:t>视频处理电路</a:t>
            </a:r>
            <a:r>
              <a:rPr lang="zh-CN" altLang="zh-CN" sz="2000" dirty="0">
                <a:latin typeface="Times New Roman" pitchFamily="18" charset="0"/>
                <a:ea typeface="楷体" pitchFamily="49" charset="-122"/>
                <a:cs typeface="Times New Roman" pitchFamily="18" charset="0"/>
              </a:rPr>
              <a:t>：由 </a:t>
            </a:r>
            <a:r>
              <a:rPr lang="en-US" altLang="zh-CN" sz="2000" dirty="0">
                <a:latin typeface="Times New Roman" pitchFamily="18" charset="0"/>
                <a:ea typeface="楷体" pitchFamily="49" charset="-122"/>
                <a:cs typeface="Times New Roman" pitchFamily="18" charset="0"/>
              </a:rPr>
              <a:t>FPGA </a:t>
            </a:r>
            <a:r>
              <a:rPr lang="zh-CN" altLang="zh-CN" sz="2000" dirty="0">
                <a:latin typeface="Times New Roman" pitchFamily="18" charset="0"/>
                <a:ea typeface="楷体" pitchFamily="49" charset="-122"/>
                <a:cs typeface="Times New Roman" pitchFamily="18" charset="0"/>
              </a:rPr>
              <a:t>等器件组成，主要完成焦面组件的控制、数 字 </a:t>
            </a:r>
            <a:r>
              <a:rPr lang="en-US" altLang="zh-CN" sz="2000" dirty="0">
                <a:latin typeface="Times New Roman" pitchFamily="18" charset="0"/>
                <a:ea typeface="楷体" pitchFamily="49" charset="-122"/>
                <a:cs typeface="Times New Roman" pitchFamily="18" charset="0"/>
              </a:rPr>
              <a:t>TDI </a:t>
            </a:r>
            <a:r>
              <a:rPr lang="zh-CN" altLang="zh-CN" sz="2000" dirty="0">
                <a:latin typeface="Times New Roman" pitchFamily="18" charset="0"/>
                <a:ea typeface="楷体" pitchFamily="49" charset="-122"/>
                <a:cs typeface="Times New Roman" pitchFamily="18" charset="0"/>
              </a:rPr>
              <a:t>成像、自动曝光、图像数据的打包传输、总线通讯遥控遥测功能；</a:t>
            </a:r>
          </a:p>
          <a:p>
            <a:pPr>
              <a:lnSpc>
                <a:spcPct val="150000"/>
              </a:lnSpc>
            </a:pPr>
            <a:r>
              <a:rPr lang="zh-CN" altLang="zh-CN" sz="2000" dirty="0">
                <a:latin typeface="Times New Roman" pitchFamily="18" charset="0"/>
                <a:ea typeface="楷体" pitchFamily="49" charset="-122"/>
                <a:cs typeface="Times New Roman" pitchFamily="18" charset="0"/>
              </a:rPr>
              <a:t>（</a:t>
            </a:r>
            <a:r>
              <a:rPr lang="en-US" altLang="zh-CN" sz="2000" dirty="0">
                <a:latin typeface="Times New Roman" pitchFamily="18" charset="0"/>
                <a:ea typeface="楷体" pitchFamily="49" charset="-122"/>
                <a:cs typeface="Times New Roman" pitchFamily="18" charset="0"/>
              </a:rPr>
              <a:t>2</a:t>
            </a:r>
            <a:r>
              <a:rPr lang="zh-CN" altLang="zh-CN" sz="2000" dirty="0">
                <a:latin typeface="Times New Roman" pitchFamily="18" charset="0"/>
                <a:ea typeface="楷体" pitchFamily="49" charset="-122"/>
                <a:cs typeface="Times New Roman" pitchFamily="18" charset="0"/>
              </a:rPr>
              <a:t>）</a:t>
            </a:r>
            <a:r>
              <a:rPr lang="zh-CN" altLang="zh-CN" sz="2000" b="1" dirty="0">
                <a:latin typeface="Times New Roman" pitchFamily="18" charset="0"/>
                <a:ea typeface="楷体" pitchFamily="49" charset="-122"/>
                <a:cs typeface="Times New Roman" pitchFamily="18" charset="0"/>
              </a:rPr>
              <a:t>调焦电路</a:t>
            </a:r>
            <a:r>
              <a:rPr lang="zh-CN" altLang="zh-CN" sz="2000" dirty="0">
                <a:latin typeface="Times New Roman" pitchFamily="18" charset="0"/>
                <a:ea typeface="楷体" pitchFamily="49" charset="-122"/>
                <a:cs typeface="Times New Roman" pitchFamily="18" charset="0"/>
              </a:rPr>
              <a:t>：按调焦控制信号输出四相功率脉冲信号驱动调焦电机完成 调焦控制功能；</a:t>
            </a:r>
          </a:p>
          <a:p>
            <a:pPr>
              <a:lnSpc>
                <a:spcPct val="150000"/>
              </a:lnSpc>
            </a:pPr>
            <a:r>
              <a:rPr lang="zh-CN" altLang="zh-CN" sz="2000" dirty="0">
                <a:latin typeface="Times New Roman" pitchFamily="18" charset="0"/>
                <a:ea typeface="楷体" pitchFamily="49" charset="-122"/>
                <a:cs typeface="Times New Roman" pitchFamily="18" charset="0"/>
              </a:rPr>
              <a:t>（</a:t>
            </a:r>
            <a:r>
              <a:rPr lang="en-US" altLang="zh-CN" sz="2000" dirty="0">
                <a:latin typeface="Times New Roman" pitchFamily="18" charset="0"/>
                <a:ea typeface="楷体" pitchFamily="49" charset="-122"/>
                <a:cs typeface="Times New Roman" pitchFamily="18" charset="0"/>
              </a:rPr>
              <a:t>3</a:t>
            </a:r>
            <a:r>
              <a:rPr lang="zh-CN" altLang="zh-CN" sz="2000" dirty="0">
                <a:latin typeface="Times New Roman" pitchFamily="18" charset="0"/>
                <a:ea typeface="楷体" pitchFamily="49" charset="-122"/>
                <a:cs typeface="Times New Roman" pitchFamily="18" charset="0"/>
              </a:rPr>
              <a:t>）</a:t>
            </a:r>
            <a:r>
              <a:rPr lang="zh-CN" altLang="zh-CN" sz="2000" b="1" dirty="0">
                <a:latin typeface="Times New Roman" pitchFamily="18" charset="0"/>
                <a:ea typeface="楷体" pitchFamily="49" charset="-122"/>
                <a:cs typeface="Times New Roman" pitchFamily="18" charset="0"/>
              </a:rPr>
              <a:t>二次电源电路</a:t>
            </a:r>
            <a:r>
              <a:rPr lang="zh-CN" altLang="zh-CN" sz="2000" dirty="0">
                <a:latin typeface="Times New Roman" pitchFamily="18" charset="0"/>
                <a:ea typeface="楷体" pitchFamily="49" charset="-122"/>
                <a:cs typeface="Times New Roman" pitchFamily="18" charset="0"/>
              </a:rPr>
              <a:t>：由 </a:t>
            </a:r>
            <a:r>
              <a:rPr lang="en-US" altLang="zh-CN" sz="2000" dirty="0">
                <a:latin typeface="Times New Roman" pitchFamily="18" charset="0"/>
                <a:ea typeface="楷体" pitchFamily="49" charset="-122"/>
                <a:cs typeface="Times New Roman" pitchFamily="18" charset="0"/>
              </a:rPr>
              <a:t>DC/DC </a:t>
            </a:r>
            <a:r>
              <a:rPr lang="zh-CN" altLang="zh-CN" sz="2000" dirty="0">
                <a:latin typeface="Times New Roman" pitchFamily="18" charset="0"/>
                <a:ea typeface="楷体" pitchFamily="49" charset="-122"/>
                <a:cs typeface="Times New Roman" pitchFamily="18" charset="0"/>
              </a:rPr>
              <a:t>开关电源组成，主要为视频处理电路的二次 电源进行转换；</a:t>
            </a:r>
          </a:p>
          <a:p>
            <a:pPr>
              <a:lnSpc>
                <a:spcPct val="150000"/>
              </a:lnSpc>
            </a:pPr>
            <a:r>
              <a:rPr lang="zh-CN" altLang="zh-CN" sz="2000" dirty="0">
                <a:latin typeface="Times New Roman" pitchFamily="18" charset="0"/>
                <a:ea typeface="楷体" pitchFamily="49" charset="-122"/>
                <a:cs typeface="Times New Roman" pitchFamily="18" charset="0"/>
              </a:rPr>
              <a:t>（</a:t>
            </a:r>
            <a:r>
              <a:rPr lang="en-US" altLang="zh-CN" sz="2000" dirty="0">
                <a:latin typeface="Times New Roman" pitchFamily="18" charset="0"/>
                <a:ea typeface="楷体" pitchFamily="49" charset="-122"/>
                <a:cs typeface="Times New Roman" pitchFamily="18" charset="0"/>
              </a:rPr>
              <a:t>4</a:t>
            </a:r>
            <a:r>
              <a:rPr lang="zh-CN" altLang="zh-CN" sz="2000" dirty="0">
                <a:latin typeface="Times New Roman" pitchFamily="18" charset="0"/>
                <a:ea typeface="楷体" pitchFamily="49" charset="-122"/>
                <a:cs typeface="Times New Roman" pitchFamily="18" charset="0"/>
              </a:rPr>
              <a:t>）</a:t>
            </a:r>
            <a:r>
              <a:rPr lang="zh-CN" altLang="zh-CN" sz="2000" b="1" dirty="0">
                <a:latin typeface="Times New Roman" pitchFamily="18" charset="0"/>
                <a:ea typeface="楷体" pitchFamily="49" charset="-122"/>
                <a:cs typeface="Times New Roman" pitchFamily="18" charset="0"/>
              </a:rPr>
              <a:t>一次电源电路</a:t>
            </a:r>
            <a:r>
              <a:rPr lang="zh-CN" altLang="zh-CN" sz="2000" dirty="0">
                <a:latin typeface="Times New Roman" pitchFamily="18" charset="0"/>
                <a:ea typeface="楷体" pitchFamily="49" charset="-122"/>
                <a:cs typeface="Times New Roman" pitchFamily="18" charset="0"/>
              </a:rPr>
              <a:t>：接收整星的一次电源并转换成二次焦面组件供电电源， 执行开关机指令、浪涌抑制和过流保护等。</a:t>
            </a:r>
          </a:p>
        </p:txBody>
      </p:sp>
    </p:spTree>
    <p:extLst>
      <p:ext uri="{BB962C8B-B14F-4D97-AF65-F5344CB8AC3E}">
        <p14:creationId xmlns:p14="http://schemas.microsoft.com/office/powerpoint/2010/main" val="1085270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u=3831696090,2256580328&amp;fm=21&amp;gp=0.jpg"/>
          <p:cNvPicPr>
            <a:picLocks noChangeArrowheads="1"/>
          </p:cNvPicPr>
          <p:nvPr/>
        </p:nvPicPr>
        <p:blipFill rotWithShape="1">
          <a:blip r:embed="rId2">
            <a:extLst>
              <a:ext uri="{28A0092B-C50C-407E-A947-70E740481C1C}">
                <a14:useLocalDpi xmlns:a14="http://schemas.microsoft.com/office/drawing/2010/main" val="0"/>
              </a:ext>
            </a:extLst>
          </a:blip>
          <a:srcRect t="6316" b="6412"/>
          <a:stretch/>
        </p:blipFill>
        <p:spPr bwMode="auto">
          <a:xfrm>
            <a:off x="1045434" y="411510"/>
            <a:ext cx="3022510" cy="18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I:\u=1184309914,3646169561&amp;fm=23&amp;gp=0.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244" y="411510"/>
            <a:ext cx="2915045" cy="18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650008" y="2382040"/>
            <a:ext cx="8242472" cy="2387011"/>
          </a:xfrm>
          <a:prstGeom prst="rect">
            <a:avLst/>
          </a:prstGeom>
        </p:spPr>
        <p:txBody>
          <a:bodyPr wrap="square" lIns="77925" tIns="38963" rIns="77925" bIns="38963">
            <a:spAutoFit/>
          </a:bodyPr>
          <a:lstStyle/>
          <a:p>
            <a:pPr marL="292219" indent="-292219">
              <a:lnSpc>
                <a:spcPts val="3200"/>
              </a:lnSpc>
              <a:spcBef>
                <a:spcPts val="511"/>
              </a:spcBef>
            </a:pPr>
            <a:r>
              <a:rPr lang="en-US" altLang="zh-CN" sz="2300" dirty="0">
                <a:solidFill>
                  <a:srgbClr val="000033"/>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300" dirty="0" smtClean="0">
                <a:solidFill>
                  <a:srgbClr val="000033"/>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300" dirty="0" smtClean="0">
                <a:solidFill>
                  <a:srgbClr val="000033"/>
                </a:solidFill>
                <a:latin typeface="Times New Roman" panose="02020603050405020304" pitchFamily="18" charset="0"/>
                <a:ea typeface="楷体" panose="02010609060101010101" pitchFamily="49" charset="-122"/>
                <a:cs typeface="Times New Roman" panose="02020603050405020304" pitchFamily="18" charset="0"/>
              </a:rPr>
              <a:t>选择</a:t>
            </a:r>
            <a:r>
              <a:rPr lang="en-US" altLang="zh-CN" sz="2300" dirty="0" smtClean="0">
                <a:solidFill>
                  <a:srgbClr val="000033"/>
                </a:solidFill>
                <a:latin typeface="Times New Roman" panose="02020603050405020304" pitchFamily="18" charset="0"/>
                <a:ea typeface="楷体" panose="02010609060101010101" pitchFamily="49" charset="-122"/>
                <a:cs typeface="Times New Roman" panose="02020603050405020304" pitchFamily="18" charset="0"/>
              </a:rPr>
              <a:t>CMOS</a:t>
            </a:r>
            <a:endParaRPr lang="en-US" altLang="zh-CN" sz="2300" dirty="0">
              <a:solidFill>
                <a:srgbClr val="000033"/>
              </a:solidFill>
              <a:latin typeface="Times New Roman" panose="02020603050405020304" pitchFamily="18" charset="0"/>
              <a:ea typeface="楷体" panose="02010609060101010101" pitchFamily="49" charset="-122"/>
              <a:cs typeface="Times New Roman" panose="02020603050405020304" pitchFamily="18" charset="0"/>
            </a:endParaRPr>
          </a:p>
          <a:p>
            <a:pPr marL="292219" indent="-292219">
              <a:lnSpc>
                <a:spcPts val="3200"/>
              </a:lnSpc>
              <a:spcBef>
                <a:spcPts val="511"/>
              </a:spcBef>
            </a:pPr>
            <a:r>
              <a:rPr lang="en-US" altLang="zh-CN" sz="2300" dirty="0">
                <a:solidFill>
                  <a:srgbClr val="000033"/>
                </a:solidFill>
                <a:latin typeface="Times New Roman" panose="02020603050405020304" pitchFamily="18" charset="0"/>
                <a:ea typeface="楷体" panose="02010609060101010101" pitchFamily="49" charset="-122"/>
                <a:cs typeface="Times New Roman" panose="02020603050405020304" pitchFamily="18" charset="0"/>
              </a:rPr>
              <a:t>       CCD</a:t>
            </a:r>
            <a:r>
              <a:rPr lang="zh-CN" altLang="en-US" sz="2300" dirty="0">
                <a:solidFill>
                  <a:srgbClr val="000033"/>
                </a:solidFill>
                <a:latin typeface="Times New Roman" panose="02020603050405020304" pitchFamily="18" charset="0"/>
                <a:ea typeface="楷体" panose="02010609060101010101" pitchFamily="49" charset="-122"/>
                <a:cs typeface="Times New Roman" panose="02020603050405020304" pitchFamily="18" charset="0"/>
              </a:rPr>
              <a:t>：灵敏度、分辨率高、噪声低</a:t>
            </a:r>
            <a:endParaRPr lang="en-US" altLang="zh-CN" sz="2300" dirty="0">
              <a:solidFill>
                <a:srgbClr val="000033"/>
              </a:solidFill>
              <a:latin typeface="Times New Roman" panose="02020603050405020304" pitchFamily="18" charset="0"/>
              <a:ea typeface="楷体" panose="02010609060101010101" pitchFamily="49" charset="-122"/>
              <a:cs typeface="Times New Roman" panose="02020603050405020304" pitchFamily="18" charset="0"/>
            </a:endParaRPr>
          </a:p>
          <a:p>
            <a:pPr marL="292219" indent="-292219">
              <a:lnSpc>
                <a:spcPts val="3200"/>
              </a:lnSpc>
              <a:spcBef>
                <a:spcPts val="511"/>
              </a:spcBef>
            </a:pPr>
            <a:r>
              <a:rPr lang="en-US" altLang="zh-CN" sz="2300" dirty="0">
                <a:solidFill>
                  <a:srgbClr val="000033"/>
                </a:solidFill>
                <a:latin typeface="Times New Roman" panose="02020603050405020304" pitchFamily="18" charset="0"/>
                <a:ea typeface="楷体" panose="02010609060101010101" pitchFamily="49" charset="-122"/>
                <a:cs typeface="Times New Roman" panose="02020603050405020304" pitchFamily="18" charset="0"/>
              </a:rPr>
              <a:t>       CMOS</a:t>
            </a:r>
            <a:r>
              <a:rPr lang="zh-CN" altLang="en-US" sz="2300" dirty="0">
                <a:solidFill>
                  <a:srgbClr val="000033"/>
                </a:solidFill>
                <a:latin typeface="Times New Roman" panose="02020603050405020304" pitchFamily="18" charset="0"/>
                <a:ea typeface="楷体" panose="02010609060101010101" pitchFamily="49" charset="-122"/>
                <a:cs typeface="Times New Roman" panose="02020603050405020304" pitchFamily="18" charset="0"/>
              </a:rPr>
              <a:t>：成本低、集成度高、功耗小、读取灵活速率高</a:t>
            </a:r>
            <a:endParaRPr lang="en-US" altLang="zh-CN" sz="2300" dirty="0">
              <a:solidFill>
                <a:srgbClr val="000033"/>
              </a:solidFill>
              <a:latin typeface="Times New Roman" panose="02020603050405020304" pitchFamily="18" charset="0"/>
              <a:ea typeface="楷体" panose="02010609060101010101" pitchFamily="49" charset="-122"/>
              <a:cs typeface="Times New Roman" panose="02020603050405020304" pitchFamily="18" charset="0"/>
            </a:endParaRPr>
          </a:p>
          <a:p>
            <a:pPr marL="292219" indent="-292219">
              <a:lnSpc>
                <a:spcPts val="3200"/>
              </a:lnSpc>
              <a:spcBef>
                <a:spcPts val="511"/>
              </a:spcBef>
            </a:pPr>
            <a:r>
              <a:rPr lang="zh-CN" altLang="en-US" sz="23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性能提高、国产自控、冗余设计提高可靠性、</a:t>
            </a:r>
            <a:endParaRPr lang="en-US" altLang="zh-CN" sz="23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pPr marL="292219" indent="-292219">
              <a:lnSpc>
                <a:spcPts val="3200"/>
              </a:lnSpc>
              <a:spcBef>
                <a:spcPts val="511"/>
              </a:spcBef>
            </a:pPr>
            <a:r>
              <a:rPr lang="zh-CN" altLang="en-US" sz="23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利用填充因子小的特点</a:t>
            </a:r>
            <a:r>
              <a:rPr lang="en-US" altLang="zh-CN" sz="23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3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放松了对硬件的要求</a:t>
            </a:r>
            <a:r>
              <a:rPr lang="en-US" altLang="zh-CN" sz="23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3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64896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97739" y="661310"/>
            <a:ext cx="7002653" cy="357014"/>
            <a:chOff x="0" y="899202"/>
            <a:chExt cx="6604000" cy="313706"/>
          </a:xfrm>
        </p:grpSpPr>
        <p:sp>
          <p:nvSpPr>
            <p:cNvPr id="8" name="圆角矩形 7"/>
            <p:cNvSpPr/>
            <p:nvPr/>
          </p:nvSpPr>
          <p:spPr>
            <a:xfrm>
              <a:off x="0" y="899202"/>
              <a:ext cx="6604000" cy="31370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圆角矩形 4"/>
            <p:cNvSpPr/>
            <p:nvPr/>
          </p:nvSpPr>
          <p:spPr>
            <a:xfrm>
              <a:off x="15314" y="914516"/>
              <a:ext cx="6573372" cy="283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defTabSz="378803">
                <a:lnSpc>
                  <a:spcPct val="90000"/>
                </a:lnSpc>
                <a:spcAft>
                  <a:spcPct val="35000"/>
                </a:spcAft>
              </a:pPr>
              <a:r>
                <a:rPr lang="zh-CN" altLang="en-US" sz="2000" b="1" dirty="0">
                  <a:latin typeface="楷体" panose="02010609060101010101" pitchFamily="49" charset="-122"/>
                  <a:ea typeface="楷体" panose="02010609060101010101" pitchFamily="49" charset="-122"/>
                </a:rPr>
                <a:t>基本概念与内涵</a:t>
              </a:r>
            </a:p>
          </p:txBody>
        </p:sp>
      </p:grpSp>
      <p:sp>
        <p:nvSpPr>
          <p:cNvPr id="10" name="矩形 9"/>
          <p:cNvSpPr/>
          <p:nvPr/>
        </p:nvSpPr>
        <p:spPr>
          <a:xfrm>
            <a:off x="1057248" y="1171528"/>
            <a:ext cx="6611096" cy="1002017"/>
          </a:xfrm>
          <a:prstGeom prst="rect">
            <a:avLst/>
          </a:prstGeom>
        </p:spPr>
        <p:txBody>
          <a:bodyPr wrap="square" lIns="77925" tIns="38963" rIns="77925" bIns="38963">
            <a:spAutoFit/>
          </a:bodyPr>
          <a:lstStyle/>
          <a:p>
            <a:pPr>
              <a:lnSpc>
                <a:spcPct val="150000"/>
              </a:lnSpc>
            </a:pPr>
            <a:r>
              <a:rPr lang="en-US" altLang="zh-CN" sz="20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MS-CMOS</a:t>
            </a:r>
            <a:r>
              <a:rPr lang="zh-CN" altLang="en-US" sz="20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b="1" dirty="0">
                <a:latin typeface="Times New Roman" panose="02020603050405020304" pitchFamily="18" charset="0"/>
                <a:ea typeface="楷体" panose="02010609060101010101" pitchFamily="49" charset="-122"/>
                <a:cs typeface="Times New Roman" panose="02020603050405020304" pitchFamily="18" charset="0"/>
              </a:rPr>
              <a:t>英文全称：</a:t>
            </a: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Multi-</a:t>
            </a:r>
            <a:r>
              <a:rPr lang="en-US" altLang="zh-CN" sz="2000" b="1" dirty="0" err="1">
                <a:latin typeface="Times New Roman" panose="02020603050405020304" pitchFamily="18" charset="0"/>
                <a:ea typeface="楷体" panose="02010609060101010101" pitchFamily="49" charset="-122"/>
                <a:cs typeface="Times New Roman" panose="02020603050405020304" pitchFamily="18" charset="0"/>
              </a:rPr>
              <a:t>ModalitySuper</a:t>
            </a: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 CMOS</a:t>
            </a:r>
            <a:r>
              <a:rPr lang="zh-CN" altLang="en-US" sz="2000" b="1"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b="1"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rPr>
              <a:t>中文</a:t>
            </a:r>
            <a:r>
              <a:rPr lang="zh-CN" altLang="en-US" sz="2000" b="1" dirty="0">
                <a:latin typeface="Times New Roman" panose="02020603050405020304" pitchFamily="18" charset="0"/>
                <a:ea typeface="楷体" panose="02010609060101010101" pitchFamily="49" charset="-122"/>
                <a:cs typeface="Times New Roman" panose="02020603050405020304" pitchFamily="18" charset="0"/>
              </a:rPr>
              <a:t>全称：多模态超级</a:t>
            </a:r>
            <a:r>
              <a:rPr lang="en-US" altLang="zh-CN" sz="2000" b="1" dirty="0">
                <a:latin typeface="Times New Roman" panose="02020603050405020304" pitchFamily="18" charset="0"/>
                <a:ea typeface="楷体" panose="02010609060101010101" pitchFamily="49" charset="-122"/>
                <a:cs typeface="Times New Roman" panose="02020603050405020304" pitchFamily="18" charset="0"/>
              </a:rPr>
              <a:t>CMOS</a:t>
            </a:r>
            <a:r>
              <a:rPr lang="zh-CN" altLang="en-US" sz="2000" b="1"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Rectangle 2"/>
          <p:cNvSpPr>
            <a:spLocks noChangeArrowheads="1"/>
          </p:cNvSpPr>
          <p:nvPr/>
        </p:nvSpPr>
        <p:spPr bwMode="auto">
          <a:xfrm>
            <a:off x="0" y="-193232"/>
            <a:ext cx="157437" cy="38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925" tIns="38963" rIns="77925" bIns="38963" numCol="1" anchor="ctr" anchorCtr="0" compatLnSpc="1">
            <a:prstTxWarp prst="textNoShape">
              <a:avLst/>
            </a:prstTxWarp>
            <a:spAutoFit/>
          </a:bodyPr>
          <a:lstStyle/>
          <a:p>
            <a:endParaRPr lang="zh-CN" altLang="en-US" sz="2000">
              <a:latin typeface="楷体" panose="02010609060101010101" pitchFamily="49" charset="-122"/>
              <a:ea typeface="楷体" panose="02010609060101010101" pitchFamily="49" charset="-122"/>
            </a:endParaRPr>
          </a:p>
        </p:txBody>
      </p:sp>
      <p:graphicFrame>
        <p:nvGraphicFramePr>
          <p:cNvPr id="12" name="对象 11"/>
          <p:cNvGraphicFramePr>
            <a:graphicFrameLocks noChangeAspect="1"/>
          </p:cNvGraphicFramePr>
          <p:nvPr>
            <p:extLst>
              <p:ext uri="{D42A27DB-BD31-4B8C-83A1-F6EECF244321}">
                <p14:modId xmlns:p14="http://schemas.microsoft.com/office/powerpoint/2010/main" val="3629726149"/>
              </p:ext>
            </p:extLst>
          </p:nvPr>
        </p:nvGraphicFramePr>
        <p:xfrm>
          <a:off x="735115" y="2389569"/>
          <a:ext cx="7581301" cy="2270413"/>
        </p:xfrm>
        <a:graphic>
          <a:graphicData uri="http://schemas.openxmlformats.org/presentationml/2006/ole">
            <mc:AlternateContent xmlns:mc="http://schemas.openxmlformats.org/markup-compatibility/2006">
              <mc:Choice xmlns:v="urn:schemas-microsoft-com:vml" Requires="v">
                <p:oleObj spid="_x0000_s29725" name="Visio" r:id="rId3" imgW="4985699" imgH="1925916" progId="Visio.Drawing.11">
                  <p:embed/>
                </p:oleObj>
              </mc:Choice>
              <mc:Fallback>
                <p:oleObj name="Visio" r:id="rId3" imgW="4985699" imgH="1925916" progId="Visio.Drawing.11">
                  <p:embed/>
                  <p:pic>
                    <p:nvPicPr>
                      <p:cNvPr id="0" name=""/>
                      <p:cNvPicPr>
                        <a:picLocks noChangeAspect="1" noChangeArrowheads="1"/>
                      </p:cNvPicPr>
                      <p:nvPr/>
                    </p:nvPicPr>
                    <p:blipFill>
                      <a:blip r:embed="rId4"/>
                      <a:srcRect/>
                      <a:stretch>
                        <a:fillRect/>
                      </a:stretch>
                    </p:blipFill>
                    <p:spPr bwMode="auto">
                      <a:xfrm>
                        <a:off x="735115" y="2389569"/>
                        <a:ext cx="7581301" cy="2270413"/>
                      </a:xfrm>
                      <a:prstGeom prst="rect">
                        <a:avLst/>
                      </a:prstGeom>
                      <a:noFill/>
                    </p:spPr>
                  </p:pic>
                </p:oleObj>
              </mc:Fallback>
            </mc:AlternateContent>
          </a:graphicData>
        </a:graphic>
      </p:graphicFrame>
    </p:spTree>
    <p:extLst>
      <p:ext uri="{BB962C8B-B14F-4D97-AF65-F5344CB8AC3E}">
        <p14:creationId xmlns:p14="http://schemas.microsoft.com/office/powerpoint/2010/main" val="199589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对象 12"/>
          <p:cNvGraphicFramePr>
            <a:graphicFrameLocks noChangeAspect="1"/>
          </p:cNvGraphicFramePr>
          <p:nvPr>
            <p:extLst>
              <p:ext uri="{D42A27DB-BD31-4B8C-83A1-F6EECF244321}">
                <p14:modId xmlns:p14="http://schemas.microsoft.com/office/powerpoint/2010/main" val="1043642435"/>
              </p:ext>
            </p:extLst>
          </p:nvPr>
        </p:nvGraphicFramePr>
        <p:xfrm>
          <a:off x="743994" y="868618"/>
          <a:ext cx="7644430" cy="4007388"/>
        </p:xfrm>
        <a:graphic>
          <a:graphicData uri="http://schemas.openxmlformats.org/presentationml/2006/ole">
            <mc:AlternateContent xmlns:mc="http://schemas.openxmlformats.org/markup-compatibility/2006">
              <mc:Choice xmlns:v="urn:schemas-microsoft-com:vml" Requires="v">
                <p:oleObj spid="_x0000_s30749" name="Visio" r:id="rId3" imgW="5619210" imgH="3624808" progId="Visio.Drawing.11">
                  <p:embed/>
                </p:oleObj>
              </mc:Choice>
              <mc:Fallback>
                <p:oleObj name="Visio" r:id="rId3" imgW="5619210" imgH="3624808" progId="Visio.Drawing.11">
                  <p:embed/>
                  <p:pic>
                    <p:nvPicPr>
                      <p:cNvPr id="0" name=""/>
                      <p:cNvPicPr/>
                      <p:nvPr/>
                    </p:nvPicPr>
                    <p:blipFill>
                      <a:blip r:embed="rId4"/>
                      <a:stretch>
                        <a:fillRect/>
                      </a:stretch>
                    </p:blipFill>
                    <p:spPr>
                      <a:xfrm>
                        <a:off x="743994" y="868618"/>
                        <a:ext cx="7644430" cy="4007388"/>
                      </a:xfrm>
                      <a:prstGeom prst="rect">
                        <a:avLst/>
                      </a:prstGeom>
                    </p:spPr>
                  </p:pic>
                </p:oleObj>
              </mc:Fallback>
            </mc:AlternateContent>
          </a:graphicData>
        </a:graphic>
      </p:graphicFrame>
      <p:sp>
        <p:nvSpPr>
          <p:cNvPr id="14" name="矩形 13"/>
          <p:cNvSpPr/>
          <p:nvPr/>
        </p:nvSpPr>
        <p:spPr>
          <a:xfrm>
            <a:off x="749570" y="195486"/>
            <a:ext cx="8286926" cy="522270"/>
          </a:xfrm>
          <a:prstGeom prst="rect">
            <a:avLst/>
          </a:prstGeom>
        </p:spPr>
        <p:txBody>
          <a:bodyPr wrap="square" lIns="77925" tIns="38963" rIns="77925" bIns="38963">
            <a:spAutoFit/>
          </a:bodyPr>
          <a:lstStyle/>
          <a:p>
            <a:pPr>
              <a:lnSpc>
                <a:spcPct val="150000"/>
              </a:lnSpc>
            </a:pP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MS-CMOS</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示意图</a:t>
            </a:r>
          </a:p>
        </p:txBody>
      </p:sp>
    </p:spTree>
    <p:extLst>
      <p:ext uri="{BB962C8B-B14F-4D97-AF65-F5344CB8AC3E}">
        <p14:creationId xmlns:p14="http://schemas.microsoft.com/office/powerpoint/2010/main" val="2816741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val="3313683781"/>
              </p:ext>
            </p:extLst>
          </p:nvPr>
        </p:nvGraphicFramePr>
        <p:xfrm>
          <a:off x="507636" y="994951"/>
          <a:ext cx="3873750" cy="330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右箭头 4"/>
          <p:cNvSpPr/>
          <p:nvPr/>
        </p:nvSpPr>
        <p:spPr bwMode="gray">
          <a:xfrm>
            <a:off x="4410556" y="2303100"/>
            <a:ext cx="777600" cy="588600"/>
          </a:xfrm>
          <a:prstGeom prst="rightArrow">
            <a:avLst/>
          </a:prstGeom>
          <a:solidFill>
            <a:srgbClr val="FF0000"/>
          </a:solidFill>
          <a:ln w="38100" algn="ctr">
            <a:solidFill>
              <a:srgbClr val="FFFFFF"/>
            </a:solidFill>
            <a:round/>
            <a:headEnd/>
            <a:tailEnd/>
          </a:ln>
          <a:effectLst/>
        </p:spPr>
        <p:txBody>
          <a:bodyPr wrap="none" lIns="77925" tIns="38963" rIns="77925" bIns="38963" rtlCol="0" anchor="ctr"/>
          <a:lstStyle/>
          <a:p>
            <a:pPr algn="ctr" eaLnBrk="0" hangingPunct="0">
              <a:lnSpc>
                <a:spcPct val="150000"/>
              </a:lnSpc>
            </a:pPr>
            <a:endParaRPr lang="zh-CN" altLang="en-US" sz="1700" b="1" kern="0" spc="256" dirty="0">
              <a:solidFill>
                <a:srgbClr val="FFFF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aphicFrame>
        <p:nvGraphicFramePr>
          <p:cNvPr id="6" name="图示 5"/>
          <p:cNvGraphicFramePr/>
          <p:nvPr>
            <p:extLst>
              <p:ext uri="{D42A27DB-BD31-4B8C-83A1-F6EECF244321}">
                <p14:modId xmlns:p14="http://schemas.microsoft.com/office/powerpoint/2010/main" val="2769688963"/>
              </p:ext>
            </p:extLst>
          </p:nvPr>
        </p:nvGraphicFramePr>
        <p:xfrm>
          <a:off x="5188156" y="1078706"/>
          <a:ext cx="3560308" cy="3021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矩形 7"/>
          <p:cNvSpPr/>
          <p:nvPr/>
        </p:nvSpPr>
        <p:spPr>
          <a:xfrm>
            <a:off x="5836228" y="555526"/>
            <a:ext cx="2377854" cy="448019"/>
          </a:xfrm>
          <a:prstGeom prst="rect">
            <a:avLst/>
          </a:prstGeom>
        </p:spPr>
        <p:txBody>
          <a:bodyPr wrap="square" lIns="77925" tIns="38963" rIns="77925" bIns="38963">
            <a:spAutoFit/>
          </a:bodyPr>
          <a:lstStyle/>
          <a:p>
            <a:pPr algn="ctr"/>
            <a:r>
              <a:rPr lang="zh-CN" altLang="en-US" sz="2400" b="1" dirty="0">
                <a:solidFill>
                  <a:srgbClr val="FF0000"/>
                </a:solidFill>
                <a:latin typeface="楷体" panose="02010609060101010101" pitchFamily="49" charset="-122"/>
                <a:ea typeface="楷体" panose="02010609060101010101" pitchFamily="49" charset="-122"/>
              </a:rPr>
              <a:t>特点</a:t>
            </a:r>
          </a:p>
        </p:txBody>
      </p:sp>
    </p:spTree>
    <p:extLst>
      <p:ext uri="{BB962C8B-B14F-4D97-AF65-F5344CB8AC3E}">
        <p14:creationId xmlns:p14="http://schemas.microsoft.com/office/powerpoint/2010/main" val="4149159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75439" y="339502"/>
            <a:ext cx="2307968" cy="44801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77925" tIns="38963" rIns="77925" bIns="38963">
            <a:spAutoFit/>
          </a:bodyPr>
          <a:lstStyle/>
          <a:p>
            <a:pPr marL="0" lvl="2"/>
            <a:r>
              <a:rPr lang="zh-CN" altLang="en-US" sz="2400" dirty="0">
                <a:ln w="12700">
                  <a:solidFill>
                    <a:srgbClr val="575F6D">
                      <a:satMod val="155000"/>
                    </a:srgbClr>
                  </a:solidFill>
                  <a:prstDash val="solid"/>
                </a:ln>
                <a:latin typeface="楷体" panose="02010609060101010101" pitchFamily="49" charset="-122"/>
                <a:ea typeface="楷体" panose="02010609060101010101" pitchFamily="49" charset="-122"/>
              </a:rPr>
              <a:t>动目标提取</a:t>
            </a:r>
          </a:p>
        </p:txBody>
      </p:sp>
      <p:pic>
        <p:nvPicPr>
          <p:cNvPr id="9" name="图片 8" descr="SI跟踪.PNG"/>
          <p:cNvPicPr/>
          <p:nvPr/>
        </p:nvPicPr>
        <p:blipFill rotWithShape="1">
          <a:blip r:embed="rId2" cstate="print"/>
          <a:srcRect l="1795" t="2283" r="1902" b="3087"/>
          <a:stretch/>
        </p:blipFill>
        <p:spPr>
          <a:xfrm>
            <a:off x="755576" y="915566"/>
            <a:ext cx="7754631" cy="3672408"/>
          </a:xfrm>
          <a:prstGeom prst="rect">
            <a:avLst/>
          </a:prstGeom>
        </p:spPr>
      </p:pic>
      <p:sp>
        <p:nvSpPr>
          <p:cNvPr id="10" name="矩形 9"/>
          <p:cNvSpPr/>
          <p:nvPr/>
        </p:nvSpPr>
        <p:spPr>
          <a:xfrm>
            <a:off x="3590889" y="4705566"/>
            <a:ext cx="2132272" cy="417241"/>
          </a:xfrm>
          <a:prstGeom prst="rect">
            <a:avLst/>
          </a:prstGeom>
        </p:spPr>
        <p:txBody>
          <a:bodyPr wrap="none" lIns="77925" tIns="38963" rIns="77925" bIns="38963">
            <a:spAutoFit/>
          </a:bodyPr>
          <a:lstStyle/>
          <a:p>
            <a:r>
              <a:rPr lang="zh-CN" altLang="en-US" sz="2200" dirty="0">
                <a:latin typeface="楷体" panose="02010609060101010101" pitchFamily="49" charset="-122"/>
                <a:ea typeface="楷体" panose="02010609060101010101" pitchFamily="49" charset="-122"/>
              </a:rPr>
              <a:t>视频中车辆跟踪</a:t>
            </a:r>
          </a:p>
        </p:txBody>
      </p:sp>
      <p:sp>
        <p:nvSpPr>
          <p:cNvPr id="11" name="矩形 10"/>
          <p:cNvSpPr/>
          <p:nvPr/>
        </p:nvSpPr>
        <p:spPr>
          <a:xfrm>
            <a:off x="683568" y="339502"/>
            <a:ext cx="1116241" cy="448019"/>
          </a:xfrm>
          <a:prstGeom prst="rect">
            <a:avLst/>
          </a:prstGeom>
          <a:noFill/>
          <a:ln>
            <a:noFill/>
          </a:ln>
        </p:spPr>
        <p:txBody>
          <a:bodyPr wrap="square" lIns="77925" tIns="38963" rIns="77925" bIns="38963">
            <a:spAutoFit/>
          </a:bodyPr>
          <a:lstStyle/>
          <a:p>
            <a:r>
              <a:rPr lang="zh-CN" altLang="en-US" sz="2400" b="1" dirty="0">
                <a:solidFill>
                  <a:srgbClr val="C00000"/>
                </a:solidFill>
                <a:latin typeface="楷体" panose="02010609060101010101" pitchFamily="49" charset="-122"/>
                <a:ea typeface="楷体" panose="02010609060101010101" pitchFamily="49" charset="-122"/>
              </a:rPr>
              <a:t>特色：</a:t>
            </a:r>
          </a:p>
        </p:txBody>
      </p:sp>
    </p:spTree>
    <p:extLst>
      <p:ext uri="{BB962C8B-B14F-4D97-AF65-F5344CB8AC3E}">
        <p14:creationId xmlns:p14="http://schemas.microsoft.com/office/powerpoint/2010/main" val="197294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33349"/>
            <a:ext cx="9144000" cy="494185"/>
          </a:xfrm>
          <a:prstGeom prst="rect">
            <a:avLst/>
          </a:prstGeom>
          <a:noFill/>
        </p:spPr>
        <p:txBody>
          <a:bodyPr wrap="square" lIns="77925" tIns="38963" rIns="77925" bIns="38963">
            <a:spAutoFit/>
          </a:bodyPr>
          <a:lstStyle/>
          <a:p>
            <a:pPr indent="-292219" algn="ctr">
              <a:spcBef>
                <a:spcPts val="511"/>
              </a:spcBef>
            </a:pPr>
            <a:r>
              <a:rPr lang="zh-CN" altLang="en-US" sz="2600" b="1" dirty="0">
                <a:latin typeface="Times New Roman" panose="02020603050405020304" pitchFamily="18" charset="0"/>
                <a:ea typeface="楷体" panose="02010609060101010101" pitchFamily="49" charset="-122"/>
                <a:cs typeface="Times New Roman" panose="02020603050405020304" pitchFamily="18" charset="0"/>
              </a:rPr>
              <a:t>采用</a:t>
            </a:r>
            <a:r>
              <a:rPr lang="en-US" altLang="zh-CN" sz="2600" b="1" dirty="0">
                <a:latin typeface="Times New Roman" panose="02020603050405020304" pitchFamily="18" charset="0"/>
                <a:ea typeface="楷体" panose="02010609060101010101" pitchFamily="49" charset="-122"/>
                <a:cs typeface="Times New Roman" panose="02020603050405020304" pitchFamily="18" charset="0"/>
              </a:rPr>
              <a:t>MSCMOS</a:t>
            </a:r>
            <a:r>
              <a:rPr lang="zh-CN" altLang="en-US" sz="2600" b="1" dirty="0">
                <a:latin typeface="Times New Roman" panose="02020603050405020304" pitchFamily="18" charset="0"/>
                <a:ea typeface="楷体" panose="02010609060101010101" pitchFamily="49" charset="-122"/>
                <a:cs typeface="Times New Roman" panose="02020603050405020304" pitchFamily="18" charset="0"/>
              </a:rPr>
              <a:t>传感器的卫星和</a:t>
            </a:r>
            <a:r>
              <a:rPr lang="en-US" altLang="zh-CN" sz="2600" b="1" dirty="0">
                <a:latin typeface="Times New Roman" panose="02020603050405020304" pitchFamily="18" charset="0"/>
                <a:ea typeface="楷体" panose="02010609060101010101" pitchFamily="49" charset="-122"/>
                <a:cs typeface="Times New Roman" panose="02020603050405020304" pitchFamily="18" charset="0"/>
              </a:rPr>
              <a:t>SKY-SAT-1 </a:t>
            </a:r>
            <a:r>
              <a:rPr lang="zh-CN" altLang="en-US" sz="2600" b="1" dirty="0">
                <a:latin typeface="Times New Roman" panose="02020603050405020304" pitchFamily="18" charset="0"/>
                <a:ea typeface="楷体" panose="02010609060101010101" pitchFamily="49" charset="-122"/>
                <a:cs typeface="Times New Roman" panose="02020603050405020304" pitchFamily="18" charset="0"/>
              </a:rPr>
              <a:t>的比较</a:t>
            </a:r>
            <a:endParaRPr lang="en-US" altLang="zh-CN" sz="2600" b="1" dirty="0">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781811295"/>
              </p:ext>
            </p:extLst>
          </p:nvPr>
        </p:nvGraphicFramePr>
        <p:xfrm>
          <a:off x="0" y="699090"/>
          <a:ext cx="9144000" cy="4427220"/>
        </p:xfrm>
        <a:graphic>
          <a:graphicData uri="http://schemas.openxmlformats.org/drawingml/2006/table">
            <a:tbl>
              <a:tblPr firstRow="1" bandRow="1">
                <a:tableStyleId>{5C22544A-7EE6-4342-B048-85BDC9FD1C3A}</a:tableStyleId>
              </a:tblPr>
              <a:tblGrid>
                <a:gridCol w="409707">
                  <a:extLst>
                    <a:ext uri="{9D8B030D-6E8A-4147-A177-3AD203B41FA5}">
                      <a16:colId xmlns:a16="http://schemas.microsoft.com/office/drawing/2014/main" xmlns="" val="20000"/>
                    </a:ext>
                  </a:extLst>
                </a:gridCol>
                <a:gridCol w="973747">
                  <a:extLst>
                    <a:ext uri="{9D8B030D-6E8A-4147-A177-3AD203B41FA5}">
                      <a16:colId xmlns:a16="http://schemas.microsoft.com/office/drawing/2014/main" xmlns="" val="20001"/>
                    </a:ext>
                  </a:extLst>
                </a:gridCol>
                <a:gridCol w="1040574">
                  <a:extLst>
                    <a:ext uri="{9D8B030D-6E8A-4147-A177-3AD203B41FA5}">
                      <a16:colId xmlns:a16="http://schemas.microsoft.com/office/drawing/2014/main" xmlns="" val="20002"/>
                    </a:ext>
                  </a:extLst>
                </a:gridCol>
                <a:gridCol w="1287936">
                  <a:extLst>
                    <a:ext uri="{9D8B030D-6E8A-4147-A177-3AD203B41FA5}">
                      <a16:colId xmlns:a16="http://schemas.microsoft.com/office/drawing/2014/main" xmlns="" val="20003"/>
                    </a:ext>
                  </a:extLst>
                </a:gridCol>
                <a:gridCol w="1413736">
                  <a:extLst>
                    <a:ext uri="{9D8B030D-6E8A-4147-A177-3AD203B41FA5}">
                      <a16:colId xmlns:a16="http://schemas.microsoft.com/office/drawing/2014/main" xmlns="" val="20004"/>
                    </a:ext>
                  </a:extLst>
                </a:gridCol>
                <a:gridCol w="801910">
                  <a:extLst>
                    <a:ext uri="{9D8B030D-6E8A-4147-A177-3AD203B41FA5}">
                      <a16:colId xmlns:a16="http://schemas.microsoft.com/office/drawing/2014/main" xmlns="" val="20005"/>
                    </a:ext>
                  </a:extLst>
                </a:gridCol>
                <a:gridCol w="755388">
                  <a:extLst>
                    <a:ext uri="{9D8B030D-6E8A-4147-A177-3AD203B41FA5}">
                      <a16:colId xmlns:a16="http://schemas.microsoft.com/office/drawing/2014/main" xmlns="" val="20006"/>
                    </a:ext>
                  </a:extLst>
                </a:gridCol>
                <a:gridCol w="1485517">
                  <a:extLst>
                    <a:ext uri="{9D8B030D-6E8A-4147-A177-3AD203B41FA5}">
                      <a16:colId xmlns:a16="http://schemas.microsoft.com/office/drawing/2014/main" xmlns="" val="20007"/>
                    </a:ext>
                  </a:extLst>
                </a:gridCol>
                <a:gridCol w="975485">
                  <a:extLst>
                    <a:ext uri="{9D8B030D-6E8A-4147-A177-3AD203B41FA5}">
                      <a16:colId xmlns:a16="http://schemas.microsoft.com/office/drawing/2014/main" xmlns="" val="20008"/>
                    </a:ext>
                  </a:extLst>
                </a:gridCol>
              </a:tblGrid>
              <a:tr h="901723">
                <a:tc>
                  <a:txBody>
                    <a:bodyPr/>
                    <a:lstStyle/>
                    <a:p>
                      <a:pPr algn="ctr"/>
                      <a:r>
                        <a:rPr lang="zh-CN" altLang="en-US" sz="1400" b="1" dirty="0">
                          <a:latin typeface="黑体" pitchFamily="2" charset="-122"/>
                          <a:ea typeface="黑体" pitchFamily="2" charset="-122"/>
                        </a:rPr>
                        <a:t>卫星类型</a:t>
                      </a:r>
                    </a:p>
                  </a:txBody>
                  <a:tcPr marL="84406" marR="84406" marT="34290" marB="34290" anchor="ctr"/>
                </a:tc>
                <a:tc>
                  <a:txBody>
                    <a:bodyPr/>
                    <a:lstStyle/>
                    <a:p>
                      <a:pPr algn="ctr"/>
                      <a:r>
                        <a:rPr lang="zh-CN" altLang="en-US" sz="1400" dirty="0">
                          <a:latin typeface="黑体" pitchFamily="2" charset="-122"/>
                          <a:ea typeface="黑体" pitchFamily="2" charset="-122"/>
                        </a:rPr>
                        <a:t>功能</a:t>
                      </a:r>
                      <a:endParaRPr lang="en-US" altLang="zh-CN" sz="1400" dirty="0">
                        <a:latin typeface="黑体" pitchFamily="2" charset="-122"/>
                        <a:ea typeface="黑体" pitchFamily="2" charset="-122"/>
                      </a:endParaRPr>
                    </a:p>
                    <a:p>
                      <a:pPr algn="ctr"/>
                      <a:r>
                        <a:rPr lang="zh-CN" altLang="en-US" sz="1400" dirty="0">
                          <a:latin typeface="黑体" pitchFamily="2" charset="-122"/>
                          <a:ea typeface="黑体" pitchFamily="2" charset="-122"/>
                        </a:rPr>
                        <a:t>方面</a:t>
                      </a:r>
                    </a:p>
                  </a:txBody>
                  <a:tcPr marL="84406" marR="84406" marT="34290" marB="34290" anchor="ctr"/>
                </a:tc>
                <a:tc>
                  <a:txBody>
                    <a:bodyPr/>
                    <a:lstStyle/>
                    <a:p>
                      <a:r>
                        <a:rPr lang="zh-CN" altLang="en-US" sz="1400" dirty="0">
                          <a:latin typeface="黑体" pitchFamily="2" charset="-122"/>
                          <a:ea typeface="黑体" pitchFamily="2" charset="-122"/>
                        </a:rPr>
                        <a:t>传感器工作模式（非视频时）</a:t>
                      </a:r>
                    </a:p>
                  </a:txBody>
                  <a:tcPr marL="84406" marR="84406" marT="34290" marB="34290" anchor="ctr"/>
                </a:tc>
                <a:tc>
                  <a:txBody>
                    <a:bodyPr/>
                    <a:lstStyle/>
                    <a:p>
                      <a:pPr algn="ctr"/>
                      <a:r>
                        <a:rPr lang="zh-CN" altLang="en-US" sz="1400" dirty="0">
                          <a:latin typeface="黑体" pitchFamily="2" charset="-122"/>
                          <a:ea typeface="黑体" pitchFamily="2" charset="-122"/>
                        </a:rPr>
                        <a:t>地面</a:t>
                      </a:r>
                      <a:endParaRPr lang="en-US" altLang="zh-CN" sz="1400" dirty="0">
                        <a:latin typeface="黑体" pitchFamily="2" charset="-122"/>
                        <a:ea typeface="黑体" pitchFamily="2" charset="-122"/>
                      </a:endParaRPr>
                    </a:p>
                    <a:p>
                      <a:pPr algn="ctr"/>
                      <a:r>
                        <a:rPr lang="zh-CN" altLang="en-US" sz="1400" dirty="0">
                          <a:latin typeface="黑体" pitchFamily="2" charset="-122"/>
                          <a:ea typeface="黑体" pitchFamily="2" charset="-122"/>
                        </a:rPr>
                        <a:t>处理</a:t>
                      </a:r>
                    </a:p>
                  </a:txBody>
                  <a:tcPr marL="84406" marR="84406" marT="34290" marB="34290" anchor="ctr"/>
                </a:tc>
                <a:tc>
                  <a:txBody>
                    <a:bodyPr/>
                    <a:lstStyle/>
                    <a:p>
                      <a:pPr algn="ctr"/>
                      <a:r>
                        <a:rPr lang="zh-CN" altLang="en-US" sz="1400" dirty="0">
                          <a:latin typeface="黑体" pitchFamily="2" charset="-122"/>
                          <a:ea typeface="黑体" pitchFamily="2" charset="-122"/>
                        </a:rPr>
                        <a:t>星上</a:t>
                      </a:r>
                      <a:endParaRPr lang="en-US" altLang="zh-CN" sz="1400" dirty="0">
                        <a:latin typeface="黑体" pitchFamily="2" charset="-122"/>
                        <a:ea typeface="黑体" pitchFamily="2" charset="-122"/>
                      </a:endParaRPr>
                    </a:p>
                    <a:p>
                      <a:pPr algn="ctr"/>
                      <a:r>
                        <a:rPr lang="zh-CN" altLang="en-US" sz="1400" dirty="0">
                          <a:latin typeface="黑体" pitchFamily="2" charset="-122"/>
                          <a:ea typeface="黑体" pitchFamily="2" charset="-122"/>
                        </a:rPr>
                        <a:t>处理</a:t>
                      </a:r>
                    </a:p>
                  </a:txBody>
                  <a:tcPr marL="84406" marR="84406" marT="34290" marB="34290" anchor="ctr"/>
                </a:tc>
                <a:tc>
                  <a:txBody>
                    <a:bodyPr/>
                    <a:lstStyle/>
                    <a:p>
                      <a:pPr algn="ctr"/>
                      <a:r>
                        <a:rPr lang="zh-CN" altLang="en-US" sz="1400" dirty="0">
                          <a:latin typeface="黑体" pitchFamily="2" charset="-122"/>
                          <a:ea typeface="黑体" pitchFamily="2" charset="-122"/>
                        </a:rPr>
                        <a:t>超分</a:t>
                      </a:r>
                      <a:endParaRPr lang="en-US" altLang="zh-CN" sz="1400" dirty="0">
                        <a:latin typeface="黑体" pitchFamily="2" charset="-122"/>
                        <a:ea typeface="黑体" pitchFamily="2" charset="-122"/>
                      </a:endParaRPr>
                    </a:p>
                    <a:p>
                      <a:pPr algn="ctr"/>
                      <a:r>
                        <a:rPr lang="zh-CN" altLang="en-US" sz="1400" dirty="0">
                          <a:latin typeface="黑体" pitchFamily="2" charset="-122"/>
                          <a:ea typeface="黑体" pitchFamily="2" charset="-122"/>
                        </a:rPr>
                        <a:t>处理</a:t>
                      </a:r>
                    </a:p>
                  </a:txBody>
                  <a:tcPr marL="84406" marR="84406" marT="34290" marB="34290" anchor="ctr"/>
                </a:tc>
                <a:tc>
                  <a:txBody>
                    <a:bodyPr/>
                    <a:lstStyle/>
                    <a:p>
                      <a:pPr algn="ctr"/>
                      <a:r>
                        <a:rPr lang="en-US" altLang="zh-CN" sz="1400" dirty="0">
                          <a:latin typeface="黑体" pitchFamily="2" charset="-122"/>
                          <a:ea typeface="黑体" pitchFamily="2" charset="-122"/>
                        </a:rPr>
                        <a:t>TDI</a:t>
                      </a:r>
                    </a:p>
                    <a:p>
                      <a:pPr algn="ctr"/>
                      <a:r>
                        <a:rPr lang="zh-CN" altLang="en-US" sz="1400" dirty="0">
                          <a:latin typeface="黑体" pitchFamily="2" charset="-122"/>
                          <a:ea typeface="黑体" pitchFamily="2" charset="-122"/>
                        </a:rPr>
                        <a:t>处理</a:t>
                      </a:r>
                    </a:p>
                  </a:txBody>
                  <a:tcPr marL="84406" marR="84406" marT="34290" marB="34290" anchor="ctr"/>
                </a:tc>
                <a:tc>
                  <a:txBody>
                    <a:bodyPr/>
                    <a:lstStyle/>
                    <a:p>
                      <a:pPr algn="ctr"/>
                      <a:r>
                        <a:rPr lang="zh-CN" altLang="en-US" sz="1400" dirty="0">
                          <a:latin typeface="黑体" pitchFamily="2" charset="-122"/>
                          <a:ea typeface="黑体" pitchFamily="2" charset="-122"/>
                        </a:rPr>
                        <a:t>对传感器</a:t>
                      </a:r>
                      <a:endParaRPr lang="en-US" altLang="zh-CN" sz="1400" dirty="0">
                        <a:latin typeface="黑体" pitchFamily="2" charset="-122"/>
                        <a:ea typeface="黑体" pitchFamily="2" charset="-122"/>
                      </a:endParaRPr>
                    </a:p>
                    <a:p>
                      <a:pPr algn="ctr"/>
                      <a:r>
                        <a:rPr lang="en-US" altLang="zh-CN" sz="1400" dirty="0">
                          <a:latin typeface="黑体" pitchFamily="2" charset="-122"/>
                          <a:ea typeface="黑体" pitchFamily="2" charset="-122"/>
                        </a:rPr>
                        <a:t>CMOS</a:t>
                      </a:r>
                      <a:r>
                        <a:rPr lang="zh-CN" altLang="en-US" sz="1400" dirty="0">
                          <a:latin typeface="黑体" pitchFamily="2" charset="-122"/>
                          <a:ea typeface="黑体" pitchFamily="2" charset="-122"/>
                        </a:rPr>
                        <a:t>的要求</a:t>
                      </a:r>
                    </a:p>
                  </a:txBody>
                  <a:tcPr marL="84406" marR="84406" marT="34290" marB="34290" anchor="ctr"/>
                </a:tc>
                <a:tc>
                  <a:txBody>
                    <a:bodyPr/>
                    <a:lstStyle/>
                    <a:p>
                      <a:pPr algn="ctr"/>
                      <a:r>
                        <a:rPr lang="zh-CN" altLang="en-US" sz="1400" dirty="0">
                          <a:latin typeface="黑体" pitchFamily="2" charset="-122"/>
                          <a:ea typeface="黑体" pitchFamily="2" charset="-122"/>
                        </a:rPr>
                        <a:t>工程应用</a:t>
                      </a:r>
                      <a:endParaRPr lang="en-US" altLang="zh-CN" sz="1400" dirty="0">
                        <a:latin typeface="黑体" pitchFamily="2" charset="-122"/>
                        <a:ea typeface="黑体" pitchFamily="2" charset="-122"/>
                      </a:endParaRPr>
                    </a:p>
                    <a:p>
                      <a:pPr algn="ctr"/>
                      <a:r>
                        <a:rPr lang="zh-CN" altLang="en-US" sz="1400" dirty="0">
                          <a:latin typeface="黑体" pitchFamily="2" charset="-122"/>
                          <a:ea typeface="黑体" pitchFamily="2" charset="-122"/>
                        </a:rPr>
                        <a:t>综合评估</a:t>
                      </a:r>
                    </a:p>
                  </a:txBody>
                  <a:tcPr marL="84406" marR="84406" marT="34290" marB="34290" anchor="ctr"/>
                </a:tc>
                <a:extLst>
                  <a:ext uri="{0D108BD9-81ED-4DB2-BD59-A6C34878D82A}">
                    <a16:rowId xmlns:a16="http://schemas.microsoft.com/office/drawing/2014/main" xmlns="" val="10000"/>
                  </a:ext>
                </a:extLst>
              </a:tr>
              <a:tr h="1497904">
                <a:tc>
                  <a:txBody>
                    <a:bodyPr/>
                    <a:lstStyle/>
                    <a:p>
                      <a:pPr algn="ctr"/>
                      <a:r>
                        <a:rPr lang="en-US" altLang="zh-CN" sz="1300" b="0" dirty="0">
                          <a:solidFill>
                            <a:srgbClr val="FF0000"/>
                          </a:solidFill>
                        </a:rPr>
                        <a:t>SKY-SAT-1</a:t>
                      </a:r>
                      <a:endParaRPr lang="zh-CN" altLang="en-US" sz="1300" b="0" dirty="0">
                        <a:solidFill>
                          <a:srgbClr val="FF0000"/>
                        </a:solidFill>
                      </a:endParaRPr>
                    </a:p>
                  </a:txBody>
                  <a:tcPr marL="84406" marR="84406" marT="34290" marB="34290" anchor="ctr"/>
                </a:tc>
                <a:tc>
                  <a:txBody>
                    <a:bodyPr/>
                    <a:lstStyle/>
                    <a:p>
                      <a:pPr algn="ctr"/>
                      <a:r>
                        <a:rPr lang="zh-CN" altLang="en-US" sz="1300" b="0" dirty="0"/>
                        <a:t>超分辨率、数字</a:t>
                      </a:r>
                      <a:r>
                        <a:rPr lang="en-US" altLang="zh-CN" sz="1300" b="0" dirty="0"/>
                        <a:t>DTI</a:t>
                      </a:r>
                      <a:r>
                        <a:rPr lang="zh-CN" altLang="en-US" sz="1300" b="0" dirty="0"/>
                        <a:t>、视频。</a:t>
                      </a:r>
                    </a:p>
                  </a:txBody>
                  <a:tcPr marL="84406" marR="84406"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300" b="0" dirty="0"/>
                        <a:t>面阵、推帧（</a:t>
                      </a:r>
                      <a:r>
                        <a:rPr lang="en-US" altLang="zh-CN" sz="1300" b="0" dirty="0"/>
                        <a:t>PUSH-FRAME</a:t>
                      </a:r>
                      <a:r>
                        <a:rPr lang="zh-CN" altLang="en-US" sz="1300" b="0" dirty="0"/>
                        <a:t>）。图像帧之间的几何关系复杂、不确定。</a:t>
                      </a:r>
                    </a:p>
                  </a:txBody>
                  <a:tcPr marL="84406" marR="84406" marT="34290" marB="34290" anchor="ctr"/>
                </a:tc>
                <a:tc>
                  <a:txBody>
                    <a:bodyPr/>
                    <a:lstStyle/>
                    <a:p>
                      <a:pPr algn="ctr"/>
                      <a:r>
                        <a:rPr lang="zh-CN" altLang="en-US" sz="1300" b="0" dirty="0"/>
                        <a:t>复杂：超分、</a:t>
                      </a:r>
                      <a:r>
                        <a:rPr lang="en-US" altLang="zh-CN" sz="1300" b="0" dirty="0"/>
                        <a:t>TDI</a:t>
                      </a:r>
                      <a:r>
                        <a:rPr lang="zh-CN" altLang="en-US" sz="1300" b="0" dirty="0"/>
                        <a:t>、其他（如超分要</a:t>
                      </a:r>
                      <a:r>
                        <a:rPr lang="en-US" altLang="zh-CN" sz="1300" b="0" dirty="0"/>
                        <a:t>20</a:t>
                      </a:r>
                      <a:r>
                        <a:rPr lang="zh-CN" altLang="en-US" sz="1300" b="0" dirty="0"/>
                        <a:t>幅图、计算无法在星上完成）。</a:t>
                      </a:r>
                      <a:endParaRPr lang="en-US" altLang="zh-CN" sz="1300" b="0" dirty="0"/>
                    </a:p>
                    <a:p>
                      <a:pPr algn="ctr"/>
                      <a:r>
                        <a:rPr lang="zh-CN" altLang="en-US" sz="1300" b="0" dirty="0">
                          <a:solidFill>
                            <a:srgbClr val="C00000"/>
                          </a:solidFill>
                        </a:rPr>
                        <a:t>缺点：数传压力极大</a:t>
                      </a:r>
                    </a:p>
                  </a:txBody>
                  <a:tcPr marL="84406" marR="84406" marT="34290" marB="34290" anchor="ctr"/>
                </a:tc>
                <a:tc>
                  <a:txBody>
                    <a:bodyPr/>
                    <a:lstStyle/>
                    <a:p>
                      <a:pPr algn="ctr"/>
                      <a:r>
                        <a:rPr lang="zh-CN" altLang="en-US" sz="1300" b="0" dirty="0"/>
                        <a:t>无。主要由于采样方式导致所有算法复杂。如要先进行帧与帧 之间的图像匹配。</a:t>
                      </a:r>
                      <a:r>
                        <a:rPr lang="zh-CN" altLang="en-US" sz="1300" b="0" dirty="0">
                          <a:solidFill>
                            <a:srgbClr val="C00000"/>
                          </a:solidFill>
                        </a:rPr>
                        <a:t>目前，星上无法承受。</a:t>
                      </a:r>
                    </a:p>
                  </a:txBody>
                  <a:tcPr marL="84406" marR="84406" marT="34290" marB="34290" anchor="ctr"/>
                </a:tc>
                <a:tc>
                  <a:txBody>
                    <a:bodyPr/>
                    <a:lstStyle/>
                    <a:p>
                      <a:pPr algn="ctr"/>
                      <a:r>
                        <a:rPr lang="zh-CN" altLang="en-US" sz="1300" b="0" dirty="0"/>
                        <a:t>要求原始数据多，要先配准，算法复杂，超分结果不确定。</a:t>
                      </a:r>
                    </a:p>
                  </a:txBody>
                  <a:tcPr marL="84406" marR="84406" marT="34290" marB="34290" anchor="ctr"/>
                </a:tc>
                <a:tc>
                  <a:txBody>
                    <a:bodyPr/>
                    <a:lstStyle/>
                    <a:p>
                      <a:pPr algn="ctr"/>
                      <a:r>
                        <a:rPr lang="zh-CN" altLang="en-US" sz="1300" b="0" dirty="0"/>
                        <a:t>图像混叠大，处理算法？结果？</a:t>
                      </a:r>
                    </a:p>
                  </a:txBody>
                  <a:tcPr marL="84406" marR="84406" marT="34290" marB="34290" anchor="ctr"/>
                </a:tc>
                <a:tc>
                  <a:txBody>
                    <a:bodyPr/>
                    <a:lstStyle/>
                    <a:p>
                      <a:pPr algn="ctr"/>
                      <a:r>
                        <a:rPr lang="zh-CN" altLang="en-US" sz="1300" b="0" dirty="0" smtClean="0"/>
                        <a:t>无</a:t>
                      </a:r>
                      <a:endParaRPr lang="zh-CN" altLang="en-US" sz="1300" b="0" dirty="0"/>
                    </a:p>
                  </a:txBody>
                  <a:tcPr marL="84406" marR="84406" marT="34290" marB="34290" anchor="ctr"/>
                </a:tc>
                <a:tc>
                  <a:txBody>
                    <a:bodyPr/>
                    <a:lstStyle/>
                    <a:p>
                      <a:pPr algn="ctr"/>
                      <a:r>
                        <a:rPr lang="zh-CN" altLang="en-US" sz="1300" b="0" dirty="0" smtClean="0"/>
                        <a:t>复杂</a:t>
                      </a:r>
                      <a:endParaRPr lang="zh-CN" altLang="en-US" sz="1300" b="0" dirty="0"/>
                    </a:p>
                  </a:txBody>
                  <a:tcPr marL="84406" marR="84406" marT="34290" marB="34290" anchor="ctr"/>
                </a:tc>
                <a:extLst>
                  <a:ext uri="{0D108BD9-81ED-4DB2-BD59-A6C34878D82A}">
                    <a16:rowId xmlns:a16="http://schemas.microsoft.com/office/drawing/2014/main" xmlns="" val="10001"/>
                  </a:ext>
                </a:extLst>
              </a:tr>
              <a:tr h="1783355">
                <a:tc>
                  <a:txBody>
                    <a:bodyPr/>
                    <a:lstStyle/>
                    <a:p>
                      <a:pPr algn="ctr"/>
                      <a:r>
                        <a:rPr lang="zh-CN" altLang="en-US" sz="1300" b="0" dirty="0">
                          <a:solidFill>
                            <a:srgbClr val="FF0000"/>
                          </a:solidFill>
                        </a:rPr>
                        <a:t>我们的卫星</a:t>
                      </a:r>
                    </a:p>
                  </a:txBody>
                  <a:tcPr marL="84406" marR="84406"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300" b="0" dirty="0"/>
                        <a:t>超分辨率、数字</a:t>
                      </a:r>
                      <a:r>
                        <a:rPr lang="en-US" altLang="zh-CN" sz="1300" b="0" dirty="0"/>
                        <a:t>DTI</a:t>
                      </a:r>
                      <a:r>
                        <a:rPr lang="zh-CN" altLang="en-US" sz="1300" b="0" dirty="0"/>
                        <a:t>、视频、</a:t>
                      </a:r>
                      <a:r>
                        <a:rPr lang="zh-CN" altLang="en-US" sz="1300" b="0" kern="1200" dirty="0">
                          <a:solidFill>
                            <a:srgbClr val="C00000"/>
                          </a:solidFill>
                          <a:latin typeface="+mn-lt"/>
                          <a:ea typeface="+mn-ea"/>
                          <a:cs typeface="+mn-cs"/>
                        </a:rPr>
                        <a:t>动目标提取、动态遥感</a:t>
                      </a:r>
                      <a:r>
                        <a:rPr lang="zh-CN" altLang="en-US" sz="1300" b="0" dirty="0">
                          <a:solidFill>
                            <a:srgbClr val="C00000"/>
                          </a:solidFill>
                        </a:rPr>
                        <a:t>图。</a:t>
                      </a:r>
                    </a:p>
                  </a:txBody>
                  <a:tcPr marL="84406" marR="84406"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300" b="0" dirty="0"/>
                        <a:t>多线阵、每一线阵为推扫（</a:t>
                      </a:r>
                      <a:r>
                        <a:rPr lang="en-US" altLang="zh-CN" sz="1300" b="0" dirty="0"/>
                        <a:t>PUSH-BROOM</a:t>
                      </a:r>
                      <a:r>
                        <a:rPr lang="zh-CN" altLang="en-US" sz="1300" b="0" dirty="0"/>
                        <a:t>）。图像帧之间的几何关系简单、确定。</a:t>
                      </a:r>
                    </a:p>
                  </a:txBody>
                  <a:tcPr marL="84406" marR="84406" marT="34290" marB="34290" anchor="ctr"/>
                </a:tc>
                <a:tc>
                  <a:txBody>
                    <a:bodyPr/>
                    <a:lstStyle/>
                    <a:p>
                      <a:pPr algn="ctr"/>
                      <a:r>
                        <a:rPr lang="zh-CN" altLang="en-US" sz="1300" b="0" dirty="0"/>
                        <a:t>简单：超分（最多</a:t>
                      </a:r>
                      <a:r>
                        <a:rPr lang="en-US" altLang="zh-CN" sz="1300" b="0" dirty="0"/>
                        <a:t>4</a:t>
                      </a:r>
                      <a:r>
                        <a:rPr lang="zh-CN" altLang="en-US" sz="1300" b="0" dirty="0"/>
                        <a:t>幅图）、动目标</a:t>
                      </a:r>
                      <a:r>
                        <a:rPr lang="zh-CN" altLang="en-US" sz="1300" b="0" dirty="0" smtClean="0"/>
                        <a:t>检测。</a:t>
                      </a:r>
                      <a:endParaRPr lang="en-US" altLang="zh-CN" sz="1300" b="0" dirty="0"/>
                    </a:p>
                    <a:p>
                      <a:pPr algn="ctr"/>
                      <a:r>
                        <a:rPr lang="zh-CN" altLang="en-US" sz="1300" b="0" dirty="0">
                          <a:solidFill>
                            <a:srgbClr val="C00000"/>
                          </a:solidFill>
                        </a:rPr>
                        <a:t>优点：数传压力小；缺点：星上数据处理压力大</a:t>
                      </a:r>
                      <a:r>
                        <a:rPr lang="zh-CN" altLang="en-US" sz="1300" b="0" dirty="0" smtClean="0">
                          <a:solidFill>
                            <a:srgbClr val="C00000"/>
                          </a:solidFill>
                        </a:rPr>
                        <a:t>。</a:t>
                      </a:r>
                      <a:r>
                        <a:rPr lang="zh-CN" altLang="en-US" sz="1300" b="0" dirty="0" smtClean="0">
                          <a:solidFill>
                            <a:srgbClr val="0070C0"/>
                          </a:solidFill>
                        </a:rPr>
                        <a:t>当然</a:t>
                      </a:r>
                      <a:r>
                        <a:rPr lang="zh-CN" altLang="en-US" sz="1300" b="0" dirty="0">
                          <a:solidFill>
                            <a:srgbClr val="0070C0"/>
                          </a:solidFill>
                        </a:rPr>
                        <a:t>，也可以和</a:t>
                      </a:r>
                      <a:r>
                        <a:rPr lang="en-US" altLang="zh-CN" sz="1300" b="0" dirty="0">
                          <a:solidFill>
                            <a:srgbClr val="0070C0"/>
                          </a:solidFill>
                        </a:rPr>
                        <a:t>SKY-SAT</a:t>
                      </a:r>
                      <a:r>
                        <a:rPr lang="zh-CN" altLang="en-US" sz="1300" b="0" dirty="0">
                          <a:solidFill>
                            <a:srgbClr val="0070C0"/>
                          </a:solidFill>
                        </a:rPr>
                        <a:t>一样。</a:t>
                      </a:r>
                    </a:p>
                  </a:txBody>
                  <a:tcPr marL="84406" marR="84406" marT="34290" marB="34290" anchor="ctr"/>
                </a:tc>
                <a:tc>
                  <a:txBody>
                    <a:bodyPr/>
                    <a:lstStyle/>
                    <a:p>
                      <a:pPr algn="ctr"/>
                      <a:r>
                        <a:rPr lang="zh-CN" altLang="en-US" sz="1300" b="0" dirty="0">
                          <a:solidFill>
                            <a:srgbClr val="C00000"/>
                          </a:solidFill>
                        </a:rPr>
                        <a:t>计算简单。</a:t>
                      </a:r>
                      <a:r>
                        <a:rPr lang="zh-CN" altLang="en-US" sz="1300" b="0" dirty="0"/>
                        <a:t>数字</a:t>
                      </a:r>
                      <a:r>
                        <a:rPr lang="en-US" altLang="zh-CN" sz="1300" b="0" dirty="0"/>
                        <a:t>DTI</a:t>
                      </a:r>
                      <a:r>
                        <a:rPr lang="zh-CN" altLang="en-US" sz="1300" b="0" dirty="0"/>
                        <a:t>，如有能力，超分和动目标检测均可在星上完成，直接传输成果图像。</a:t>
                      </a:r>
                    </a:p>
                  </a:txBody>
                  <a:tcPr marL="84406" marR="84406"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300" b="0" dirty="0"/>
                        <a:t>要求原始数据少，不配准，算法简单，超分结果确定。</a:t>
                      </a:r>
                    </a:p>
                  </a:txBody>
                  <a:tcPr marL="84406" marR="84406" marT="34290" marB="34290" anchor="ctr"/>
                </a:tc>
                <a:tc>
                  <a:txBody>
                    <a:bodyPr/>
                    <a:lstStyle/>
                    <a:p>
                      <a:pPr algn="ctr"/>
                      <a:r>
                        <a:rPr lang="zh-CN" altLang="en-US" sz="1300" b="0" dirty="0"/>
                        <a:t>图像混叠小，处理算法简单，结果好</a:t>
                      </a:r>
                    </a:p>
                  </a:txBody>
                  <a:tcPr marL="84406" marR="84406" marT="34290" marB="34290" anchor="ctr"/>
                </a:tc>
                <a:tc>
                  <a:txBody>
                    <a:bodyPr/>
                    <a:lstStyle/>
                    <a:p>
                      <a:pPr algn="ctr"/>
                      <a:r>
                        <a:rPr lang="zh-CN" altLang="en-US" sz="1300" b="0" dirty="0"/>
                        <a:t>基元（线）控制、灵活选取特定的传感器。本质上，可以看成面阵传感器，选择性读出或在外围暂存器中选择所要的信息。</a:t>
                      </a:r>
                    </a:p>
                  </a:txBody>
                  <a:tcPr marL="84406" marR="84406" marT="34290" marB="34290" anchor="ctr"/>
                </a:tc>
                <a:tc>
                  <a:txBody>
                    <a:bodyPr/>
                    <a:lstStyle/>
                    <a:p>
                      <a:pPr algn="ctr"/>
                      <a:r>
                        <a:rPr lang="zh-CN" altLang="en-US" sz="1300" b="0" dirty="0" smtClean="0"/>
                        <a:t>简单</a:t>
                      </a:r>
                      <a:endParaRPr lang="zh-CN" altLang="en-US" sz="1300" b="0" dirty="0"/>
                    </a:p>
                  </a:txBody>
                  <a:tcPr marL="84406" marR="84406" marT="34290" marB="34290"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031074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3521" y="1491630"/>
            <a:ext cx="8496944" cy="777842"/>
          </a:xfrm>
          <a:prstGeom prst="rect">
            <a:avLst/>
          </a:prstGeom>
          <a:noFill/>
        </p:spPr>
        <p:txBody>
          <a:bodyPr wrap="square" rtlCol="0">
            <a:spAutoFit/>
          </a:bodyPr>
          <a:lstStyle/>
          <a:p>
            <a:pPr algn="ctr">
              <a:lnSpc>
                <a:spcPct val="150000"/>
              </a:lnSpc>
            </a:pPr>
            <a:r>
              <a:rPr lang="en-US" altLang="zh-CN" sz="3400" dirty="0" smtClean="0">
                <a:latin typeface="Times New Roman" pitchFamily="18" charset="0"/>
                <a:ea typeface="楷体" pitchFamily="49" charset="-122"/>
                <a:cs typeface="Times New Roman" pitchFamily="18" charset="0"/>
              </a:rPr>
              <a:t>15. </a:t>
            </a:r>
            <a:r>
              <a:rPr lang="zh-CN" altLang="en-US" sz="3400" dirty="0" smtClean="0">
                <a:latin typeface="Times New Roman" pitchFamily="18" charset="0"/>
                <a:ea typeface="楷体" pitchFamily="49" charset="-122"/>
                <a:cs typeface="Times New Roman" pitchFamily="18" charset="0"/>
              </a:rPr>
              <a:t>单</a:t>
            </a:r>
            <a:r>
              <a:rPr lang="zh-CN" altLang="en-US" sz="3400" dirty="0">
                <a:latin typeface="Times New Roman" pitchFamily="18" charset="0"/>
                <a:ea typeface="楷体" pitchFamily="49" charset="-122"/>
                <a:cs typeface="Times New Roman" pitchFamily="18" charset="0"/>
              </a:rPr>
              <a:t>光子面阵激光雷达</a:t>
            </a:r>
            <a:endParaRPr lang="en-US" altLang="zh-CN" sz="34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405375"/>
            <a:ext cx="7418649" cy="1246495"/>
          </a:xfrm>
          <a:prstGeom prst="rect">
            <a:avLst/>
          </a:prstGeom>
          <a:noFill/>
        </p:spPr>
        <p:txBody>
          <a:bodyPr wrap="square" rtlCol="0">
            <a:spAutoFit/>
          </a:bodyPr>
          <a:lstStyle/>
          <a:p>
            <a:pPr algn="ctr">
              <a:lnSpc>
                <a:spcPct val="150000"/>
              </a:lnSpc>
            </a:pPr>
            <a:r>
              <a:rPr lang="zh-CN" altLang="en-US" sz="2600" dirty="0">
                <a:solidFill>
                  <a:srgbClr val="0000FF"/>
                </a:solidFill>
                <a:latin typeface="Times New Roman" pitchFamily="18" charset="0"/>
                <a:ea typeface="楷体" pitchFamily="49" charset="-122"/>
                <a:cs typeface="Times New Roman" pitchFamily="18" charset="0"/>
              </a:rPr>
              <a:t>武汉</a:t>
            </a:r>
            <a:r>
              <a:rPr lang="zh-CN" altLang="en-US" sz="2600" dirty="0" smtClean="0">
                <a:solidFill>
                  <a:srgbClr val="0000FF"/>
                </a:solidFill>
                <a:latin typeface="Times New Roman" pitchFamily="18" charset="0"/>
                <a:ea typeface="楷体" pitchFamily="49" charset="-122"/>
                <a:cs typeface="Times New Roman" pitchFamily="18" charset="0"/>
              </a:rPr>
              <a:t>大学电子</a:t>
            </a:r>
            <a:r>
              <a:rPr lang="zh-CN" altLang="en-US" sz="2600" dirty="0">
                <a:solidFill>
                  <a:srgbClr val="0000FF"/>
                </a:solidFill>
                <a:latin typeface="Times New Roman" pitchFamily="18" charset="0"/>
                <a:ea typeface="楷体" pitchFamily="49" charset="-122"/>
                <a:cs typeface="Times New Roman" pitchFamily="18" charset="0"/>
              </a:rPr>
              <a:t>信息</a:t>
            </a:r>
            <a:r>
              <a:rPr lang="zh-CN" altLang="en-US" sz="2600" dirty="0" smtClean="0">
                <a:solidFill>
                  <a:srgbClr val="0000FF"/>
                </a:solidFill>
                <a:latin typeface="Times New Roman" pitchFamily="18" charset="0"/>
                <a:ea typeface="楷体" pitchFamily="49" charset="-122"/>
                <a:cs typeface="Times New Roman" pitchFamily="18" charset="0"/>
              </a:rPr>
              <a:t>学院</a:t>
            </a:r>
            <a:endParaRPr lang="en-US" altLang="zh-CN" sz="26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smtClean="0">
                <a:solidFill>
                  <a:srgbClr val="0000FF"/>
                </a:solidFill>
                <a:latin typeface="Times New Roman" pitchFamily="18" charset="0"/>
                <a:ea typeface="楷体" pitchFamily="49" charset="-122"/>
                <a:cs typeface="Times New Roman" pitchFamily="18" charset="0"/>
                <a:hlinkClick r:id="rId2"/>
              </a:rPr>
              <a:t>http</a:t>
            </a:r>
            <a:r>
              <a:rPr lang="en-US" altLang="zh-CN" sz="2400" dirty="0">
                <a:solidFill>
                  <a:srgbClr val="0000FF"/>
                </a:solidFill>
                <a:latin typeface="Times New Roman" pitchFamily="18" charset="0"/>
                <a:ea typeface="楷体" pitchFamily="49" charset="-122"/>
                <a:cs typeface="Times New Roman" pitchFamily="18" charset="0"/>
                <a:hlinkClick r:id="rId2"/>
              </a:rPr>
              <a:t>://eis.whu.edu.cn/index.shtml</a:t>
            </a:r>
            <a:endParaRPr lang="en-US" altLang="zh-CN" sz="2400" dirty="0">
              <a:solidFill>
                <a:srgbClr val="0000FF"/>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664308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1221596"/>
            <a:ext cx="8496944" cy="2862322"/>
          </a:xfrm>
          <a:prstGeom prst="rect">
            <a:avLst/>
          </a:prstGeom>
          <a:noFill/>
        </p:spPr>
        <p:txBody>
          <a:bodyPr wrap="square" rtlCol="0">
            <a:spAutoFit/>
          </a:bodyPr>
          <a:lstStyle/>
          <a:p>
            <a:pPr>
              <a:lnSpc>
                <a:spcPct val="150000"/>
              </a:lnSpc>
            </a:pPr>
            <a:r>
              <a:rPr lang="zh-CN" altLang="en-US" sz="2400" dirty="0" smtClean="0">
                <a:latin typeface="Times New Roman" pitchFamily="18" charset="0"/>
                <a:ea typeface="楷体" pitchFamily="49" charset="-122"/>
                <a:cs typeface="Times New Roman" pitchFamily="18" charset="0"/>
              </a:rPr>
              <a:t>① 移动测量</a:t>
            </a:r>
            <a:r>
              <a:rPr lang="en-US" altLang="zh-CN" sz="2400" dirty="0" smtClean="0">
                <a:latin typeface="Times New Roman" pitchFamily="18" charset="0"/>
                <a:ea typeface="楷体" pitchFamily="49" charset="-122"/>
                <a:cs typeface="Times New Roman" pitchFamily="18" charset="0"/>
              </a:rPr>
              <a:t>/RTK</a:t>
            </a:r>
            <a:r>
              <a:rPr lang="zh-CN" altLang="en-US" sz="2400" dirty="0" smtClean="0">
                <a:latin typeface="Times New Roman" pitchFamily="18" charset="0"/>
                <a:ea typeface="楷体" pitchFamily="49" charset="-122"/>
                <a:cs typeface="Times New Roman" pitchFamily="18" charset="0"/>
              </a:rPr>
              <a:t>用于不动产、</a:t>
            </a:r>
            <a:r>
              <a:rPr lang="en-US" altLang="zh-CN" sz="2400" dirty="0" smtClean="0">
                <a:latin typeface="Times New Roman" pitchFamily="18" charset="0"/>
                <a:ea typeface="楷体" pitchFamily="49" charset="-122"/>
                <a:cs typeface="Times New Roman" pitchFamily="18" charset="0"/>
              </a:rPr>
              <a:t>1:500</a:t>
            </a:r>
            <a:r>
              <a:rPr lang="zh-CN" altLang="en-US" sz="2400" dirty="0" smtClean="0">
                <a:latin typeface="Times New Roman" pitchFamily="18" charset="0"/>
                <a:ea typeface="楷体" pitchFamily="49" charset="-122"/>
                <a:cs typeface="Times New Roman" pitchFamily="18" charset="0"/>
              </a:rPr>
              <a:t>地形图地籍图等：</a:t>
            </a:r>
            <a:r>
              <a:rPr lang="en-US" altLang="zh-CN" sz="2400" dirty="0" smtClean="0">
                <a:latin typeface="Times New Roman" pitchFamily="18" charset="0"/>
                <a:ea typeface="楷体" pitchFamily="49" charset="-122"/>
                <a:cs typeface="Times New Roman" pitchFamily="18" charset="0"/>
              </a:rPr>
              <a:t>5cm</a:t>
            </a:r>
          </a:p>
          <a:p>
            <a:pPr>
              <a:lnSpc>
                <a:spcPct val="150000"/>
              </a:lnSpc>
            </a:pPr>
            <a:r>
              <a:rPr lang="zh-CN" altLang="en-US" sz="2400" dirty="0" smtClean="0">
                <a:latin typeface="Times New Roman" pitchFamily="18" charset="0"/>
                <a:ea typeface="楷体" pitchFamily="49" charset="-122"/>
                <a:cs typeface="Times New Roman" pitchFamily="18" charset="0"/>
              </a:rPr>
              <a:t>② 自动</a:t>
            </a:r>
            <a:r>
              <a:rPr lang="zh-CN" altLang="en-US" sz="2400" dirty="0">
                <a:latin typeface="Times New Roman" pitchFamily="18" charset="0"/>
                <a:ea typeface="楷体" pitchFamily="49" charset="-122"/>
                <a:cs typeface="Times New Roman" pitchFamily="18" charset="0"/>
              </a:rPr>
              <a:t>驾驶：</a:t>
            </a:r>
            <a:r>
              <a:rPr lang="en-US" altLang="zh-CN" sz="2400" dirty="0">
                <a:latin typeface="Times New Roman" pitchFamily="18" charset="0"/>
                <a:ea typeface="楷体" pitchFamily="49" charset="-122"/>
                <a:cs typeface="Times New Roman" pitchFamily="18" charset="0"/>
              </a:rPr>
              <a:t>0.1m</a:t>
            </a:r>
          </a:p>
          <a:p>
            <a:pPr>
              <a:lnSpc>
                <a:spcPct val="150000"/>
              </a:lnSpc>
            </a:pPr>
            <a:r>
              <a:rPr lang="zh-CN" altLang="en-US" sz="2400" dirty="0" smtClean="0">
                <a:latin typeface="Times New Roman" pitchFamily="18" charset="0"/>
                <a:ea typeface="楷体" pitchFamily="49" charset="-122"/>
                <a:cs typeface="Times New Roman" pitchFamily="18" charset="0"/>
              </a:rPr>
              <a:t>③ 多</a:t>
            </a:r>
            <a:r>
              <a:rPr lang="zh-CN" altLang="en-US" sz="2400" dirty="0">
                <a:latin typeface="Times New Roman" pitchFamily="18" charset="0"/>
                <a:ea typeface="楷体" pitchFamily="49" charset="-122"/>
                <a:cs typeface="Times New Roman" pitchFamily="18" charset="0"/>
              </a:rPr>
              <a:t>要素城市实体建模：</a:t>
            </a:r>
            <a:r>
              <a:rPr lang="en-US" altLang="zh-CN" sz="2400" dirty="0">
                <a:latin typeface="Times New Roman" pitchFamily="18" charset="0"/>
                <a:ea typeface="楷体" pitchFamily="49" charset="-122"/>
                <a:cs typeface="Times New Roman" pitchFamily="18" charset="0"/>
              </a:rPr>
              <a:t>0.2m</a:t>
            </a:r>
          </a:p>
          <a:p>
            <a:pPr>
              <a:lnSpc>
                <a:spcPct val="150000"/>
              </a:lnSpc>
            </a:pPr>
            <a:r>
              <a:rPr lang="zh-CN" altLang="en-US" sz="2400" dirty="0" smtClean="0">
                <a:latin typeface="Times New Roman" pitchFamily="18" charset="0"/>
                <a:ea typeface="楷体" pitchFamily="49" charset="-122"/>
                <a:cs typeface="Times New Roman" pitchFamily="18" charset="0"/>
              </a:rPr>
              <a:t>④ 智慧医院、停车场、商场、旅游</a:t>
            </a:r>
            <a:r>
              <a:rPr lang="en-US" altLang="zh-CN" sz="2400" dirty="0" smtClean="0">
                <a:latin typeface="Times New Roman" pitchFamily="18" charset="0"/>
                <a:ea typeface="楷体" pitchFamily="49" charset="-122"/>
                <a:cs typeface="Times New Roman" pitchFamily="18" charset="0"/>
              </a:rPr>
              <a:t>…</a:t>
            </a:r>
            <a:r>
              <a:rPr lang="zh-CN" altLang="en-US"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0.5m</a:t>
            </a:r>
          </a:p>
          <a:p>
            <a:pPr>
              <a:lnSpc>
                <a:spcPct val="150000"/>
              </a:lnSpc>
            </a:pPr>
            <a:r>
              <a:rPr lang="zh-CN" altLang="en-US" sz="2400" dirty="0" smtClean="0">
                <a:latin typeface="Times New Roman" pitchFamily="18" charset="0"/>
                <a:ea typeface="楷体" pitchFamily="49" charset="-122"/>
                <a:cs typeface="Times New Roman" pitchFamily="18" charset="0"/>
              </a:rPr>
              <a:t>⑤ 监测类的定位精度要求非常高，不是本文讨论的范围</a:t>
            </a:r>
            <a:endParaRPr lang="en-US" altLang="zh-CN" sz="2400" dirty="0" smtClean="0">
              <a:latin typeface="Times New Roman" pitchFamily="18" charset="0"/>
              <a:ea typeface="楷体" pitchFamily="49" charset="-122"/>
              <a:cs typeface="Times New Roman" pitchFamily="18" charset="0"/>
            </a:endParaRPr>
          </a:p>
        </p:txBody>
      </p:sp>
      <p:sp>
        <p:nvSpPr>
          <p:cNvPr id="3" name="TextBox 2"/>
          <p:cNvSpPr txBox="1"/>
          <p:nvPr/>
        </p:nvSpPr>
        <p:spPr>
          <a:xfrm>
            <a:off x="467544" y="402736"/>
            <a:ext cx="8280920" cy="656846"/>
          </a:xfrm>
          <a:prstGeom prst="rect">
            <a:avLst/>
          </a:prstGeom>
          <a:noFill/>
        </p:spPr>
        <p:txBody>
          <a:bodyPr wrap="square" rtlCol="0">
            <a:spAutoFit/>
          </a:bodyPr>
          <a:lstStyle/>
          <a:p>
            <a:pPr algn="ctr">
              <a:lnSpc>
                <a:spcPct val="150000"/>
              </a:lnSpc>
            </a:pPr>
            <a:r>
              <a:rPr lang="zh-CN" altLang="en-US" sz="2800" dirty="0" smtClean="0">
                <a:latin typeface="Times New Roman" pitchFamily="18" charset="0"/>
                <a:ea typeface="楷体" pitchFamily="49" charset="-122"/>
                <a:cs typeface="Times New Roman" pitchFamily="18" charset="0"/>
              </a:rPr>
              <a:t>各行业全定位</a:t>
            </a:r>
            <a:r>
              <a:rPr lang="zh-CN" altLang="en-US" sz="2800" dirty="0">
                <a:latin typeface="Times New Roman" pitchFamily="18" charset="0"/>
                <a:ea typeface="楷体" pitchFamily="49" charset="-122"/>
                <a:cs typeface="Times New Roman" pitchFamily="18" charset="0"/>
              </a:rPr>
              <a:t>精度</a:t>
            </a:r>
            <a:r>
              <a:rPr lang="zh-CN" altLang="en-US" sz="2800" dirty="0" smtClean="0">
                <a:latin typeface="Times New Roman" pitchFamily="18" charset="0"/>
                <a:ea typeface="楷体" pitchFamily="49" charset="-122"/>
                <a:cs typeface="Times New Roman" pitchFamily="18" charset="0"/>
              </a:rPr>
              <a:t>的要求</a:t>
            </a:r>
            <a:endParaRPr lang="en-US" altLang="zh-CN" sz="2800" dirty="0" smtClean="0">
              <a:latin typeface="Times New Roman" pitchFamily="18" charset="0"/>
              <a:ea typeface="楷体" pitchFamily="49" charset="-122"/>
              <a:cs typeface="Times New Roman" pitchFamily="18" charset="0"/>
            </a:endParaRPr>
          </a:p>
        </p:txBody>
      </p:sp>
      <p:sp>
        <p:nvSpPr>
          <p:cNvPr id="4" name="TextBox 3"/>
          <p:cNvSpPr txBox="1"/>
          <p:nvPr/>
        </p:nvSpPr>
        <p:spPr>
          <a:xfrm>
            <a:off x="35496" y="4155926"/>
            <a:ext cx="9073007" cy="646331"/>
          </a:xfrm>
          <a:prstGeom prst="rect">
            <a:avLst/>
          </a:prstGeom>
          <a:noFill/>
        </p:spPr>
        <p:txBody>
          <a:bodyPr wrap="square" rtlCol="0">
            <a:spAutoFit/>
          </a:bodyPr>
          <a:lstStyle/>
          <a:p>
            <a:pPr algn="ctr">
              <a:lnSpc>
                <a:spcPct val="150000"/>
              </a:lnSpc>
            </a:pPr>
            <a:r>
              <a:rPr lang="zh-CN" altLang="en-US" sz="2400" dirty="0">
                <a:latin typeface="Times New Roman" pitchFamily="18" charset="0"/>
                <a:ea typeface="楷体" pitchFamily="49" charset="-122"/>
                <a:cs typeface="Times New Roman" pitchFamily="18" charset="0"/>
              </a:rPr>
              <a:t>不管精度要求</a:t>
            </a:r>
            <a:r>
              <a:rPr lang="zh-CN" altLang="en-US" sz="2400" dirty="0" smtClean="0">
                <a:latin typeface="Times New Roman" pitchFamily="18" charset="0"/>
                <a:ea typeface="楷体" pitchFamily="49" charset="-122"/>
                <a:cs typeface="Times New Roman" pitchFamily="18" charset="0"/>
              </a:rPr>
              <a:t>多少，都要求是全空间范围的定位，最好是实时定位</a:t>
            </a:r>
            <a:endParaRPr lang="en-US" altLang="zh-CN" sz="2400"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66146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标题 1"/>
          <p:cNvSpPr>
            <a:spLocks noGrp="1"/>
          </p:cNvSpPr>
          <p:nvPr>
            <p:ph type="title"/>
          </p:nvPr>
        </p:nvSpPr>
        <p:spPr>
          <a:xfrm>
            <a:off x="179512" y="167432"/>
            <a:ext cx="8784976" cy="244078"/>
          </a:xfrm>
        </p:spPr>
        <p:txBody>
          <a:bodyPr>
            <a:noAutofit/>
          </a:bodyPr>
          <a:lstStyle/>
          <a:p>
            <a:pPr>
              <a:spcBef>
                <a:spcPct val="50000"/>
              </a:spcBef>
            </a:pPr>
            <a:r>
              <a:rPr lang="zh-CN" altLang="en-US" sz="2200" dirty="0" smtClean="0">
                <a:latin typeface="微软雅黑" pitchFamily="34" charset="-122"/>
                <a:ea typeface="微软雅黑" pitchFamily="34" charset="-122"/>
              </a:rPr>
              <a:t>并行发射、单光子探测激光雷达</a:t>
            </a:r>
            <a:r>
              <a:rPr lang="en-US" altLang="zh-CN" sz="2200" dirty="0" smtClean="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激光测高系统</a:t>
            </a:r>
            <a:endParaRPr lang="zh-CN" altLang="en-US" sz="2200" dirty="0">
              <a:latin typeface="微软雅黑" pitchFamily="34" charset="-122"/>
              <a:ea typeface="微软雅黑" pitchFamily="34" charset="-122"/>
            </a:endParaRPr>
          </a:p>
        </p:txBody>
      </p:sp>
      <p:sp>
        <p:nvSpPr>
          <p:cNvPr id="17" name="灯片编号占位符 12"/>
          <p:cNvSpPr>
            <a:spLocks noGrp="1"/>
          </p:cNvSpPr>
          <p:nvPr>
            <p:ph type="sldNum" sz="quarter" idx="12"/>
          </p:nvPr>
        </p:nvSpPr>
        <p:spPr bwMode="auto">
          <a:xfrm>
            <a:off x="8697914" y="4851341"/>
            <a:ext cx="446087" cy="209550"/>
          </a:xfrm>
          <a:ln>
            <a:miter lim="800000"/>
            <a:headEnd/>
            <a:tailEnd/>
          </a:ln>
        </p:spPr>
        <p:txBody>
          <a:bodyPr wrap="square" numCol="1" compatLnSpc="1">
            <a:prstTxWarp prst="textNoShape">
              <a:avLst/>
            </a:prstTxWarp>
          </a:bodyPr>
          <a:lstStyle/>
          <a:p>
            <a:pPr algn="l" defTabSz="914179" fontAlgn="base">
              <a:spcBef>
                <a:spcPct val="0"/>
              </a:spcBef>
              <a:spcAft>
                <a:spcPct val="0"/>
              </a:spcAft>
              <a:defRPr/>
            </a:pPr>
            <a:fld id="{90E38C98-B848-4974-9EEC-CF78597F6263}" type="slidenum">
              <a:rPr lang="zh-CN" altLang="en-US"/>
              <a:pPr algn="l" defTabSz="914179" fontAlgn="base">
                <a:spcBef>
                  <a:spcPct val="0"/>
                </a:spcBef>
                <a:spcAft>
                  <a:spcPct val="0"/>
                </a:spcAft>
                <a:defRPr/>
              </a:pPr>
              <a:t>280</a:t>
            </a:fld>
            <a:endParaRPr lang="zh-CN" altLang="en-US" dirty="0"/>
          </a:p>
        </p:txBody>
      </p:sp>
      <p:sp>
        <p:nvSpPr>
          <p:cNvPr id="21" name="矩形 20"/>
          <p:cNvSpPr/>
          <p:nvPr/>
        </p:nvSpPr>
        <p:spPr>
          <a:xfrm>
            <a:off x="395536" y="508422"/>
            <a:ext cx="2520950" cy="263128"/>
          </a:xfrm>
          <a:prstGeom prst="rect">
            <a:avLst/>
          </a:prstGeom>
          <a:solidFill>
            <a:srgbClr val="F8E6A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defTabSz="914077" fontAlgn="auto">
              <a:spcBef>
                <a:spcPts val="0"/>
              </a:spcBef>
              <a:spcAft>
                <a:spcPts val="0"/>
              </a:spcAft>
              <a:defRPr/>
            </a:pPr>
            <a:r>
              <a:rPr lang="zh-CN" altLang="en-US" sz="1400" dirty="0">
                <a:solidFill>
                  <a:schemeClr val="tx1"/>
                </a:solidFill>
                <a:latin typeface="微软雅黑" pitchFamily="34" charset="-122"/>
                <a:ea typeface="微软雅黑" pitchFamily="34" charset="-122"/>
              </a:rPr>
              <a:t>单光子激光雷达原理与特点</a:t>
            </a:r>
          </a:p>
        </p:txBody>
      </p:sp>
      <p:grpSp>
        <p:nvGrpSpPr>
          <p:cNvPr id="23" name="组合 115">
            <a:extLst>
              <a:ext uri="{FF2B5EF4-FFF2-40B4-BE49-F238E27FC236}">
                <a16:creationId xmlns="" xmlns:a16="http://schemas.microsoft.com/office/drawing/2014/main" id="{7F16B4D7-011D-4E5B-92AB-6341390CCD3E}"/>
              </a:ext>
            </a:extLst>
          </p:cNvPr>
          <p:cNvGrpSpPr/>
          <p:nvPr/>
        </p:nvGrpSpPr>
        <p:grpSpPr>
          <a:xfrm>
            <a:off x="738213" y="842928"/>
            <a:ext cx="7957677" cy="2718634"/>
            <a:chOff x="434695" y="1285861"/>
            <a:chExt cx="8760743" cy="3980853"/>
          </a:xfrm>
        </p:grpSpPr>
        <p:pic>
          <p:nvPicPr>
            <p:cNvPr id="30" name="Picture 2">
              <a:extLst>
                <a:ext uri="{FF2B5EF4-FFF2-40B4-BE49-F238E27FC236}">
                  <a16:creationId xmlns="" xmlns:a16="http://schemas.microsoft.com/office/drawing/2014/main" id="{45BF54E1-0AB5-4E62-8CEC-C37DE810AB94}"/>
                </a:ext>
              </a:extLst>
            </p:cNvPr>
            <p:cNvPicPr>
              <a:picLocks noChangeAspect="1" noChangeArrowheads="1"/>
            </p:cNvPicPr>
            <p:nvPr/>
          </p:nvPicPr>
          <p:blipFill>
            <a:blip r:embed="rId3" cstate="print"/>
            <a:srcRect/>
            <a:stretch>
              <a:fillRect/>
            </a:stretch>
          </p:blipFill>
          <p:spPr bwMode="auto">
            <a:xfrm rot="10800000">
              <a:off x="5286380" y="1285861"/>
              <a:ext cx="1721815" cy="785817"/>
            </a:xfrm>
            <a:prstGeom prst="rect">
              <a:avLst/>
            </a:prstGeom>
            <a:noFill/>
            <a:ln w="9525">
              <a:noFill/>
              <a:miter lim="800000"/>
              <a:headEnd/>
              <a:tailEnd/>
            </a:ln>
            <a:effectLst/>
          </p:spPr>
        </p:pic>
        <p:sp>
          <p:nvSpPr>
            <p:cNvPr id="31" name="梯形 4">
              <a:extLst>
                <a:ext uri="{FF2B5EF4-FFF2-40B4-BE49-F238E27FC236}">
                  <a16:creationId xmlns="" xmlns:a16="http://schemas.microsoft.com/office/drawing/2014/main" id="{2593C593-25AE-4144-9F08-509BB67A1E4E}"/>
                </a:ext>
              </a:extLst>
            </p:cNvPr>
            <p:cNvSpPr>
              <a:spLocks/>
            </p:cNvSpPr>
            <p:nvPr/>
          </p:nvSpPr>
          <p:spPr bwMode="auto">
            <a:xfrm rot="16200000">
              <a:off x="3943037" y="-228316"/>
              <a:ext cx="400671" cy="3714776"/>
            </a:xfrm>
            <a:custGeom>
              <a:avLst/>
              <a:gdLst>
                <a:gd name="T0" fmla="*/ 0 w 428628"/>
                <a:gd name="T1" fmla="*/ 3653629 h 3653629"/>
                <a:gd name="T2" fmla="*/ 107157 w 428628"/>
                <a:gd name="T3" fmla="*/ 0 h 3653629"/>
                <a:gd name="T4" fmla="*/ 321471 w 428628"/>
                <a:gd name="T5" fmla="*/ 0 h 3653629"/>
                <a:gd name="T6" fmla="*/ 428628 w 428628"/>
                <a:gd name="T7" fmla="*/ 3653629 h 3653629"/>
                <a:gd name="T8" fmla="*/ 0 60000 65536"/>
                <a:gd name="T9" fmla="*/ 0 60000 65536"/>
                <a:gd name="T10" fmla="*/ 0 60000 65536"/>
                <a:gd name="T11" fmla="*/ 0 60000 65536"/>
                <a:gd name="T12" fmla="*/ 71438 w 428628"/>
                <a:gd name="T13" fmla="*/ 608938 h 3653629"/>
                <a:gd name="T14" fmla="*/ 357190 w 428628"/>
                <a:gd name="T15" fmla="*/ 3653629 h 3653629"/>
              </a:gdLst>
              <a:ahLst/>
              <a:cxnLst>
                <a:cxn ang="T8">
                  <a:pos x="T0" y="T1"/>
                </a:cxn>
                <a:cxn ang="T9">
                  <a:pos x="T2" y="T3"/>
                </a:cxn>
                <a:cxn ang="T10">
                  <a:pos x="T4" y="T5"/>
                </a:cxn>
                <a:cxn ang="T11">
                  <a:pos x="T6" y="T7"/>
                </a:cxn>
              </a:cxnLst>
              <a:rect l="T12" t="T13" r="T14" b="T15"/>
              <a:pathLst>
                <a:path w="428628" h="3653629">
                  <a:moveTo>
                    <a:pt x="0" y="3653629"/>
                  </a:moveTo>
                  <a:lnTo>
                    <a:pt x="107157" y="0"/>
                  </a:lnTo>
                  <a:lnTo>
                    <a:pt x="321471" y="0"/>
                  </a:lnTo>
                  <a:lnTo>
                    <a:pt x="428628" y="3653629"/>
                  </a:lnTo>
                  <a:close/>
                </a:path>
              </a:pathLst>
            </a:custGeom>
            <a:solidFill>
              <a:srgbClr val="FF0000">
                <a:alpha val="45882"/>
              </a:srgbClr>
            </a:solidFill>
            <a:ln w="9525">
              <a:noFill/>
              <a:round/>
              <a:headEnd/>
              <a:tailEnd/>
            </a:ln>
          </p:spPr>
          <p:txBody>
            <a:bodyPr anchor="ctr"/>
            <a:lstStyle/>
            <a:p>
              <a:endParaRPr lang="zh-CN" altLang="en-US"/>
            </a:p>
          </p:txBody>
        </p:sp>
        <p:sp>
          <p:nvSpPr>
            <p:cNvPr id="32" name="任意多边形 23">
              <a:extLst>
                <a:ext uri="{FF2B5EF4-FFF2-40B4-BE49-F238E27FC236}">
                  <a16:creationId xmlns="" xmlns:a16="http://schemas.microsoft.com/office/drawing/2014/main" id="{E2AFEC2A-F807-4FD2-8062-945C2BFB8B4A}"/>
                </a:ext>
              </a:extLst>
            </p:cNvPr>
            <p:cNvSpPr>
              <a:spLocks/>
            </p:cNvSpPr>
            <p:nvPr/>
          </p:nvSpPr>
          <p:spPr bwMode="auto">
            <a:xfrm rot="16200000">
              <a:off x="2219119" y="2308914"/>
              <a:ext cx="472572" cy="338841"/>
            </a:xfrm>
            <a:custGeom>
              <a:avLst/>
              <a:gdLst>
                <a:gd name="T0" fmla="*/ 9525 w 1039812"/>
                <a:gd name="T1" fmla="*/ 0 h 333375"/>
                <a:gd name="T2" fmla="*/ 1038225 w 1039812"/>
                <a:gd name="T3" fmla="*/ 123825 h 333375"/>
                <a:gd name="T4" fmla="*/ 0 w 1039812"/>
                <a:gd name="T5" fmla="*/ 333375 h 333375"/>
                <a:gd name="T6" fmla="*/ 0 w 1039812"/>
                <a:gd name="T7" fmla="*/ 333375 h 333375"/>
                <a:gd name="T8" fmla="*/ 0 60000 65536"/>
                <a:gd name="T9" fmla="*/ 0 60000 65536"/>
                <a:gd name="T10" fmla="*/ 0 60000 65536"/>
                <a:gd name="T11" fmla="*/ 0 60000 65536"/>
                <a:gd name="T12" fmla="*/ 0 w 1039812"/>
                <a:gd name="T13" fmla="*/ 0 h 333375"/>
                <a:gd name="T14" fmla="*/ 1039812 w 1039812"/>
                <a:gd name="T15" fmla="*/ 333375 h 333375"/>
              </a:gdLst>
              <a:ahLst/>
              <a:cxnLst>
                <a:cxn ang="T8">
                  <a:pos x="T0" y="T1"/>
                </a:cxn>
                <a:cxn ang="T9">
                  <a:pos x="T2" y="T3"/>
                </a:cxn>
                <a:cxn ang="T10">
                  <a:pos x="T4" y="T5"/>
                </a:cxn>
                <a:cxn ang="T11">
                  <a:pos x="T6" y="T7"/>
                </a:cxn>
              </a:cxnLst>
              <a:rect l="T12" t="T13" r="T14" b="T15"/>
              <a:pathLst>
                <a:path w="1039812" h="333375">
                  <a:moveTo>
                    <a:pt x="9525" y="0"/>
                  </a:moveTo>
                  <a:cubicBezTo>
                    <a:pt x="524668" y="34131"/>
                    <a:pt x="1039812" y="68263"/>
                    <a:pt x="1038225" y="123825"/>
                  </a:cubicBezTo>
                  <a:cubicBezTo>
                    <a:pt x="1036638" y="179387"/>
                    <a:pt x="0" y="333375"/>
                    <a:pt x="0" y="333375"/>
                  </a:cubicBezTo>
                </a:path>
              </a:pathLst>
            </a:custGeom>
            <a:solidFill>
              <a:srgbClr val="FF0000"/>
            </a:solidFill>
            <a:ln w="9525" cap="flat" cmpd="sng">
              <a:solidFill>
                <a:srgbClr val="4A7EBB"/>
              </a:solidFill>
              <a:round/>
              <a:headEnd/>
              <a:tailEnd/>
            </a:ln>
          </p:spPr>
          <p:txBody>
            <a:bodyPr anchor="ctr"/>
            <a:lstStyle/>
            <a:p>
              <a:endParaRPr lang="zh-CN" altLang="en-US"/>
            </a:p>
          </p:txBody>
        </p:sp>
        <p:cxnSp>
          <p:nvCxnSpPr>
            <p:cNvPr id="33" name="直接连接符 32">
              <a:extLst>
                <a:ext uri="{FF2B5EF4-FFF2-40B4-BE49-F238E27FC236}">
                  <a16:creationId xmlns="" xmlns:a16="http://schemas.microsoft.com/office/drawing/2014/main" id="{AC83F079-9816-42EB-9164-096B6F2CD9B7}"/>
                </a:ext>
              </a:extLst>
            </p:cNvPr>
            <p:cNvCxnSpPr/>
            <p:nvPr/>
          </p:nvCxnSpPr>
          <p:spPr>
            <a:xfrm>
              <a:off x="2285984" y="2714621"/>
              <a:ext cx="42862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 xmlns:a16="http://schemas.microsoft.com/office/drawing/2014/main" id="{42F4D475-0047-484C-851B-79FE037C24CC}"/>
                </a:ext>
              </a:extLst>
            </p:cNvPr>
            <p:cNvCxnSpPr/>
            <p:nvPr/>
          </p:nvCxnSpPr>
          <p:spPr>
            <a:xfrm>
              <a:off x="2928926" y="2714621"/>
              <a:ext cx="435771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9EDB8B0E-C809-4E81-B60E-B52BDAE1C416}"/>
                </a:ext>
              </a:extLst>
            </p:cNvPr>
            <p:cNvCxnSpPr/>
            <p:nvPr/>
          </p:nvCxnSpPr>
          <p:spPr>
            <a:xfrm rot="5400000" flipH="1" flipV="1">
              <a:off x="2678893" y="2607464"/>
              <a:ext cx="142876"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78C0D33E-1F4D-41A4-83AB-0C9F024EB975}"/>
                </a:ext>
              </a:extLst>
            </p:cNvPr>
            <p:cNvCxnSpPr/>
            <p:nvPr/>
          </p:nvCxnSpPr>
          <p:spPr>
            <a:xfrm rot="5400000">
              <a:off x="2821769" y="2750340"/>
              <a:ext cx="142876"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 xmlns:a16="http://schemas.microsoft.com/office/drawing/2014/main" id="{B650FA1C-6BF4-4FD4-BDA6-1AB867BC67B6}"/>
                </a:ext>
              </a:extLst>
            </p:cNvPr>
            <p:cNvCxnSpPr/>
            <p:nvPr/>
          </p:nvCxnSpPr>
          <p:spPr>
            <a:xfrm rot="16200000" flipH="1">
              <a:off x="2678893" y="2678902"/>
              <a:ext cx="285752" cy="71438"/>
            </a:xfrm>
            <a:prstGeom prst="line">
              <a:avLst/>
            </a:prstGeom>
          </p:spPr>
          <p:style>
            <a:lnRef idx="1">
              <a:schemeClr val="accent1"/>
            </a:lnRef>
            <a:fillRef idx="0">
              <a:schemeClr val="accent1"/>
            </a:fillRef>
            <a:effectRef idx="0">
              <a:schemeClr val="accent1"/>
            </a:effectRef>
            <a:fontRef idx="minor">
              <a:schemeClr val="tx1"/>
            </a:fontRef>
          </p:style>
        </p:cxnSp>
        <p:sp>
          <p:nvSpPr>
            <p:cNvPr id="39" name="任意多边形 18">
              <a:extLst>
                <a:ext uri="{FF2B5EF4-FFF2-40B4-BE49-F238E27FC236}">
                  <a16:creationId xmlns="" xmlns:a16="http://schemas.microsoft.com/office/drawing/2014/main" id="{3C4BACCC-BB0E-4263-90D9-E0F0B2F6371D}"/>
                </a:ext>
              </a:extLst>
            </p:cNvPr>
            <p:cNvSpPr/>
            <p:nvPr/>
          </p:nvSpPr>
          <p:spPr>
            <a:xfrm>
              <a:off x="2939925" y="2172433"/>
              <a:ext cx="4173416" cy="542192"/>
            </a:xfrm>
            <a:custGeom>
              <a:avLst/>
              <a:gdLst>
                <a:gd name="connsiteX0" fmla="*/ 0 w 4173416"/>
                <a:gd name="connsiteY0" fmla="*/ 533400 h 542192"/>
                <a:gd name="connsiteX1" fmla="*/ 211016 w 4173416"/>
                <a:gd name="connsiteY1" fmla="*/ 471854 h 542192"/>
                <a:gd name="connsiteX2" fmla="*/ 219808 w 4173416"/>
                <a:gd name="connsiteY2" fmla="*/ 471854 h 542192"/>
                <a:gd name="connsiteX3" fmla="*/ 509954 w 4173416"/>
                <a:gd name="connsiteY3" fmla="*/ 480646 h 542192"/>
                <a:gd name="connsiteX4" fmla="*/ 712177 w 4173416"/>
                <a:gd name="connsiteY4" fmla="*/ 410307 h 542192"/>
                <a:gd name="connsiteX5" fmla="*/ 888023 w 4173416"/>
                <a:gd name="connsiteY5" fmla="*/ 507023 h 542192"/>
                <a:gd name="connsiteX6" fmla="*/ 1002323 w 4173416"/>
                <a:gd name="connsiteY6" fmla="*/ 471854 h 542192"/>
                <a:gd name="connsiteX7" fmla="*/ 1266093 w 4173416"/>
                <a:gd name="connsiteY7" fmla="*/ 507023 h 542192"/>
                <a:gd name="connsiteX8" fmla="*/ 1397977 w 4173416"/>
                <a:gd name="connsiteY8" fmla="*/ 427892 h 542192"/>
                <a:gd name="connsiteX9" fmla="*/ 1591408 w 4173416"/>
                <a:gd name="connsiteY9" fmla="*/ 480646 h 542192"/>
                <a:gd name="connsiteX10" fmla="*/ 1749670 w 4173416"/>
                <a:gd name="connsiteY10" fmla="*/ 410307 h 542192"/>
                <a:gd name="connsiteX11" fmla="*/ 1943100 w 4173416"/>
                <a:gd name="connsiteY11" fmla="*/ 498230 h 542192"/>
                <a:gd name="connsiteX12" fmla="*/ 2145323 w 4173416"/>
                <a:gd name="connsiteY12" fmla="*/ 410307 h 542192"/>
                <a:gd name="connsiteX13" fmla="*/ 2365131 w 4173416"/>
                <a:gd name="connsiteY13" fmla="*/ 471854 h 542192"/>
                <a:gd name="connsiteX14" fmla="*/ 2540977 w 4173416"/>
                <a:gd name="connsiteY14" fmla="*/ 410307 h 542192"/>
                <a:gd name="connsiteX15" fmla="*/ 2734408 w 4173416"/>
                <a:gd name="connsiteY15" fmla="*/ 463061 h 542192"/>
                <a:gd name="connsiteX16" fmla="*/ 2848708 w 4173416"/>
                <a:gd name="connsiteY16" fmla="*/ 445477 h 542192"/>
                <a:gd name="connsiteX17" fmla="*/ 3006970 w 4173416"/>
                <a:gd name="connsiteY17" fmla="*/ 49823 h 542192"/>
                <a:gd name="connsiteX18" fmla="*/ 3209193 w 4173416"/>
                <a:gd name="connsiteY18" fmla="*/ 146538 h 542192"/>
                <a:gd name="connsiteX19" fmla="*/ 3349870 w 4173416"/>
                <a:gd name="connsiteY19" fmla="*/ 410307 h 542192"/>
                <a:gd name="connsiteX20" fmla="*/ 3587262 w 4173416"/>
                <a:gd name="connsiteY20" fmla="*/ 489438 h 542192"/>
                <a:gd name="connsiteX21" fmla="*/ 3921370 w 4173416"/>
                <a:gd name="connsiteY21" fmla="*/ 480646 h 542192"/>
                <a:gd name="connsiteX22" fmla="*/ 4097216 w 4173416"/>
                <a:gd name="connsiteY22" fmla="*/ 542192 h 54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3416" h="542192">
                  <a:moveTo>
                    <a:pt x="0" y="533400"/>
                  </a:moveTo>
                  <a:lnTo>
                    <a:pt x="211016" y="471854"/>
                  </a:lnTo>
                  <a:cubicBezTo>
                    <a:pt x="247651" y="461596"/>
                    <a:pt x="219808" y="471854"/>
                    <a:pt x="219808" y="471854"/>
                  </a:cubicBezTo>
                  <a:cubicBezTo>
                    <a:pt x="269631" y="473319"/>
                    <a:pt x="427892" y="490904"/>
                    <a:pt x="509954" y="480646"/>
                  </a:cubicBezTo>
                  <a:cubicBezTo>
                    <a:pt x="592016" y="470388"/>
                    <a:pt x="649166" y="405911"/>
                    <a:pt x="712177" y="410307"/>
                  </a:cubicBezTo>
                  <a:cubicBezTo>
                    <a:pt x="775189" y="414703"/>
                    <a:pt x="839665" y="496765"/>
                    <a:pt x="888023" y="507023"/>
                  </a:cubicBezTo>
                  <a:cubicBezTo>
                    <a:pt x="936381" y="517281"/>
                    <a:pt x="939311" y="471854"/>
                    <a:pt x="1002323" y="471854"/>
                  </a:cubicBezTo>
                  <a:cubicBezTo>
                    <a:pt x="1065335" y="471854"/>
                    <a:pt x="1200151" y="514350"/>
                    <a:pt x="1266093" y="507023"/>
                  </a:cubicBezTo>
                  <a:cubicBezTo>
                    <a:pt x="1332035" y="499696"/>
                    <a:pt x="1343758" y="432288"/>
                    <a:pt x="1397977" y="427892"/>
                  </a:cubicBezTo>
                  <a:cubicBezTo>
                    <a:pt x="1452196" y="423496"/>
                    <a:pt x="1532793" y="483577"/>
                    <a:pt x="1591408" y="480646"/>
                  </a:cubicBezTo>
                  <a:cubicBezTo>
                    <a:pt x="1650024" y="477715"/>
                    <a:pt x="1691055" y="407376"/>
                    <a:pt x="1749670" y="410307"/>
                  </a:cubicBezTo>
                  <a:cubicBezTo>
                    <a:pt x="1808285" y="413238"/>
                    <a:pt x="1877158" y="498230"/>
                    <a:pt x="1943100" y="498230"/>
                  </a:cubicBezTo>
                  <a:cubicBezTo>
                    <a:pt x="2009042" y="498230"/>
                    <a:pt x="2074985" y="414703"/>
                    <a:pt x="2145323" y="410307"/>
                  </a:cubicBezTo>
                  <a:cubicBezTo>
                    <a:pt x="2215662" y="405911"/>
                    <a:pt x="2299189" y="471854"/>
                    <a:pt x="2365131" y="471854"/>
                  </a:cubicBezTo>
                  <a:cubicBezTo>
                    <a:pt x="2431073" y="471854"/>
                    <a:pt x="2479431" y="411772"/>
                    <a:pt x="2540977" y="410307"/>
                  </a:cubicBezTo>
                  <a:cubicBezTo>
                    <a:pt x="2602523" y="408842"/>
                    <a:pt x="2683120" y="457199"/>
                    <a:pt x="2734408" y="463061"/>
                  </a:cubicBezTo>
                  <a:cubicBezTo>
                    <a:pt x="2785696" y="468923"/>
                    <a:pt x="2803281" y="514350"/>
                    <a:pt x="2848708" y="445477"/>
                  </a:cubicBezTo>
                  <a:cubicBezTo>
                    <a:pt x="2894135" y="376604"/>
                    <a:pt x="2946889" y="99646"/>
                    <a:pt x="3006970" y="49823"/>
                  </a:cubicBezTo>
                  <a:cubicBezTo>
                    <a:pt x="3067051" y="0"/>
                    <a:pt x="3152043" y="86457"/>
                    <a:pt x="3209193" y="146538"/>
                  </a:cubicBezTo>
                  <a:cubicBezTo>
                    <a:pt x="3266343" y="206619"/>
                    <a:pt x="3286859" y="353157"/>
                    <a:pt x="3349870" y="410307"/>
                  </a:cubicBezTo>
                  <a:cubicBezTo>
                    <a:pt x="3412881" y="467457"/>
                    <a:pt x="3492012" y="477715"/>
                    <a:pt x="3587262" y="489438"/>
                  </a:cubicBezTo>
                  <a:cubicBezTo>
                    <a:pt x="3682512" y="501161"/>
                    <a:pt x="3836378" y="471854"/>
                    <a:pt x="3921370" y="480646"/>
                  </a:cubicBezTo>
                  <a:cubicBezTo>
                    <a:pt x="4006362" y="489438"/>
                    <a:pt x="4173416" y="537796"/>
                    <a:pt x="4097216" y="542192"/>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任意多边形 23">
              <a:extLst>
                <a:ext uri="{FF2B5EF4-FFF2-40B4-BE49-F238E27FC236}">
                  <a16:creationId xmlns="" xmlns:a16="http://schemas.microsoft.com/office/drawing/2014/main" id="{5A6FD654-719C-4EA3-B2D6-73C849BE93EC}"/>
                </a:ext>
              </a:extLst>
            </p:cNvPr>
            <p:cNvSpPr>
              <a:spLocks/>
            </p:cNvSpPr>
            <p:nvPr/>
          </p:nvSpPr>
          <p:spPr bwMode="auto">
            <a:xfrm rot="16200000">
              <a:off x="2213620" y="3358489"/>
              <a:ext cx="472572" cy="184968"/>
            </a:xfrm>
            <a:custGeom>
              <a:avLst/>
              <a:gdLst>
                <a:gd name="T0" fmla="*/ 9525 w 1039812"/>
                <a:gd name="T1" fmla="*/ 0 h 333375"/>
                <a:gd name="T2" fmla="*/ 1038225 w 1039812"/>
                <a:gd name="T3" fmla="*/ 123825 h 333375"/>
                <a:gd name="T4" fmla="*/ 0 w 1039812"/>
                <a:gd name="T5" fmla="*/ 333375 h 333375"/>
                <a:gd name="T6" fmla="*/ 0 w 1039812"/>
                <a:gd name="T7" fmla="*/ 333375 h 333375"/>
                <a:gd name="T8" fmla="*/ 0 60000 65536"/>
                <a:gd name="T9" fmla="*/ 0 60000 65536"/>
                <a:gd name="T10" fmla="*/ 0 60000 65536"/>
                <a:gd name="T11" fmla="*/ 0 60000 65536"/>
                <a:gd name="T12" fmla="*/ 0 w 1039812"/>
                <a:gd name="T13" fmla="*/ 0 h 333375"/>
                <a:gd name="T14" fmla="*/ 1039812 w 1039812"/>
                <a:gd name="T15" fmla="*/ 333375 h 333375"/>
              </a:gdLst>
              <a:ahLst/>
              <a:cxnLst>
                <a:cxn ang="T8">
                  <a:pos x="T0" y="T1"/>
                </a:cxn>
                <a:cxn ang="T9">
                  <a:pos x="T2" y="T3"/>
                </a:cxn>
                <a:cxn ang="T10">
                  <a:pos x="T4" y="T5"/>
                </a:cxn>
                <a:cxn ang="T11">
                  <a:pos x="T6" y="T7"/>
                </a:cxn>
              </a:cxnLst>
              <a:rect l="T12" t="T13" r="T14" b="T15"/>
              <a:pathLst>
                <a:path w="1039812" h="333375">
                  <a:moveTo>
                    <a:pt x="9525" y="0"/>
                  </a:moveTo>
                  <a:cubicBezTo>
                    <a:pt x="524668" y="34131"/>
                    <a:pt x="1039812" y="68263"/>
                    <a:pt x="1038225" y="123825"/>
                  </a:cubicBezTo>
                  <a:cubicBezTo>
                    <a:pt x="1036638" y="179387"/>
                    <a:pt x="0" y="333375"/>
                    <a:pt x="0" y="333375"/>
                  </a:cubicBezTo>
                </a:path>
              </a:pathLst>
            </a:custGeom>
            <a:solidFill>
              <a:srgbClr val="FF0000"/>
            </a:solidFill>
            <a:ln w="9525" cap="flat" cmpd="sng">
              <a:solidFill>
                <a:srgbClr val="4A7EBB"/>
              </a:solidFill>
              <a:round/>
              <a:headEnd/>
              <a:tailEnd/>
            </a:ln>
          </p:spPr>
          <p:txBody>
            <a:bodyPr anchor="ctr"/>
            <a:lstStyle/>
            <a:p>
              <a:endParaRPr lang="zh-CN" altLang="en-US"/>
            </a:p>
          </p:txBody>
        </p:sp>
        <p:cxnSp>
          <p:nvCxnSpPr>
            <p:cNvPr id="41" name="直接连接符 40">
              <a:extLst>
                <a:ext uri="{FF2B5EF4-FFF2-40B4-BE49-F238E27FC236}">
                  <a16:creationId xmlns="" xmlns:a16="http://schemas.microsoft.com/office/drawing/2014/main" id="{5AD1A42D-F8B1-40D7-A7C9-3D02CC15CEE5}"/>
                </a:ext>
              </a:extLst>
            </p:cNvPr>
            <p:cNvCxnSpPr/>
            <p:nvPr/>
          </p:nvCxnSpPr>
          <p:spPr>
            <a:xfrm>
              <a:off x="2274985" y="3687260"/>
              <a:ext cx="42862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9C816E7D-8D69-437D-85A9-8D16AC96EDDC}"/>
                </a:ext>
              </a:extLst>
            </p:cNvPr>
            <p:cNvCxnSpPr/>
            <p:nvPr/>
          </p:nvCxnSpPr>
          <p:spPr>
            <a:xfrm>
              <a:off x="2917927" y="3687260"/>
              <a:ext cx="435771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 xmlns:a16="http://schemas.microsoft.com/office/drawing/2014/main" id="{2453DFA5-D39C-4ADD-AF89-6DFE9EE810E2}"/>
                </a:ext>
              </a:extLst>
            </p:cNvPr>
            <p:cNvCxnSpPr/>
            <p:nvPr/>
          </p:nvCxnSpPr>
          <p:spPr>
            <a:xfrm rot="5400000" flipH="1" flipV="1">
              <a:off x="2667894" y="3580103"/>
              <a:ext cx="142876"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 xmlns:a16="http://schemas.microsoft.com/office/drawing/2014/main" id="{B4C5734C-4807-46F5-A21C-916639FF77DD}"/>
                </a:ext>
              </a:extLst>
            </p:cNvPr>
            <p:cNvCxnSpPr/>
            <p:nvPr/>
          </p:nvCxnSpPr>
          <p:spPr>
            <a:xfrm rot="5400000">
              <a:off x="2810770" y="3722979"/>
              <a:ext cx="142876"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 xmlns:a16="http://schemas.microsoft.com/office/drawing/2014/main" id="{70836A57-D089-418D-BD43-D53024F083DB}"/>
                </a:ext>
              </a:extLst>
            </p:cNvPr>
            <p:cNvCxnSpPr/>
            <p:nvPr/>
          </p:nvCxnSpPr>
          <p:spPr>
            <a:xfrm rot="16200000" flipH="1">
              <a:off x="2667894" y="3651541"/>
              <a:ext cx="285752"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 xmlns:a16="http://schemas.microsoft.com/office/drawing/2014/main" id="{51602409-9424-46AB-B419-A9A40B244EFE}"/>
                </a:ext>
              </a:extLst>
            </p:cNvPr>
            <p:cNvCxnSpPr/>
            <p:nvPr/>
          </p:nvCxnSpPr>
          <p:spPr>
            <a:xfrm rot="5400000">
              <a:off x="6143636" y="3643315"/>
              <a:ext cx="14287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 xmlns:a16="http://schemas.microsoft.com/office/drawing/2014/main" id="{F9007FEC-2218-4ABB-9B81-1723A91A99C5}"/>
                </a:ext>
              </a:extLst>
            </p:cNvPr>
            <p:cNvCxnSpPr/>
            <p:nvPr/>
          </p:nvCxnSpPr>
          <p:spPr>
            <a:xfrm rot="5400000">
              <a:off x="4071140" y="3643315"/>
              <a:ext cx="143670" cy="7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 xmlns:a16="http://schemas.microsoft.com/office/drawing/2014/main" id="{D5D66FEB-7704-42FA-B5DE-3CE13FA0E260}"/>
                </a:ext>
              </a:extLst>
            </p:cNvPr>
            <p:cNvCxnSpPr/>
            <p:nvPr/>
          </p:nvCxnSpPr>
          <p:spPr>
            <a:xfrm>
              <a:off x="2214546" y="4786323"/>
              <a:ext cx="42862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 xmlns:a16="http://schemas.microsoft.com/office/drawing/2014/main" id="{C223649E-D9C8-4B5A-82B5-34DAE02CE776}"/>
                </a:ext>
              </a:extLst>
            </p:cNvPr>
            <p:cNvCxnSpPr/>
            <p:nvPr/>
          </p:nvCxnSpPr>
          <p:spPr>
            <a:xfrm>
              <a:off x="2857488" y="4786323"/>
              <a:ext cx="435771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 xmlns:a16="http://schemas.microsoft.com/office/drawing/2014/main" id="{24182F5B-5A28-4D55-AE71-6471D3A0AFAC}"/>
                </a:ext>
              </a:extLst>
            </p:cNvPr>
            <p:cNvCxnSpPr/>
            <p:nvPr/>
          </p:nvCxnSpPr>
          <p:spPr>
            <a:xfrm rot="5400000" flipH="1" flipV="1">
              <a:off x="2607455" y="4679166"/>
              <a:ext cx="142876"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 xmlns:a16="http://schemas.microsoft.com/office/drawing/2014/main" id="{03EC93FD-1A47-4C1E-BD9C-5A030BD83536}"/>
                </a:ext>
              </a:extLst>
            </p:cNvPr>
            <p:cNvCxnSpPr/>
            <p:nvPr/>
          </p:nvCxnSpPr>
          <p:spPr>
            <a:xfrm rot="5400000">
              <a:off x="2750331" y="4822042"/>
              <a:ext cx="142876"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 xmlns:a16="http://schemas.microsoft.com/office/drawing/2014/main" id="{3828B0EC-AAFA-4069-AAA6-CBF102CA043F}"/>
                </a:ext>
              </a:extLst>
            </p:cNvPr>
            <p:cNvCxnSpPr/>
            <p:nvPr/>
          </p:nvCxnSpPr>
          <p:spPr>
            <a:xfrm rot="16200000" flipH="1">
              <a:off x="2607455" y="4750604"/>
              <a:ext cx="285752"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 xmlns:a16="http://schemas.microsoft.com/office/drawing/2014/main" id="{EB4FF04C-9D6A-439C-826D-9CF6B12F4A6A}"/>
                </a:ext>
              </a:extLst>
            </p:cNvPr>
            <p:cNvCxnSpPr/>
            <p:nvPr/>
          </p:nvCxnSpPr>
          <p:spPr>
            <a:xfrm rot="5400000">
              <a:off x="5814069" y="4500571"/>
              <a:ext cx="57150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 xmlns:a16="http://schemas.microsoft.com/office/drawing/2014/main" id="{3D83B474-9531-43DA-B132-DE6B77BFDA89}"/>
                </a:ext>
              </a:extLst>
            </p:cNvPr>
            <p:cNvCxnSpPr/>
            <p:nvPr/>
          </p:nvCxnSpPr>
          <p:spPr>
            <a:xfrm rot="5400000">
              <a:off x="3999702" y="4714885"/>
              <a:ext cx="143670" cy="7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 xmlns:a16="http://schemas.microsoft.com/office/drawing/2014/main" id="{C6CAC7C9-DDF0-4542-84D7-64312FB073D2}"/>
                </a:ext>
              </a:extLst>
            </p:cNvPr>
            <p:cNvCxnSpPr/>
            <p:nvPr/>
          </p:nvCxnSpPr>
          <p:spPr>
            <a:xfrm rot="5400000">
              <a:off x="5830166" y="4536290"/>
              <a:ext cx="50006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 xmlns:a16="http://schemas.microsoft.com/office/drawing/2014/main" id="{D5F3C704-6314-41B5-8B20-2B6302F7AD44}"/>
                </a:ext>
              </a:extLst>
            </p:cNvPr>
            <p:cNvCxnSpPr/>
            <p:nvPr/>
          </p:nvCxnSpPr>
          <p:spPr>
            <a:xfrm rot="5400000">
              <a:off x="5924305" y="4678372"/>
              <a:ext cx="21431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 xmlns:a16="http://schemas.microsoft.com/office/drawing/2014/main" id="{60F73070-97E7-4D33-9DB5-DE5D48126384}"/>
                </a:ext>
              </a:extLst>
            </p:cNvPr>
            <p:cNvCxnSpPr/>
            <p:nvPr/>
          </p:nvCxnSpPr>
          <p:spPr>
            <a:xfrm rot="5400000">
              <a:off x="5945039" y="4607728"/>
              <a:ext cx="35719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 xmlns:a16="http://schemas.microsoft.com/office/drawing/2014/main" id="{16C27E5A-48A6-412B-9A79-FB8DE7E9FFC2}"/>
                </a:ext>
              </a:extLst>
            </p:cNvPr>
            <p:cNvCxnSpPr/>
            <p:nvPr/>
          </p:nvCxnSpPr>
          <p:spPr>
            <a:xfrm rot="5400000">
              <a:off x="6000380" y="4643447"/>
              <a:ext cx="28575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 xmlns:a16="http://schemas.microsoft.com/office/drawing/2014/main" id="{7AB9FF55-0D1D-43A8-B68D-73322D82012E}"/>
                </a:ext>
              </a:extLst>
            </p:cNvPr>
            <p:cNvCxnSpPr/>
            <p:nvPr/>
          </p:nvCxnSpPr>
          <p:spPr>
            <a:xfrm rot="5400000">
              <a:off x="6124587" y="4714885"/>
              <a:ext cx="14287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 xmlns:a16="http://schemas.microsoft.com/office/drawing/2014/main" id="{1F92A96A-1C53-453F-BC2E-46A93657237F}"/>
                </a:ext>
              </a:extLst>
            </p:cNvPr>
            <p:cNvCxnSpPr/>
            <p:nvPr/>
          </p:nvCxnSpPr>
          <p:spPr>
            <a:xfrm rot="5400000">
              <a:off x="6184119" y="4750604"/>
              <a:ext cx="7143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 xmlns:a16="http://schemas.microsoft.com/office/drawing/2014/main" id="{D6F90A11-AA4A-462F-8DE5-6009D3A3B41D}"/>
                </a:ext>
              </a:extLst>
            </p:cNvPr>
            <p:cNvCxnSpPr/>
            <p:nvPr/>
          </p:nvCxnSpPr>
          <p:spPr>
            <a:xfrm rot="5400000">
              <a:off x="5877791" y="4609633"/>
              <a:ext cx="35719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 xmlns:a16="http://schemas.microsoft.com/office/drawing/2014/main" id="{144F6A91-0957-48BF-B03D-9925763E5448}"/>
                </a:ext>
              </a:extLst>
            </p:cNvPr>
            <p:cNvCxnSpPr/>
            <p:nvPr/>
          </p:nvCxnSpPr>
          <p:spPr>
            <a:xfrm rot="5400000">
              <a:off x="4535884" y="4751001"/>
              <a:ext cx="7223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 xmlns:a16="http://schemas.microsoft.com/office/drawing/2014/main" id="{552C894D-8320-49BC-9171-BAC63B1F3EAF}"/>
                </a:ext>
              </a:extLst>
            </p:cNvPr>
            <p:cNvCxnSpPr/>
            <p:nvPr/>
          </p:nvCxnSpPr>
          <p:spPr>
            <a:xfrm rot="5400000">
              <a:off x="5035950" y="4751001"/>
              <a:ext cx="7223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 xmlns:a16="http://schemas.microsoft.com/office/drawing/2014/main" id="{D462DFCE-87F1-4569-AFEB-887DD4D21F85}"/>
                </a:ext>
              </a:extLst>
            </p:cNvPr>
            <p:cNvCxnSpPr/>
            <p:nvPr/>
          </p:nvCxnSpPr>
          <p:spPr>
            <a:xfrm rot="5400000">
              <a:off x="5250264" y="4751001"/>
              <a:ext cx="7223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 xmlns:a16="http://schemas.microsoft.com/office/drawing/2014/main" id="{267CB0E4-445A-4F3C-8C2F-541D5CE1BDC8}"/>
                </a:ext>
              </a:extLst>
            </p:cNvPr>
            <p:cNvCxnSpPr/>
            <p:nvPr/>
          </p:nvCxnSpPr>
          <p:spPr>
            <a:xfrm rot="5400000">
              <a:off x="6679818" y="4750207"/>
              <a:ext cx="7223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 xmlns:a16="http://schemas.microsoft.com/office/drawing/2014/main" id="{2FB5ADD9-6831-48E7-BA31-7C37FE6F0387}"/>
                </a:ext>
              </a:extLst>
            </p:cNvPr>
            <p:cNvCxnSpPr/>
            <p:nvPr/>
          </p:nvCxnSpPr>
          <p:spPr>
            <a:xfrm rot="5400000">
              <a:off x="6172054" y="4717901"/>
              <a:ext cx="14287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 xmlns:a16="http://schemas.microsoft.com/office/drawing/2014/main" id="{51F8ECC9-E321-4DD3-99C6-278EF8F4AA5F}"/>
                </a:ext>
              </a:extLst>
            </p:cNvPr>
            <p:cNvCxnSpPr/>
            <p:nvPr/>
          </p:nvCxnSpPr>
          <p:spPr>
            <a:xfrm rot="5400000">
              <a:off x="6059912" y="4682976"/>
              <a:ext cx="21431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 xmlns:a16="http://schemas.microsoft.com/office/drawing/2014/main" id="{985CC512-0C44-4E0D-86AA-BE20FF500723}"/>
                </a:ext>
              </a:extLst>
            </p:cNvPr>
            <p:cNvCxnSpPr/>
            <p:nvPr/>
          </p:nvCxnSpPr>
          <p:spPr>
            <a:xfrm rot="5400000">
              <a:off x="6233649" y="4760129"/>
              <a:ext cx="7143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 xmlns:a16="http://schemas.microsoft.com/office/drawing/2014/main" id="{8837CCE8-0284-45AC-8578-18CE0B9A4C28}"/>
                </a:ext>
              </a:extLst>
            </p:cNvPr>
            <p:cNvCxnSpPr/>
            <p:nvPr/>
          </p:nvCxnSpPr>
          <p:spPr>
            <a:xfrm rot="5400000">
              <a:off x="5863822" y="4710281"/>
              <a:ext cx="14287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 xmlns:a16="http://schemas.microsoft.com/office/drawing/2014/main" id="{1CCD2242-B6B9-4753-8DF0-B4A11DCA0CD6}"/>
                </a:ext>
              </a:extLst>
            </p:cNvPr>
            <p:cNvCxnSpPr/>
            <p:nvPr/>
          </p:nvCxnSpPr>
          <p:spPr>
            <a:xfrm rot="5400000">
              <a:off x="5923354" y="4746000"/>
              <a:ext cx="7143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 xmlns:a16="http://schemas.microsoft.com/office/drawing/2014/main" id="{E1448317-4A77-4587-A425-567A634A5313}"/>
                </a:ext>
              </a:extLst>
            </p:cNvPr>
            <p:cNvCxnSpPr/>
            <p:nvPr/>
          </p:nvCxnSpPr>
          <p:spPr>
            <a:xfrm rot="5400000">
              <a:off x="5911289" y="4713297"/>
              <a:ext cx="14287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 xmlns:a16="http://schemas.microsoft.com/office/drawing/2014/main" id="{0CFE2E3B-472A-4EA3-A091-25F05DDD63FC}"/>
                </a:ext>
              </a:extLst>
            </p:cNvPr>
            <p:cNvCxnSpPr/>
            <p:nvPr/>
          </p:nvCxnSpPr>
          <p:spPr>
            <a:xfrm rot="5400000">
              <a:off x="5643570" y="4714885"/>
              <a:ext cx="14287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 xmlns:a16="http://schemas.microsoft.com/office/drawing/2014/main" id="{2C0311A8-800A-4E22-895B-E8BD59615DA4}"/>
                </a:ext>
              </a:extLst>
            </p:cNvPr>
            <p:cNvCxnSpPr/>
            <p:nvPr/>
          </p:nvCxnSpPr>
          <p:spPr>
            <a:xfrm rot="5400000">
              <a:off x="5972884" y="4755525"/>
              <a:ext cx="7143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TextBox 53">
              <a:extLst>
                <a:ext uri="{FF2B5EF4-FFF2-40B4-BE49-F238E27FC236}">
                  <a16:creationId xmlns="" xmlns:a16="http://schemas.microsoft.com/office/drawing/2014/main" id="{0CABE1C4-8FD7-4827-B298-65A0001CE8BE}"/>
                </a:ext>
              </a:extLst>
            </p:cNvPr>
            <p:cNvSpPr txBox="1"/>
            <p:nvPr/>
          </p:nvSpPr>
          <p:spPr>
            <a:xfrm>
              <a:off x="600311" y="1421638"/>
              <a:ext cx="1463473" cy="450673"/>
            </a:xfrm>
            <a:prstGeom prst="rect">
              <a:avLst/>
            </a:prstGeom>
            <a:noFill/>
          </p:spPr>
          <p:txBody>
            <a:bodyPr wrap="square" rtlCol="0">
              <a:spAutoFit/>
            </a:bodyPr>
            <a:lstStyle/>
            <a:p>
              <a:r>
                <a:rPr lang="zh-CN" altLang="en-US" sz="1400" b="1" dirty="0">
                  <a:solidFill>
                    <a:schemeClr val="tx2"/>
                  </a:solidFill>
                </a:rPr>
                <a:t>发射激光脉冲</a:t>
              </a:r>
            </a:p>
          </p:txBody>
        </p:sp>
        <p:sp>
          <p:nvSpPr>
            <p:cNvPr id="75" name="TextBox 54">
              <a:extLst>
                <a:ext uri="{FF2B5EF4-FFF2-40B4-BE49-F238E27FC236}">
                  <a16:creationId xmlns="" xmlns:a16="http://schemas.microsoft.com/office/drawing/2014/main" id="{9414B59A-D190-4069-B6E3-5CA4D2513837}"/>
                </a:ext>
              </a:extLst>
            </p:cNvPr>
            <p:cNvSpPr txBox="1"/>
            <p:nvPr/>
          </p:nvSpPr>
          <p:spPr>
            <a:xfrm>
              <a:off x="623870" y="2312118"/>
              <a:ext cx="1471358" cy="450673"/>
            </a:xfrm>
            <a:prstGeom prst="rect">
              <a:avLst/>
            </a:prstGeom>
            <a:noFill/>
          </p:spPr>
          <p:txBody>
            <a:bodyPr wrap="square" rtlCol="0">
              <a:spAutoFit/>
            </a:bodyPr>
            <a:lstStyle/>
            <a:p>
              <a:r>
                <a:rPr lang="zh-CN" altLang="en-US" sz="1400" b="1" dirty="0">
                  <a:solidFill>
                    <a:schemeClr val="tx2"/>
                  </a:solidFill>
                </a:rPr>
                <a:t>线性探测体制</a:t>
              </a:r>
            </a:p>
          </p:txBody>
        </p:sp>
        <p:sp>
          <p:nvSpPr>
            <p:cNvPr id="76" name="TextBox 55">
              <a:extLst>
                <a:ext uri="{FF2B5EF4-FFF2-40B4-BE49-F238E27FC236}">
                  <a16:creationId xmlns="" xmlns:a16="http://schemas.microsoft.com/office/drawing/2014/main" id="{531E0593-7285-4C22-B4D8-8B3C374EA868}"/>
                </a:ext>
              </a:extLst>
            </p:cNvPr>
            <p:cNvSpPr txBox="1"/>
            <p:nvPr/>
          </p:nvSpPr>
          <p:spPr>
            <a:xfrm>
              <a:off x="434695" y="3489270"/>
              <a:ext cx="776294" cy="1397084"/>
            </a:xfrm>
            <a:prstGeom prst="rect">
              <a:avLst/>
            </a:prstGeom>
            <a:noFill/>
          </p:spPr>
          <p:txBody>
            <a:bodyPr wrap="square" rtlCol="0">
              <a:spAutoFit/>
            </a:bodyPr>
            <a:lstStyle/>
            <a:p>
              <a:r>
                <a:rPr lang="zh-CN" altLang="en-US" sz="1400" b="1" dirty="0">
                  <a:solidFill>
                    <a:schemeClr val="tx2"/>
                  </a:solidFill>
                </a:rPr>
                <a:t>单光子探测体制</a:t>
              </a:r>
            </a:p>
          </p:txBody>
        </p:sp>
        <p:sp>
          <p:nvSpPr>
            <p:cNvPr id="77" name="左大括号 76">
              <a:extLst>
                <a:ext uri="{FF2B5EF4-FFF2-40B4-BE49-F238E27FC236}">
                  <a16:creationId xmlns="" xmlns:a16="http://schemas.microsoft.com/office/drawing/2014/main" id="{C28A27B7-5194-4461-90EE-A69F616B7CDD}"/>
                </a:ext>
              </a:extLst>
            </p:cNvPr>
            <p:cNvSpPr/>
            <p:nvPr/>
          </p:nvSpPr>
          <p:spPr>
            <a:xfrm>
              <a:off x="1071538" y="3429001"/>
              <a:ext cx="142876" cy="1357322"/>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8" name="TextBox 57">
              <a:extLst>
                <a:ext uri="{FF2B5EF4-FFF2-40B4-BE49-F238E27FC236}">
                  <a16:creationId xmlns="" xmlns:a16="http://schemas.microsoft.com/office/drawing/2014/main" id="{C573FE10-2337-4508-A34E-1D26FF53DAE8}"/>
                </a:ext>
              </a:extLst>
            </p:cNvPr>
            <p:cNvSpPr txBox="1"/>
            <p:nvPr/>
          </p:nvSpPr>
          <p:spPr>
            <a:xfrm>
              <a:off x="1285851" y="3286124"/>
              <a:ext cx="785818" cy="766143"/>
            </a:xfrm>
            <a:prstGeom prst="rect">
              <a:avLst/>
            </a:prstGeom>
            <a:noFill/>
          </p:spPr>
          <p:txBody>
            <a:bodyPr wrap="square" rtlCol="0">
              <a:spAutoFit/>
            </a:bodyPr>
            <a:lstStyle/>
            <a:p>
              <a:r>
                <a:rPr lang="zh-CN" altLang="en-US" sz="1400" b="1" dirty="0">
                  <a:solidFill>
                    <a:schemeClr val="tx2"/>
                  </a:solidFill>
                </a:rPr>
                <a:t>单次发射</a:t>
              </a:r>
            </a:p>
          </p:txBody>
        </p:sp>
        <p:sp>
          <p:nvSpPr>
            <p:cNvPr id="79" name="TextBox 58">
              <a:extLst>
                <a:ext uri="{FF2B5EF4-FFF2-40B4-BE49-F238E27FC236}">
                  <a16:creationId xmlns="" xmlns:a16="http://schemas.microsoft.com/office/drawing/2014/main" id="{31AD06A3-B9F7-417D-BDB1-82B7886A01E9}"/>
                </a:ext>
              </a:extLst>
            </p:cNvPr>
            <p:cNvSpPr txBox="1"/>
            <p:nvPr/>
          </p:nvSpPr>
          <p:spPr>
            <a:xfrm>
              <a:off x="1285851" y="4500571"/>
              <a:ext cx="785818" cy="766143"/>
            </a:xfrm>
            <a:prstGeom prst="rect">
              <a:avLst/>
            </a:prstGeom>
            <a:noFill/>
          </p:spPr>
          <p:txBody>
            <a:bodyPr wrap="square" rtlCol="0">
              <a:spAutoFit/>
            </a:bodyPr>
            <a:lstStyle/>
            <a:p>
              <a:r>
                <a:rPr lang="zh-CN" altLang="en-US" sz="1400" b="1" dirty="0">
                  <a:solidFill>
                    <a:schemeClr val="tx2"/>
                  </a:solidFill>
                </a:rPr>
                <a:t>多次累积</a:t>
              </a:r>
            </a:p>
          </p:txBody>
        </p:sp>
        <p:sp>
          <p:nvSpPr>
            <p:cNvPr id="80" name="TextBox 59">
              <a:extLst>
                <a:ext uri="{FF2B5EF4-FFF2-40B4-BE49-F238E27FC236}">
                  <a16:creationId xmlns="" xmlns:a16="http://schemas.microsoft.com/office/drawing/2014/main" id="{1F585CEA-B2C2-4349-A7A8-F94DD3C421EB}"/>
                </a:ext>
              </a:extLst>
            </p:cNvPr>
            <p:cNvSpPr txBox="1"/>
            <p:nvPr/>
          </p:nvSpPr>
          <p:spPr>
            <a:xfrm>
              <a:off x="7486682" y="3949180"/>
              <a:ext cx="1708756" cy="766143"/>
            </a:xfrm>
            <a:prstGeom prst="rect">
              <a:avLst/>
            </a:prstGeom>
            <a:noFill/>
          </p:spPr>
          <p:txBody>
            <a:bodyPr wrap="square" rtlCol="0">
              <a:spAutoFit/>
            </a:bodyPr>
            <a:lstStyle/>
            <a:p>
              <a:r>
                <a:rPr lang="zh-CN" altLang="en-US" sz="1400" b="1" dirty="0" smtClean="0">
                  <a:solidFill>
                    <a:srgbClr val="FF0000"/>
                  </a:solidFill>
                </a:rPr>
                <a:t>单个</a:t>
              </a:r>
              <a:r>
                <a:rPr lang="zh-CN" altLang="en-US" sz="1400" b="1" dirty="0" smtClean="0">
                  <a:solidFill>
                    <a:schemeClr val="tx2"/>
                  </a:solidFill>
                </a:rPr>
                <a:t>信号光子即可检测</a:t>
              </a:r>
              <a:endParaRPr lang="zh-CN" altLang="en-US" sz="1400" b="1" dirty="0">
                <a:solidFill>
                  <a:schemeClr val="tx2"/>
                </a:solidFill>
              </a:endParaRPr>
            </a:p>
          </p:txBody>
        </p:sp>
        <p:sp>
          <p:nvSpPr>
            <p:cNvPr id="81" name="TextBox 60">
              <a:extLst>
                <a:ext uri="{FF2B5EF4-FFF2-40B4-BE49-F238E27FC236}">
                  <a16:creationId xmlns="" xmlns:a16="http://schemas.microsoft.com/office/drawing/2014/main" id="{0DB58E0B-26DC-4322-A9D6-CD672657C087}"/>
                </a:ext>
              </a:extLst>
            </p:cNvPr>
            <p:cNvSpPr txBox="1"/>
            <p:nvPr/>
          </p:nvSpPr>
          <p:spPr>
            <a:xfrm>
              <a:off x="7329387" y="2458552"/>
              <a:ext cx="1808888" cy="450673"/>
            </a:xfrm>
            <a:prstGeom prst="rect">
              <a:avLst/>
            </a:prstGeom>
            <a:noFill/>
          </p:spPr>
          <p:txBody>
            <a:bodyPr wrap="square" rtlCol="0">
              <a:spAutoFit/>
            </a:bodyPr>
            <a:lstStyle/>
            <a:p>
              <a:r>
                <a:rPr lang="zh-CN" altLang="en-US" sz="1400" b="1" dirty="0" smtClean="0">
                  <a:solidFill>
                    <a:srgbClr val="FF0000"/>
                  </a:solidFill>
                </a:rPr>
                <a:t>回波信噪比要求高</a:t>
              </a:r>
              <a:endParaRPr lang="zh-CN" altLang="en-US" sz="1400" b="1" dirty="0">
                <a:solidFill>
                  <a:schemeClr val="tx2"/>
                </a:solidFill>
              </a:endParaRPr>
            </a:p>
          </p:txBody>
        </p:sp>
        <p:sp>
          <p:nvSpPr>
            <p:cNvPr id="82" name="TextBox 61">
              <a:extLst>
                <a:ext uri="{FF2B5EF4-FFF2-40B4-BE49-F238E27FC236}">
                  <a16:creationId xmlns="" xmlns:a16="http://schemas.microsoft.com/office/drawing/2014/main" id="{9998D0D1-CFDF-4946-B820-DDED54B30C8F}"/>
                </a:ext>
              </a:extLst>
            </p:cNvPr>
            <p:cNvSpPr txBox="1"/>
            <p:nvPr/>
          </p:nvSpPr>
          <p:spPr>
            <a:xfrm>
              <a:off x="7286644" y="4357694"/>
              <a:ext cx="1740358" cy="450673"/>
            </a:xfrm>
            <a:prstGeom prst="rect">
              <a:avLst/>
            </a:prstGeom>
            <a:noFill/>
          </p:spPr>
          <p:txBody>
            <a:bodyPr wrap="square" rtlCol="0">
              <a:spAutoFit/>
            </a:bodyPr>
            <a:lstStyle/>
            <a:p>
              <a:endParaRPr lang="zh-CN" altLang="en-US" sz="1400" b="1" dirty="0">
                <a:solidFill>
                  <a:schemeClr val="tx2"/>
                </a:solidFill>
              </a:endParaRPr>
            </a:p>
          </p:txBody>
        </p:sp>
      </p:grpSp>
      <p:sp>
        <p:nvSpPr>
          <p:cNvPr id="24" name="TextBox 6">
            <a:extLst>
              <a:ext uri="{FF2B5EF4-FFF2-40B4-BE49-F238E27FC236}">
                <a16:creationId xmlns="" xmlns:a16="http://schemas.microsoft.com/office/drawing/2014/main" id="{806D0215-9ACE-44B9-9EC5-0160986B9ECA}"/>
              </a:ext>
            </a:extLst>
          </p:cNvPr>
          <p:cNvSpPr txBox="1"/>
          <p:nvPr/>
        </p:nvSpPr>
        <p:spPr>
          <a:xfrm>
            <a:off x="1001240" y="3435846"/>
            <a:ext cx="762448" cy="461665"/>
          </a:xfrm>
          <a:prstGeom prst="rect">
            <a:avLst/>
          </a:prstGeom>
          <a:noFill/>
        </p:spPr>
        <p:txBody>
          <a:bodyPr wrap="square">
            <a:spAutoFit/>
          </a:bodyPr>
          <a:lstStyle/>
          <a:p>
            <a:pPr algn="just" fontAlgn="auto">
              <a:lnSpc>
                <a:spcPct val="150000"/>
              </a:lnSpc>
              <a:spcBef>
                <a:spcPts val="0"/>
              </a:spcBef>
              <a:spcAft>
                <a:spcPts val="0"/>
              </a:spcAft>
              <a:defRPr/>
            </a:pPr>
            <a:r>
              <a:rPr lang="zh-CN" altLang="en-US" sz="1600" dirty="0">
                <a:latin typeface="微软雅黑" pitchFamily="34" charset="-122"/>
                <a:ea typeface="微软雅黑" pitchFamily="34" charset="-122"/>
              </a:rPr>
              <a:t>特点</a:t>
            </a:r>
            <a:r>
              <a:rPr lang="en-US" altLang="zh-CN" sz="1600" dirty="0">
                <a:latin typeface="微软雅黑" pitchFamily="34" charset="-122"/>
                <a:ea typeface="微软雅黑" pitchFamily="34" charset="-122"/>
              </a:rPr>
              <a:t>:</a:t>
            </a:r>
            <a:endParaRPr lang="zh-CN" altLang="en-US" sz="1600" dirty="0">
              <a:latin typeface="微软雅黑" pitchFamily="34" charset="-122"/>
              <a:ea typeface="微软雅黑" pitchFamily="34" charset="-122"/>
            </a:endParaRPr>
          </a:p>
        </p:txBody>
      </p:sp>
      <p:sp>
        <p:nvSpPr>
          <p:cNvPr id="28" name="TextBox 9">
            <a:extLst>
              <a:ext uri="{FF2B5EF4-FFF2-40B4-BE49-F238E27FC236}">
                <a16:creationId xmlns="" xmlns:a16="http://schemas.microsoft.com/office/drawing/2014/main" id="{D133D447-87FF-4062-9D44-04C3DD05367E}"/>
              </a:ext>
            </a:extLst>
          </p:cNvPr>
          <p:cNvSpPr txBox="1"/>
          <p:nvPr/>
        </p:nvSpPr>
        <p:spPr>
          <a:xfrm>
            <a:off x="1547664" y="3467784"/>
            <a:ext cx="6389526" cy="400110"/>
          </a:xfrm>
          <a:prstGeom prst="rect">
            <a:avLst/>
          </a:prstGeom>
          <a:noFill/>
        </p:spPr>
        <p:txBody>
          <a:bodyPr wrap="square" rtlCol="0">
            <a:spAutoFit/>
          </a:bodyPr>
          <a:lstStyle/>
          <a:p>
            <a:pPr>
              <a:lnSpc>
                <a:spcPct val="125000"/>
              </a:lnSpc>
            </a:pPr>
            <a:r>
              <a:rPr lang="zh-CN" altLang="en-US" sz="1600" b="1" dirty="0">
                <a:solidFill>
                  <a:srgbClr val="FF0000"/>
                </a:solidFill>
              </a:rPr>
              <a:t>小型化、高精度、低功耗、远距离、全天时、全天候</a:t>
            </a:r>
          </a:p>
        </p:txBody>
      </p:sp>
      <p:sp>
        <p:nvSpPr>
          <p:cNvPr id="2" name="文本框 1">
            <a:extLst>
              <a:ext uri="{FF2B5EF4-FFF2-40B4-BE49-F238E27FC236}">
                <a16:creationId xmlns="" xmlns:a16="http://schemas.microsoft.com/office/drawing/2014/main" id="{926DFEFE-8996-48B6-9B06-C8798486D55F}"/>
              </a:ext>
            </a:extLst>
          </p:cNvPr>
          <p:cNvSpPr txBox="1"/>
          <p:nvPr/>
        </p:nvSpPr>
        <p:spPr>
          <a:xfrm>
            <a:off x="3640297" y="1876090"/>
            <a:ext cx="2938442" cy="276999"/>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线性体制波形记录结果</a:t>
            </a:r>
            <a:r>
              <a:rPr lang="en-US" altLang="zh-CN" sz="1200" b="1" dirty="0">
                <a:latin typeface="微软雅黑" panose="020B0503020204020204" pitchFamily="34" charset="-122"/>
                <a:ea typeface="微软雅黑" panose="020B0503020204020204" pitchFamily="34" charset="-122"/>
              </a:rPr>
              <a:t>(&gt;1000</a:t>
            </a:r>
            <a:r>
              <a:rPr lang="zh-CN" altLang="en-US" sz="1200" b="1" dirty="0">
                <a:latin typeface="微软雅黑" panose="020B0503020204020204" pitchFamily="34" charset="-122"/>
                <a:ea typeface="微软雅黑" panose="020B0503020204020204" pitchFamily="34" charset="-122"/>
              </a:rPr>
              <a:t>个光子</a:t>
            </a:r>
            <a:r>
              <a:rPr lang="en-US" altLang="zh-CN" sz="1200" b="1" dirty="0">
                <a:latin typeface="微软雅黑" panose="020B0503020204020204" pitchFamily="34" charset="-122"/>
                <a:ea typeface="微软雅黑" panose="020B0503020204020204" pitchFamily="34" charset="-122"/>
              </a:rPr>
              <a:t>)</a:t>
            </a:r>
            <a:endParaRPr lang="zh-CN" altLang="en-US" sz="1200" b="1" dirty="0">
              <a:latin typeface="微软雅黑" panose="020B0503020204020204" pitchFamily="34" charset="-122"/>
              <a:ea typeface="微软雅黑" panose="020B0503020204020204" pitchFamily="34" charset="-122"/>
            </a:endParaRPr>
          </a:p>
        </p:txBody>
      </p:sp>
      <p:sp>
        <p:nvSpPr>
          <p:cNvPr id="91" name="文本框 90">
            <a:extLst>
              <a:ext uri="{FF2B5EF4-FFF2-40B4-BE49-F238E27FC236}">
                <a16:creationId xmlns="" xmlns:a16="http://schemas.microsoft.com/office/drawing/2014/main" id="{453C708F-F85C-467A-A6AD-221950DCECC6}"/>
              </a:ext>
            </a:extLst>
          </p:cNvPr>
          <p:cNvSpPr txBox="1"/>
          <p:nvPr/>
        </p:nvSpPr>
        <p:spPr>
          <a:xfrm>
            <a:off x="3640297" y="2518705"/>
            <a:ext cx="2664296" cy="276999"/>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单光子单次探测</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个光子</a:t>
            </a:r>
            <a:r>
              <a:rPr lang="en-US" altLang="zh-CN" sz="1200" b="1" dirty="0">
                <a:latin typeface="微软雅黑" panose="020B0503020204020204" pitchFamily="34" charset="-122"/>
                <a:ea typeface="微软雅黑" panose="020B0503020204020204" pitchFamily="34" charset="-122"/>
              </a:rPr>
              <a:t>)</a:t>
            </a:r>
            <a:endParaRPr lang="zh-CN" altLang="en-US" sz="1200" b="1" dirty="0">
              <a:latin typeface="微软雅黑" panose="020B0503020204020204" pitchFamily="34" charset="-122"/>
              <a:ea typeface="微软雅黑" panose="020B0503020204020204" pitchFamily="34" charset="-122"/>
            </a:endParaRPr>
          </a:p>
        </p:txBody>
      </p:sp>
      <p:sp>
        <p:nvSpPr>
          <p:cNvPr id="92" name="文本框 91">
            <a:extLst>
              <a:ext uri="{FF2B5EF4-FFF2-40B4-BE49-F238E27FC236}">
                <a16:creationId xmlns="" xmlns:a16="http://schemas.microsoft.com/office/drawing/2014/main" id="{B81EBEA7-B930-474A-BF5F-7F72C43AC5ED}"/>
              </a:ext>
            </a:extLst>
          </p:cNvPr>
          <p:cNvSpPr txBox="1"/>
          <p:nvPr/>
        </p:nvSpPr>
        <p:spPr>
          <a:xfrm>
            <a:off x="3640297" y="3285473"/>
            <a:ext cx="2947927" cy="276999"/>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单光子累计分布直方图</a:t>
            </a:r>
            <a:r>
              <a:rPr lang="en-US" altLang="zh-CN" sz="1200" b="1" dirty="0">
                <a:latin typeface="微软雅黑" panose="020B0503020204020204" pitchFamily="34" charset="-122"/>
                <a:ea typeface="微软雅黑" panose="020B0503020204020204" pitchFamily="34" charset="-122"/>
              </a:rPr>
              <a:t>(100-300</a:t>
            </a:r>
            <a:r>
              <a:rPr lang="zh-CN" altLang="en-US" sz="1200" b="1" dirty="0">
                <a:latin typeface="微软雅黑" panose="020B0503020204020204" pitchFamily="34" charset="-122"/>
                <a:ea typeface="微软雅黑" panose="020B0503020204020204" pitchFamily="34" charset="-122"/>
              </a:rPr>
              <a:t>个光子</a:t>
            </a:r>
            <a:r>
              <a:rPr lang="en-US" altLang="zh-CN" sz="1200" b="1" dirty="0">
                <a:latin typeface="微软雅黑" panose="020B0503020204020204" pitchFamily="34" charset="-122"/>
                <a:ea typeface="微软雅黑" panose="020B0503020204020204" pitchFamily="34" charset="-122"/>
              </a:rPr>
              <a:t>)</a:t>
            </a:r>
            <a:endParaRPr lang="zh-CN" altLang="en-US" sz="1200" b="1" dirty="0">
              <a:latin typeface="微软雅黑" panose="020B0503020204020204" pitchFamily="34" charset="-122"/>
              <a:ea typeface="微软雅黑" panose="020B0503020204020204" pitchFamily="34" charset="-122"/>
            </a:endParaRPr>
          </a:p>
        </p:txBody>
      </p:sp>
      <p:sp>
        <p:nvSpPr>
          <p:cNvPr id="89" name="Text Box 6"/>
          <p:cNvSpPr txBox="1">
            <a:spLocks noChangeArrowheads="1"/>
          </p:cNvSpPr>
          <p:nvPr/>
        </p:nvSpPr>
        <p:spPr bwMode="auto">
          <a:xfrm>
            <a:off x="251520" y="3725183"/>
            <a:ext cx="8496944" cy="1438855"/>
          </a:xfrm>
          <a:prstGeom prst="rect">
            <a:avLst/>
          </a:prstGeom>
          <a:noFill/>
          <a:ln w="9525">
            <a:noFill/>
            <a:miter lim="800000"/>
            <a:headEnd/>
            <a:tailEnd/>
          </a:ln>
        </p:spPr>
        <p:txBody>
          <a:bodyPr wrap="square">
            <a:spAutoFit/>
          </a:bodyPr>
          <a:lstStyle/>
          <a:p>
            <a:pPr algn="just">
              <a:lnSpc>
                <a:spcPct val="125000"/>
              </a:lnSpc>
              <a:buFont typeface="Arial" pitchFamily="34" charset="0"/>
              <a:buChar char="•"/>
            </a:pPr>
            <a:r>
              <a:rPr lang="zh-CN" altLang="en-US" sz="1400" b="1" dirty="0" smtClean="0">
                <a:cs typeface="经典中宋简"/>
              </a:rPr>
              <a:t> 并行发射、单光子探测是激光雷达的发展趋势，将最终形成直接目标精确三维像。</a:t>
            </a:r>
            <a:endParaRPr lang="en-US" altLang="zh-CN" sz="1400" b="1" dirty="0" smtClean="0">
              <a:cs typeface="经典中宋简"/>
            </a:endParaRPr>
          </a:p>
          <a:p>
            <a:pPr algn="just">
              <a:lnSpc>
                <a:spcPct val="125000"/>
              </a:lnSpc>
              <a:buFont typeface="Arial" pitchFamily="34" charset="0"/>
              <a:buChar char="•"/>
            </a:pPr>
            <a:r>
              <a:rPr lang="en-US" altLang="zh-CN" sz="1400" b="1" dirty="0" smtClean="0">
                <a:cs typeface="经典中宋简"/>
              </a:rPr>
              <a:t> </a:t>
            </a:r>
            <a:r>
              <a:rPr lang="zh-CN" altLang="en-US" sz="1400" dirty="0" smtClean="0">
                <a:cs typeface="经典中宋简"/>
              </a:rPr>
              <a:t>并行发射可以使</a:t>
            </a:r>
            <a:r>
              <a:rPr lang="en-US" altLang="zh-CN" sz="1400" dirty="0" err="1" smtClean="0">
                <a:cs typeface="经典中宋简"/>
              </a:rPr>
              <a:t>LiDAR</a:t>
            </a:r>
            <a:r>
              <a:rPr lang="zh-CN" altLang="en-US" sz="1400" dirty="0" smtClean="0">
                <a:cs typeface="经典中宋简"/>
              </a:rPr>
              <a:t>垂轨方向具有更密的激光点云，相对于扫描式</a:t>
            </a:r>
            <a:r>
              <a:rPr lang="en-US" altLang="zh-CN" sz="1400" dirty="0" err="1" smtClean="0">
                <a:cs typeface="经典中宋简"/>
              </a:rPr>
              <a:t>LiDAR</a:t>
            </a:r>
            <a:r>
              <a:rPr lang="zh-CN" altLang="en-US" sz="1400" dirty="0" smtClean="0">
                <a:cs typeface="经典中宋简"/>
              </a:rPr>
              <a:t>，同时收发使得环境因素影响趋于一致，有利于剔除误差；</a:t>
            </a:r>
            <a:endParaRPr lang="en-US" altLang="zh-CN" sz="1400" dirty="0" smtClean="0">
              <a:cs typeface="经典中宋简"/>
            </a:endParaRPr>
          </a:p>
          <a:p>
            <a:pPr algn="just">
              <a:lnSpc>
                <a:spcPct val="125000"/>
              </a:lnSpc>
              <a:buFont typeface="Arial" pitchFamily="34" charset="0"/>
              <a:buChar char="•"/>
            </a:pPr>
            <a:r>
              <a:rPr lang="en-US" altLang="zh-CN" sz="1400" dirty="0" smtClean="0">
                <a:cs typeface="经典中宋简"/>
              </a:rPr>
              <a:t> </a:t>
            </a:r>
            <a:r>
              <a:rPr lang="zh-CN" altLang="en-US" sz="1400" dirty="0" smtClean="0">
                <a:cs typeface="经典中宋简"/>
              </a:rPr>
              <a:t>单光子探测使</a:t>
            </a:r>
            <a:r>
              <a:rPr lang="en-US" altLang="zh-CN" sz="1400" dirty="0" err="1" smtClean="0">
                <a:cs typeface="经典中宋简"/>
              </a:rPr>
              <a:t>LiDAR</a:t>
            </a:r>
            <a:r>
              <a:rPr lang="zh-CN" altLang="en-US" sz="1400" dirty="0" smtClean="0">
                <a:cs typeface="经典中宋简"/>
              </a:rPr>
              <a:t>能在更低信噪比条件下探测目标，可以实现对地表多层目标的同时探测，大幅降低单次发射能量，减小接收望远镜口径，使得系统小型化。</a:t>
            </a:r>
            <a:endParaRPr lang="zh-CN" altLang="en-US" sz="1400" dirty="0">
              <a:cs typeface="经典中宋简"/>
            </a:endParaRPr>
          </a:p>
        </p:txBody>
      </p:sp>
    </p:spTree>
    <p:extLst>
      <p:ext uri="{BB962C8B-B14F-4D97-AF65-F5344CB8AC3E}">
        <p14:creationId xmlns:p14="http://schemas.microsoft.com/office/powerpoint/2010/main" val="180598108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extBox 10"/>
          <p:cNvSpPr txBox="1">
            <a:spLocks noChangeArrowheads="1"/>
          </p:cNvSpPr>
          <p:nvPr/>
        </p:nvSpPr>
        <p:spPr bwMode="auto">
          <a:xfrm>
            <a:off x="0" y="107156"/>
            <a:ext cx="438150" cy="769441"/>
          </a:xfrm>
          <a:prstGeom prst="rect">
            <a:avLst/>
          </a:prstGeom>
          <a:noFill/>
          <a:ln w="9525">
            <a:noFill/>
            <a:miter lim="800000"/>
            <a:headEnd/>
            <a:tailEnd/>
          </a:ln>
        </p:spPr>
        <p:txBody>
          <a:bodyPr bIns="0">
            <a:spAutoFit/>
          </a:bodyPr>
          <a:lstStyle/>
          <a:p>
            <a:pPr algn="r"/>
            <a:r>
              <a:rPr lang="en-US" altLang="zh-CN" sz="4700" b="1" dirty="0">
                <a:solidFill>
                  <a:schemeClr val="bg1"/>
                </a:solidFill>
                <a:latin typeface="黑体" pitchFamily="49" charset="-122"/>
                <a:ea typeface="黑体" pitchFamily="49" charset="-122"/>
              </a:rPr>
              <a:t>1</a:t>
            </a:r>
            <a:endParaRPr lang="zh-CN" altLang="en-US" sz="500" b="1" dirty="0">
              <a:solidFill>
                <a:schemeClr val="bg1"/>
              </a:solidFill>
              <a:latin typeface="微软雅黑" pitchFamily="34" charset="-122"/>
              <a:ea typeface="微软雅黑" pitchFamily="34" charset="-122"/>
            </a:endParaRPr>
          </a:p>
        </p:txBody>
      </p:sp>
      <p:sp>
        <p:nvSpPr>
          <p:cNvPr id="17" name="灯片编号占位符 12"/>
          <p:cNvSpPr>
            <a:spLocks noGrp="1"/>
          </p:cNvSpPr>
          <p:nvPr>
            <p:ph type="sldNum" sz="quarter" idx="12"/>
          </p:nvPr>
        </p:nvSpPr>
        <p:spPr bwMode="auto">
          <a:xfrm>
            <a:off x="8697914" y="4922044"/>
            <a:ext cx="446087" cy="209550"/>
          </a:xfrm>
          <a:ln>
            <a:miter lim="800000"/>
            <a:headEnd/>
            <a:tailEnd/>
          </a:ln>
        </p:spPr>
        <p:txBody>
          <a:bodyPr wrap="square" numCol="1" compatLnSpc="1">
            <a:prstTxWarp prst="textNoShape">
              <a:avLst/>
            </a:prstTxWarp>
          </a:bodyPr>
          <a:lstStyle/>
          <a:p>
            <a:pPr algn="l" defTabSz="914179" fontAlgn="base">
              <a:spcBef>
                <a:spcPct val="0"/>
              </a:spcBef>
              <a:spcAft>
                <a:spcPct val="0"/>
              </a:spcAft>
              <a:defRPr/>
            </a:pPr>
            <a:fld id="{90E38C98-B848-4974-9EEC-CF78597F6263}" type="slidenum">
              <a:rPr lang="zh-CN" altLang="en-US"/>
              <a:pPr algn="l" defTabSz="914179" fontAlgn="base">
                <a:spcBef>
                  <a:spcPct val="0"/>
                </a:spcBef>
                <a:spcAft>
                  <a:spcPct val="0"/>
                </a:spcAft>
                <a:defRPr/>
              </a:pPr>
              <a:t>281</a:t>
            </a:fld>
            <a:endParaRPr lang="zh-CN" altLang="en-US" dirty="0"/>
          </a:p>
        </p:txBody>
      </p:sp>
      <p:sp>
        <p:nvSpPr>
          <p:cNvPr id="21" name="矩形 20"/>
          <p:cNvSpPr/>
          <p:nvPr/>
        </p:nvSpPr>
        <p:spPr>
          <a:xfrm>
            <a:off x="395536" y="465516"/>
            <a:ext cx="4320480" cy="263128"/>
          </a:xfrm>
          <a:prstGeom prst="rect">
            <a:avLst/>
          </a:prstGeom>
          <a:solidFill>
            <a:srgbClr val="F8E6A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defTabSz="914077" fontAlgn="auto">
              <a:spcBef>
                <a:spcPts val="0"/>
              </a:spcBef>
              <a:spcAft>
                <a:spcPts val="0"/>
              </a:spcAft>
              <a:defRPr/>
            </a:pPr>
            <a:r>
              <a:rPr lang="en-US" altLang="zh-CN" sz="1400" dirty="0" smtClean="0">
                <a:solidFill>
                  <a:schemeClr val="tx1"/>
                </a:solidFill>
                <a:latin typeface="微软雅黑" pitchFamily="34" charset="-122"/>
                <a:ea typeface="微软雅黑" pitchFamily="34" charset="-122"/>
              </a:rPr>
              <a:t>NASA ICESat-2</a:t>
            </a:r>
            <a:r>
              <a:rPr lang="zh-CN" altLang="en-US" sz="1400" dirty="0" smtClean="0">
                <a:solidFill>
                  <a:schemeClr val="tx1"/>
                </a:solidFill>
                <a:latin typeface="微软雅黑" pitchFamily="34" charset="-122"/>
                <a:ea typeface="微软雅黑" pitchFamily="34" charset="-122"/>
              </a:rPr>
              <a:t>单光子探测、并行发射激光测高卫星</a:t>
            </a:r>
            <a:endParaRPr lang="zh-CN" altLang="en-US" sz="1400" dirty="0">
              <a:solidFill>
                <a:schemeClr val="tx1"/>
              </a:solidFill>
              <a:latin typeface="微软雅黑" pitchFamily="34" charset="-122"/>
              <a:ea typeface="微软雅黑" pitchFamily="34" charset="-122"/>
            </a:endParaRPr>
          </a:p>
        </p:txBody>
      </p:sp>
      <p:pic>
        <p:nvPicPr>
          <p:cNvPr id="5124" name="Picture 4" descr="C:\Users\DELL\Desktop\Lidar\ICE-Sat2\ICE-Sat2\QQ截图2017082815082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283" y="3357238"/>
            <a:ext cx="4529933" cy="12667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23528" y="3057805"/>
            <a:ext cx="4320480" cy="276999"/>
          </a:xfrm>
          <a:prstGeom prst="rect">
            <a:avLst/>
          </a:prstGeom>
          <a:noFill/>
        </p:spPr>
        <p:txBody>
          <a:bodyPr wrap="square" rtlCol="0">
            <a:spAutoFit/>
          </a:bodyPr>
          <a:lstStyle/>
          <a:p>
            <a:r>
              <a:rPr lang="en-US" altLang="zh-CN" sz="1200" b="1" dirty="0">
                <a:latin typeface="微软雅黑" pitchFamily="34" charset="-122"/>
                <a:ea typeface="微软雅黑" pitchFamily="34" charset="-122"/>
              </a:rPr>
              <a:t>NASA ICESat-2</a:t>
            </a:r>
            <a:r>
              <a:rPr lang="zh-CN" altLang="en-US" sz="1200" b="1" dirty="0">
                <a:latin typeface="微软雅黑" pitchFamily="34" charset="-122"/>
                <a:ea typeface="微软雅黑" pitchFamily="34" charset="-122"/>
              </a:rPr>
              <a:t>单光子激光测高</a:t>
            </a:r>
            <a:r>
              <a:rPr lang="zh-CN" altLang="en-US" sz="1200" b="1" dirty="0" smtClean="0">
                <a:latin typeface="微软雅黑" pitchFamily="34" charset="-122"/>
                <a:ea typeface="微软雅黑" pitchFamily="34" charset="-122"/>
              </a:rPr>
              <a:t>卫星单次过境的激光点云</a:t>
            </a:r>
            <a:endParaRPr lang="zh-CN" altLang="en-US" sz="1200" b="1" dirty="0">
              <a:latin typeface="微软雅黑" pitchFamily="34" charset="-122"/>
              <a:ea typeface="微软雅黑" pitchFamily="34" charset="-122"/>
            </a:endParaRPr>
          </a:p>
        </p:txBody>
      </p:sp>
      <p:sp>
        <p:nvSpPr>
          <p:cNvPr id="37" name="标题 1"/>
          <p:cNvSpPr>
            <a:spLocks noGrp="1"/>
          </p:cNvSpPr>
          <p:nvPr>
            <p:ph type="title"/>
          </p:nvPr>
        </p:nvSpPr>
        <p:spPr>
          <a:xfrm>
            <a:off x="179512" y="167433"/>
            <a:ext cx="8856984" cy="244078"/>
          </a:xfrm>
        </p:spPr>
        <p:txBody>
          <a:bodyPr>
            <a:noAutofit/>
          </a:bodyPr>
          <a:lstStyle/>
          <a:p>
            <a:pPr>
              <a:spcBef>
                <a:spcPct val="50000"/>
              </a:spcBef>
            </a:pPr>
            <a:r>
              <a:rPr lang="zh-CN" altLang="en-US" sz="2200" dirty="0" smtClean="0">
                <a:latin typeface="微软雅黑" pitchFamily="34" charset="-122"/>
                <a:ea typeface="微软雅黑" pitchFamily="34" charset="-122"/>
              </a:rPr>
              <a:t>并行发射、单光子探测卫星激光测高系统</a:t>
            </a:r>
            <a:endParaRPr lang="zh-CN" altLang="en-US" sz="2200" dirty="0">
              <a:latin typeface="微软雅黑" pitchFamily="34" charset="-122"/>
              <a:ea typeface="微软雅黑" pitchFamily="34" charset="-122"/>
            </a:endParaRPr>
          </a:p>
        </p:txBody>
      </p:sp>
      <p:grpSp>
        <p:nvGrpSpPr>
          <p:cNvPr id="22" name="Group 51"/>
          <p:cNvGrpSpPr>
            <a:grpSpLocks/>
          </p:cNvGrpSpPr>
          <p:nvPr/>
        </p:nvGrpSpPr>
        <p:grpSpPr bwMode="auto">
          <a:xfrm>
            <a:off x="323528" y="789552"/>
            <a:ext cx="2736304" cy="1890210"/>
            <a:chOff x="204" y="981"/>
            <a:chExt cx="2450" cy="2154"/>
          </a:xfrm>
        </p:grpSpPr>
        <p:pic>
          <p:nvPicPr>
            <p:cNvPr id="29" name="Picture 8"/>
            <p:cNvPicPr>
              <a:picLocks noChangeAspect="1" noChangeArrowheads="1"/>
            </p:cNvPicPr>
            <p:nvPr/>
          </p:nvPicPr>
          <p:blipFill>
            <a:blip r:embed="rId5" cstate="print"/>
            <a:srcRect t="2090"/>
            <a:stretch>
              <a:fillRect/>
            </a:stretch>
          </p:blipFill>
          <p:spPr bwMode="auto">
            <a:xfrm>
              <a:off x="204" y="981"/>
              <a:ext cx="2450" cy="2154"/>
            </a:xfrm>
            <a:prstGeom prst="rect">
              <a:avLst/>
            </a:prstGeom>
            <a:solidFill>
              <a:schemeClr val="bg1"/>
            </a:solidFill>
            <a:ln w="6350">
              <a:solidFill>
                <a:srgbClr val="0000FF"/>
              </a:solidFill>
              <a:miter lim="800000"/>
              <a:headEnd/>
              <a:tailEnd/>
            </a:ln>
          </p:spPr>
        </p:pic>
        <p:graphicFrame>
          <p:nvGraphicFramePr>
            <p:cNvPr id="30" name="Object 9"/>
            <p:cNvGraphicFramePr>
              <a:graphicFrameLocks noChangeAspect="1"/>
            </p:cNvGraphicFramePr>
            <p:nvPr/>
          </p:nvGraphicFramePr>
          <p:xfrm>
            <a:off x="340" y="2931"/>
            <a:ext cx="412" cy="144"/>
          </p:xfrm>
          <a:graphic>
            <a:graphicData uri="http://schemas.openxmlformats.org/presentationml/2006/ole">
              <mc:AlternateContent xmlns:mc="http://schemas.openxmlformats.org/markup-compatibility/2006">
                <mc:Choice xmlns:v="urn:schemas-microsoft-com:vml" Requires="v">
                  <p:oleObj spid="_x0000_s43025" name="Equation" r:id="rId6" imgW="660113" imgH="215806" progId="">
                    <p:embed/>
                  </p:oleObj>
                </mc:Choice>
                <mc:Fallback>
                  <p:oleObj name="Equation" r:id="rId6" imgW="660113" imgH="215806"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2931"/>
                          <a:ext cx="41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80"/>
                              </a:solidFill>
                              <a:miter lim="800000"/>
                              <a:headEnd/>
                              <a:tailEnd/>
                            </a14:hiddenLine>
                          </a:ext>
                        </a:extLst>
                      </p:spPr>
                    </p:pic>
                  </p:oleObj>
                </mc:Fallback>
              </mc:AlternateContent>
            </a:graphicData>
          </a:graphic>
        </p:graphicFrame>
        <p:pic>
          <p:nvPicPr>
            <p:cNvPr id="31" name="Picture 8" descr="I-31E-~1"/>
            <p:cNvPicPr>
              <a:picLocks noChangeAspect="1" noChangeArrowheads="1"/>
            </p:cNvPicPr>
            <p:nvPr/>
          </p:nvPicPr>
          <p:blipFill>
            <a:blip r:embed="rId8" cstate="print"/>
            <a:srcRect/>
            <a:stretch>
              <a:fillRect/>
            </a:stretch>
          </p:blipFill>
          <p:spPr bwMode="auto">
            <a:xfrm>
              <a:off x="1882" y="2523"/>
              <a:ext cx="771" cy="579"/>
            </a:xfrm>
            <a:prstGeom prst="rect">
              <a:avLst/>
            </a:prstGeom>
            <a:noFill/>
            <a:ln w="6350">
              <a:solidFill>
                <a:srgbClr val="0000FF"/>
              </a:solidFill>
              <a:miter lim="800000"/>
              <a:headEnd/>
              <a:tailEnd/>
            </a:ln>
          </p:spPr>
        </p:pic>
        <p:sp>
          <p:nvSpPr>
            <p:cNvPr id="32" name="WordArt 44"/>
            <p:cNvSpPr>
              <a:spLocks noChangeArrowheads="1" noChangeShapeType="1" noTextEdit="1"/>
            </p:cNvSpPr>
            <p:nvPr/>
          </p:nvSpPr>
          <p:spPr bwMode="auto">
            <a:xfrm>
              <a:off x="874" y="1036"/>
              <a:ext cx="1008" cy="127"/>
            </a:xfrm>
            <a:prstGeom prst="rect">
              <a:avLst/>
            </a:prstGeom>
          </p:spPr>
          <p:txBody>
            <a:bodyPr wrap="none" fromWordArt="1">
              <a:prstTxWarp prst="textPlain">
                <a:avLst>
                  <a:gd name="adj" fmla="val 50000"/>
                </a:avLst>
              </a:prstTxWarp>
            </a:bodyPr>
            <a:lstStyle/>
            <a:p>
              <a:pPr algn="ctr"/>
              <a:r>
                <a:rPr lang="zh-CN" altLang="en-US" sz="1400" b="1" kern="10" dirty="0">
                  <a:ln w="9525">
                    <a:noFill/>
                    <a:round/>
                    <a:headEnd/>
                    <a:tailEnd/>
                  </a:ln>
                  <a:solidFill>
                    <a:srgbClr val="000066"/>
                  </a:solidFill>
                  <a:latin typeface="黑体"/>
                  <a:ea typeface="黑体"/>
                </a:rPr>
                <a:t>激光激光脚点定位原理</a:t>
              </a:r>
            </a:p>
          </p:txBody>
        </p:sp>
        <p:sp>
          <p:nvSpPr>
            <p:cNvPr id="34" name="Rectangle 45"/>
            <p:cNvSpPr>
              <a:spLocks noChangeArrowheads="1"/>
            </p:cNvSpPr>
            <p:nvPr/>
          </p:nvSpPr>
          <p:spPr bwMode="auto">
            <a:xfrm>
              <a:off x="340" y="1434"/>
              <a:ext cx="589" cy="227"/>
            </a:xfrm>
            <a:prstGeom prst="rect">
              <a:avLst/>
            </a:prstGeom>
            <a:noFill/>
            <a:ln w="9525">
              <a:noFill/>
              <a:miter lim="800000"/>
              <a:headEnd/>
              <a:tailEnd/>
            </a:ln>
          </p:spPr>
          <p:txBody>
            <a:bodyPr wrap="none" anchor="ctr"/>
            <a:lstStyle/>
            <a:p>
              <a:endParaRPr lang="zh-CN" altLang="en-US">
                <a:latin typeface="Calibri" pitchFamily="34" charset="0"/>
              </a:endParaRPr>
            </a:p>
          </p:txBody>
        </p:sp>
        <p:sp>
          <p:nvSpPr>
            <p:cNvPr id="35" name="Rectangle 46"/>
            <p:cNvSpPr>
              <a:spLocks noChangeArrowheads="1"/>
            </p:cNvSpPr>
            <p:nvPr/>
          </p:nvSpPr>
          <p:spPr bwMode="auto">
            <a:xfrm>
              <a:off x="1882" y="2115"/>
              <a:ext cx="589" cy="181"/>
            </a:xfrm>
            <a:prstGeom prst="rect">
              <a:avLst/>
            </a:prstGeom>
            <a:solidFill>
              <a:schemeClr val="bg1"/>
            </a:solidFill>
            <a:ln w="9525">
              <a:noFill/>
              <a:miter lim="800000"/>
              <a:headEnd/>
              <a:tailEnd/>
            </a:ln>
          </p:spPr>
          <p:txBody>
            <a:bodyPr wrap="none" anchor="ctr"/>
            <a:lstStyle/>
            <a:p>
              <a:pPr algn="ctr">
                <a:spcBef>
                  <a:spcPct val="50000"/>
                </a:spcBef>
              </a:pPr>
              <a:endParaRPr lang="zh-CN" altLang="zh-CN">
                <a:latin typeface="Calibri" pitchFamily="34" charset="0"/>
              </a:endParaRPr>
            </a:p>
          </p:txBody>
        </p:sp>
        <p:sp>
          <p:nvSpPr>
            <p:cNvPr id="36" name="WordArt 47"/>
            <p:cNvSpPr>
              <a:spLocks noChangeArrowheads="1" noChangeShapeType="1" noTextEdit="1"/>
            </p:cNvSpPr>
            <p:nvPr/>
          </p:nvSpPr>
          <p:spPr bwMode="auto">
            <a:xfrm>
              <a:off x="1927" y="2109"/>
              <a:ext cx="336" cy="78"/>
            </a:xfrm>
            <a:prstGeom prst="rect">
              <a:avLst/>
            </a:prstGeom>
          </p:spPr>
          <p:txBody>
            <a:bodyPr wrap="none" fromWordArt="1">
              <a:prstTxWarp prst="textPlain">
                <a:avLst>
                  <a:gd name="adj" fmla="val 50000"/>
                </a:avLst>
              </a:prstTxWarp>
            </a:bodyPr>
            <a:lstStyle/>
            <a:p>
              <a:pPr algn="ctr"/>
              <a:r>
                <a:rPr lang="zh-CN" altLang="en-US" sz="1000" b="1" kern="10">
                  <a:ln w="9525">
                    <a:noFill/>
                    <a:round/>
                    <a:headEnd/>
                    <a:tailEnd/>
                  </a:ln>
                  <a:solidFill>
                    <a:srgbClr val="FF0000"/>
                  </a:solidFill>
                  <a:latin typeface="黑体"/>
                  <a:ea typeface="黑体"/>
                </a:rPr>
                <a:t>激光脚点</a:t>
              </a:r>
            </a:p>
          </p:txBody>
        </p:sp>
      </p:grpSp>
      <p:sp>
        <p:nvSpPr>
          <p:cNvPr id="38" name="Text Box 6"/>
          <p:cNvSpPr txBox="1">
            <a:spLocks noChangeArrowheads="1"/>
          </p:cNvSpPr>
          <p:nvPr/>
        </p:nvSpPr>
        <p:spPr bwMode="auto">
          <a:xfrm>
            <a:off x="3275856" y="698610"/>
            <a:ext cx="5652120" cy="1945148"/>
          </a:xfrm>
          <a:prstGeom prst="rect">
            <a:avLst/>
          </a:prstGeom>
          <a:noFill/>
          <a:ln w="9525">
            <a:noFill/>
            <a:miter lim="800000"/>
            <a:headEnd/>
            <a:tailEnd/>
          </a:ln>
        </p:spPr>
        <p:txBody>
          <a:bodyPr wrap="square">
            <a:spAutoFit/>
          </a:bodyPr>
          <a:lstStyle/>
          <a:p>
            <a:pPr algn="just">
              <a:lnSpc>
                <a:spcPct val="135000"/>
              </a:lnSpc>
              <a:spcBef>
                <a:spcPct val="50000"/>
              </a:spcBef>
              <a:buFont typeface="Arial" pitchFamily="34" charset="0"/>
              <a:buChar char="•"/>
            </a:pPr>
            <a:r>
              <a:rPr lang="zh-CN" altLang="en-US" sz="1400" dirty="0" smtClean="0">
                <a:cs typeface="经典中宋简"/>
              </a:rPr>
              <a:t> 激光测高卫星通过</a:t>
            </a:r>
            <a:r>
              <a:rPr lang="zh-CN" altLang="en-US" sz="1400" dirty="0">
                <a:cs typeface="经典中宋简"/>
              </a:rPr>
              <a:t>脉冲式激光测距获取卫星与地表的</a:t>
            </a:r>
            <a:r>
              <a:rPr lang="zh-CN" altLang="en-US" sz="1400" dirty="0" smtClean="0">
                <a:cs typeface="经典中宋简"/>
              </a:rPr>
              <a:t>距离，</a:t>
            </a:r>
            <a:r>
              <a:rPr lang="zh-CN" altLang="en-US" sz="1400" dirty="0">
                <a:cs typeface="经典中宋简"/>
              </a:rPr>
              <a:t>融合卫星平台位置、姿态和光束指向等信息</a:t>
            </a:r>
            <a:r>
              <a:rPr lang="zh-CN" altLang="en-US" sz="1400" dirty="0" smtClean="0">
                <a:cs typeface="经典中宋简"/>
              </a:rPr>
              <a:t>，</a:t>
            </a:r>
            <a:r>
              <a:rPr lang="zh-CN" altLang="en-US" sz="1400" b="1" dirty="0" smtClean="0">
                <a:cs typeface="经典中宋简"/>
              </a:rPr>
              <a:t>直接生成</a:t>
            </a:r>
            <a:r>
              <a:rPr lang="zh-CN" altLang="en-US" sz="1400" b="1" dirty="0">
                <a:cs typeface="经典中宋简"/>
              </a:rPr>
              <a:t>大地坐标系下精确激光脚点三维</a:t>
            </a:r>
            <a:r>
              <a:rPr lang="zh-CN" altLang="en-US" sz="1400" b="1" dirty="0" smtClean="0">
                <a:cs typeface="经典中宋简"/>
              </a:rPr>
              <a:t>坐标；</a:t>
            </a:r>
            <a:r>
              <a:rPr lang="zh-CN" altLang="en-US" sz="1400" dirty="0" smtClean="0">
                <a:cs typeface="经典中宋简"/>
              </a:rPr>
              <a:t>利用卫星轨道变更，</a:t>
            </a:r>
            <a:r>
              <a:rPr lang="zh-CN" altLang="en-US" sz="1400" dirty="0">
                <a:cs typeface="经典中宋简"/>
              </a:rPr>
              <a:t>可以获取覆盖全球的</a:t>
            </a:r>
            <a:r>
              <a:rPr lang="en-US" altLang="zh-CN" sz="1400" dirty="0">
                <a:cs typeface="Times New Roman" pitchFamily="18" charset="0"/>
              </a:rPr>
              <a:t>DSM</a:t>
            </a:r>
            <a:r>
              <a:rPr lang="zh-CN" altLang="en-US" sz="1400" dirty="0" smtClean="0">
                <a:cs typeface="Times New Roman" pitchFamily="18" charset="0"/>
              </a:rPr>
              <a:t>。</a:t>
            </a:r>
            <a:endParaRPr lang="en-US" altLang="zh-CN" sz="1400" dirty="0" smtClean="0">
              <a:cs typeface="Times New Roman" pitchFamily="18" charset="0"/>
            </a:endParaRPr>
          </a:p>
          <a:p>
            <a:pPr algn="just">
              <a:lnSpc>
                <a:spcPct val="135000"/>
              </a:lnSpc>
              <a:spcBef>
                <a:spcPct val="50000"/>
              </a:spcBef>
              <a:buFont typeface="Arial" pitchFamily="34" charset="0"/>
              <a:buChar char="•"/>
            </a:pPr>
            <a:r>
              <a:rPr lang="en-US" altLang="zh-CN" sz="1400" b="1" dirty="0" smtClean="0"/>
              <a:t> ICESat-2</a:t>
            </a:r>
            <a:r>
              <a:rPr lang="zh-CN" altLang="en-US" sz="1400" b="1" dirty="0" smtClean="0"/>
              <a:t>是</a:t>
            </a:r>
            <a:r>
              <a:rPr lang="en-US" altLang="zh-CN" sz="1400" b="1" dirty="0" smtClean="0"/>
              <a:t>NASA</a:t>
            </a:r>
            <a:r>
              <a:rPr lang="zh-CN" altLang="en-US" sz="1400" b="1" dirty="0" smtClean="0"/>
              <a:t>研制的首颗基于并行发射、单光子探测的对地观测激光测高卫星，相对于传统线性体制</a:t>
            </a:r>
            <a:r>
              <a:rPr lang="en-US" altLang="zh-CN" sz="1400" b="1" dirty="0" smtClean="0"/>
              <a:t>ICESat-1</a:t>
            </a:r>
            <a:r>
              <a:rPr lang="zh-CN" altLang="en-US" sz="1400" b="1" dirty="0" smtClean="0"/>
              <a:t>激光测高卫星，具有更高的激光点云空间分辨率和覆盖密度。</a:t>
            </a:r>
            <a:endParaRPr lang="zh-CN" altLang="en-US" sz="1400" dirty="0">
              <a:cs typeface="经典中宋简"/>
            </a:endParaRPr>
          </a:p>
        </p:txBody>
      </p:sp>
      <p:graphicFrame>
        <p:nvGraphicFramePr>
          <p:cNvPr id="39" name="表格 38"/>
          <p:cNvGraphicFramePr>
            <a:graphicFrameLocks noGrp="1"/>
          </p:cNvGraphicFramePr>
          <p:nvPr>
            <p:extLst>
              <p:ext uri="{D42A27DB-BD31-4B8C-83A1-F6EECF244321}">
                <p14:modId xmlns:p14="http://schemas.microsoft.com/office/powerpoint/2010/main" val="418308740"/>
              </p:ext>
            </p:extLst>
          </p:nvPr>
        </p:nvGraphicFramePr>
        <p:xfrm>
          <a:off x="4860032" y="2625756"/>
          <a:ext cx="4104456" cy="2440736"/>
        </p:xfrm>
        <a:graphic>
          <a:graphicData uri="http://schemas.openxmlformats.org/drawingml/2006/table">
            <a:tbl>
              <a:tblPr firstRow="1" bandRow="1">
                <a:tableStyleId>{5C22544A-7EE6-4342-B048-85BDC9FD1C3A}</a:tableStyleId>
              </a:tblPr>
              <a:tblGrid>
                <a:gridCol w="1368152">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gridCol w="1296144">
                  <a:extLst>
                    <a:ext uri="{9D8B030D-6E8A-4147-A177-3AD203B41FA5}">
                      <a16:colId xmlns="" xmlns:a16="http://schemas.microsoft.com/office/drawing/2014/main" val="20002"/>
                    </a:ext>
                  </a:extLst>
                </a:gridCol>
              </a:tblGrid>
              <a:tr h="283732">
                <a:tc>
                  <a:txBody>
                    <a:bodyPr/>
                    <a:lstStyle/>
                    <a:p>
                      <a:pPr algn="ctr"/>
                      <a:r>
                        <a:rPr lang="zh-CN" altLang="en-US" sz="900" dirty="0">
                          <a:latin typeface="+mn-lt"/>
                          <a:ea typeface="微软雅黑" pitchFamily="34" charset="-122"/>
                        </a:rPr>
                        <a:t>参数对比</a:t>
                      </a:r>
                    </a:p>
                  </a:txBody>
                  <a:tcPr marL="68071" marR="68071" marT="25526" marB="25526" anchor="ctr"/>
                </a:tc>
                <a:tc>
                  <a:txBody>
                    <a:bodyPr/>
                    <a:lstStyle/>
                    <a:p>
                      <a:pPr algn="ctr"/>
                      <a:r>
                        <a:rPr lang="zh-CN" altLang="en-US" sz="900" dirty="0">
                          <a:latin typeface="+mn-lt"/>
                          <a:ea typeface="微软雅黑" pitchFamily="34" charset="-122"/>
                        </a:rPr>
                        <a:t>线性体制</a:t>
                      </a:r>
                      <a:r>
                        <a:rPr lang="en-US" altLang="zh-CN" sz="900" dirty="0">
                          <a:latin typeface="+mn-lt"/>
                          <a:ea typeface="微软雅黑" pitchFamily="34" charset="-122"/>
                        </a:rPr>
                        <a:t>ICESat-1</a:t>
                      </a:r>
                      <a:endParaRPr lang="zh-CN" altLang="en-US" sz="900" dirty="0">
                        <a:latin typeface="+mn-lt"/>
                        <a:ea typeface="微软雅黑" pitchFamily="34" charset="-122"/>
                      </a:endParaRPr>
                    </a:p>
                  </a:txBody>
                  <a:tcPr marL="68071" marR="68071" marT="25526" marB="2552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900" dirty="0">
                          <a:latin typeface="+mn-lt"/>
                          <a:ea typeface="微软雅黑" pitchFamily="34" charset="-122"/>
                        </a:rPr>
                        <a:t>单光子</a:t>
                      </a:r>
                      <a:r>
                        <a:rPr lang="en-US" altLang="zh-CN" sz="900" dirty="0">
                          <a:latin typeface="+mn-lt"/>
                          <a:ea typeface="微软雅黑" pitchFamily="34" charset="-122"/>
                        </a:rPr>
                        <a:t>ICESat-2</a:t>
                      </a:r>
                      <a:endParaRPr lang="zh-CN" altLang="en-US" sz="900" dirty="0">
                        <a:latin typeface="+mn-lt"/>
                        <a:ea typeface="微软雅黑" pitchFamily="34" charset="-122"/>
                      </a:endParaRPr>
                    </a:p>
                  </a:txBody>
                  <a:tcPr marL="68071" marR="68071" marT="25526" marB="25526" anchor="ctr"/>
                </a:tc>
                <a:extLst>
                  <a:ext uri="{0D108BD9-81ED-4DB2-BD59-A6C34878D82A}">
                    <a16:rowId xmlns="" xmlns:a16="http://schemas.microsoft.com/office/drawing/2014/main" val="10000"/>
                  </a:ext>
                </a:extLst>
              </a:tr>
              <a:tr h="283732">
                <a:tc>
                  <a:txBody>
                    <a:bodyPr/>
                    <a:lstStyle/>
                    <a:p>
                      <a:pPr algn="ctr"/>
                      <a:r>
                        <a:rPr lang="zh-CN" altLang="en-US" sz="900" dirty="0" smtClean="0">
                          <a:latin typeface="+mn-lt"/>
                          <a:ea typeface="微软雅黑" pitchFamily="34" charset="-122"/>
                        </a:rPr>
                        <a:t>激光点云分辨率</a:t>
                      </a:r>
                      <a:endParaRPr lang="zh-CN" altLang="en-US" sz="900" dirty="0">
                        <a:latin typeface="+mn-lt"/>
                        <a:ea typeface="微软雅黑" pitchFamily="34" charset="-122"/>
                      </a:endParaRPr>
                    </a:p>
                  </a:txBody>
                  <a:tcPr marL="68071" marR="68071" marT="25526" marB="25526" anchor="ctr"/>
                </a:tc>
                <a:tc>
                  <a:txBody>
                    <a:bodyPr/>
                    <a:lstStyle/>
                    <a:p>
                      <a:pPr algn="ctr"/>
                      <a:r>
                        <a:rPr lang="en-US" altLang="zh-CN" sz="900" b="1" dirty="0">
                          <a:solidFill>
                            <a:srgbClr val="FF0000"/>
                          </a:solidFill>
                          <a:latin typeface="+mn-lt"/>
                          <a:ea typeface="+mn-ea"/>
                        </a:rPr>
                        <a:t>70m</a:t>
                      </a:r>
                      <a:endParaRPr lang="zh-CN" altLang="en-US" sz="900" b="1" dirty="0">
                        <a:solidFill>
                          <a:srgbClr val="FF0000"/>
                        </a:solidFill>
                        <a:latin typeface="+mn-lt"/>
                        <a:ea typeface="+mn-ea"/>
                      </a:endParaRPr>
                    </a:p>
                  </a:txBody>
                  <a:tcPr marL="68071" marR="68071" marT="25526" marB="25526" anchor="ctr"/>
                </a:tc>
                <a:tc>
                  <a:txBody>
                    <a:bodyPr/>
                    <a:lstStyle/>
                    <a:p>
                      <a:pPr algn="ctr"/>
                      <a:r>
                        <a:rPr lang="en-US" altLang="zh-CN" sz="900" b="1" dirty="0">
                          <a:solidFill>
                            <a:srgbClr val="FF0000"/>
                          </a:solidFill>
                          <a:latin typeface="+mn-lt"/>
                          <a:ea typeface="+mn-ea"/>
                        </a:rPr>
                        <a:t>17m</a:t>
                      </a:r>
                      <a:endParaRPr lang="zh-CN" altLang="en-US" sz="900" b="1" dirty="0">
                        <a:solidFill>
                          <a:srgbClr val="FF0000"/>
                        </a:solidFill>
                        <a:latin typeface="+mn-lt"/>
                        <a:ea typeface="+mn-ea"/>
                      </a:endParaRPr>
                    </a:p>
                  </a:txBody>
                  <a:tcPr marL="68071" marR="68071" marT="25526" marB="25526" anchor="ctr"/>
                </a:tc>
                <a:extLst>
                  <a:ext uri="{0D108BD9-81ED-4DB2-BD59-A6C34878D82A}">
                    <a16:rowId xmlns="" xmlns:a16="http://schemas.microsoft.com/office/drawing/2014/main" val="10001"/>
                  </a:ext>
                </a:extLst>
              </a:tr>
              <a:tr h="325373">
                <a:tc>
                  <a:txBody>
                    <a:bodyPr/>
                    <a:lstStyle/>
                    <a:p>
                      <a:pPr algn="ctr"/>
                      <a:r>
                        <a:rPr lang="zh-CN" altLang="en-US" sz="900" dirty="0" smtClean="0">
                          <a:latin typeface="+mn-lt"/>
                          <a:ea typeface="微软雅黑" pitchFamily="34" charset="-122"/>
                        </a:rPr>
                        <a:t>垂轨激光光束</a:t>
                      </a:r>
                      <a:endParaRPr lang="zh-CN" altLang="en-US" sz="900" dirty="0">
                        <a:latin typeface="+mn-lt"/>
                        <a:ea typeface="微软雅黑" pitchFamily="34" charset="-122"/>
                      </a:endParaRPr>
                    </a:p>
                  </a:txBody>
                  <a:tcPr marL="68071" marR="68071" marT="25526" marB="25526" anchor="ctr"/>
                </a:tc>
                <a:tc>
                  <a:txBody>
                    <a:bodyPr/>
                    <a:lstStyle/>
                    <a:p>
                      <a:pPr algn="ctr"/>
                      <a:r>
                        <a:rPr lang="en-US" altLang="zh-CN" sz="900" b="1" dirty="0">
                          <a:solidFill>
                            <a:srgbClr val="FF0000"/>
                          </a:solidFill>
                          <a:latin typeface="+mn-lt"/>
                          <a:ea typeface="+mn-ea"/>
                        </a:rPr>
                        <a:t>1</a:t>
                      </a:r>
                      <a:r>
                        <a:rPr lang="zh-CN" altLang="en-US" sz="900" b="1" dirty="0">
                          <a:solidFill>
                            <a:srgbClr val="FF0000"/>
                          </a:solidFill>
                          <a:latin typeface="+mn-lt"/>
                          <a:ea typeface="+mn-ea"/>
                        </a:rPr>
                        <a:t>束</a:t>
                      </a:r>
                    </a:p>
                  </a:txBody>
                  <a:tcPr marL="68071" marR="68071" marT="25526" marB="25526" anchor="ctr"/>
                </a:tc>
                <a:tc>
                  <a:txBody>
                    <a:bodyPr/>
                    <a:lstStyle/>
                    <a:p>
                      <a:pPr algn="ctr"/>
                      <a:r>
                        <a:rPr lang="zh-CN" altLang="en-US" sz="900" b="1" dirty="0" smtClean="0">
                          <a:solidFill>
                            <a:srgbClr val="FF0000"/>
                          </a:solidFill>
                          <a:latin typeface="+mn-lt"/>
                          <a:ea typeface="+mn-ea"/>
                        </a:rPr>
                        <a:t>垂轨并行</a:t>
                      </a:r>
                      <a:r>
                        <a:rPr lang="en-US" altLang="zh-CN" sz="900" b="1" dirty="0" smtClean="0">
                          <a:solidFill>
                            <a:srgbClr val="FF0000"/>
                          </a:solidFill>
                          <a:latin typeface="+mn-lt"/>
                          <a:ea typeface="+mn-ea"/>
                        </a:rPr>
                        <a:t>6</a:t>
                      </a:r>
                      <a:r>
                        <a:rPr lang="zh-CN" altLang="en-US" sz="900" b="1" dirty="0" smtClean="0">
                          <a:solidFill>
                            <a:srgbClr val="FF0000"/>
                          </a:solidFill>
                          <a:latin typeface="+mn-lt"/>
                          <a:ea typeface="+mn-ea"/>
                        </a:rPr>
                        <a:t>束</a:t>
                      </a:r>
                      <a:endParaRPr lang="en-US" altLang="zh-CN" sz="900" b="1" dirty="0" smtClean="0">
                        <a:solidFill>
                          <a:srgbClr val="FF0000"/>
                        </a:solidFill>
                        <a:latin typeface="+mn-lt"/>
                        <a:ea typeface="+mn-ea"/>
                      </a:endParaRPr>
                    </a:p>
                    <a:p>
                      <a:pPr algn="ctr"/>
                      <a:r>
                        <a:rPr lang="en-US" altLang="zh-CN" sz="900" b="1" dirty="0" smtClean="0">
                          <a:solidFill>
                            <a:srgbClr val="FF0000"/>
                          </a:solidFill>
                          <a:latin typeface="+mn-lt"/>
                          <a:ea typeface="+mn-ea"/>
                        </a:rPr>
                        <a:t>(</a:t>
                      </a:r>
                      <a:r>
                        <a:rPr lang="en-US" altLang="zh-CN" sz="900" b="1" dirty="0">
                          <a:solidFill>
                            <a:srgbClr val="FF0000"/>
                          </a:solidFill>
                          <a:latin typeface="+mn-lt"/>
                          <a:ea typeface="+mn-ea"/>
                        </a:rPr>
                        <a:t>3</a:t>
                      </a:r>
                      <a:r>
                        <a:rPr lang="zh-CN" altLang="en-US" sz="900" b="1" dirty="0">
                          <a:solidFill>
                            <a:srgbClr val="FF0000"/>
                          </a:solidFill>
                          <a:latin typeface="+mn-lt"/>
                          <a:ea typeface="+mn-ea"/>
                        </a:rPr>
                        <a:t>强</a:t>
                      </a:r>
                      <a:r>
                        <a:rPr lang="en-US" altLang="zh-CN" sz="900" b="1" dirty="0">
                          <a:solidFill>
                            <a:srgbClr val="FF0000"/>
                          </a:solidFill>
                          <a:latin typeface="+mn-lt"/>
                          <a:ea typeface="+mn-ea"/>
                        </a:rPr>
                        <a:t>3</a:t>
                      </a:r>
                      <a:r>
                        <a:rPr lang="zh-CN" altLang="en-US" sz="900" b="1" dirty="0">
                          <a:solidFill>
                            <a:srgbClr val="FF0000"/>
                          </a:solidFill>
                          <a:latin typeface="+mn-lt"/>
                          <a:ea typeface="+mn-ea"/>
                        </a:rPr>
                        <a:t>弱</a:t>
                      </a:r>
                      <a:r>
                        <a:rPr lang="en-US" altLang="zh-CN" sz="900" b="1" dirty="0">
                          <a:solidFill>
                            <a:srgbClr val="FF0000"/>
                          </a:solidFill>
                          <a:latin typeface="+mn-lt"/>
                          <a:ea typeface="+mn-ea"/>
                        </a:rPr>
                        <a:t>)</a:t>
                      </a:r>
                      <a:endParaRPr lang="zh-CN" altLang="en-US" sz="900" b="1" dirty="0">
                        <a:solidFill>
                          <a:srgbClr val="FF0000"/>
                        </a:solidFill>
                        <a:latin typeface="+mn-lt"/>
                        <a:ea typeface="+mn-ea"/>
                      </a:endParaRPr>
                    </a:p>
                  </a:txBody>
                  <a:tcPr marL="68071" marR="68071" marT="25526" marB="25526" anchor="ctr"/>
                </a:tc>
                <a:extLst>
                  <a:ext uri="{0D108BD9-81ED-4DB2-BD59-A6C34878D82A}">
                    <a16:rowId xmlns="" xmlns:a16="http://schemas.microsoft.com/office/drawing/2014/main" val="10002"/>
                  </a:ext>
                </a:extLst>
              </a:tr>
              <a:tr h="283732">
                <a:tc>
                  <a:txBody>
                    <a:bodyPr/>
                    <a:lstStyle/>
                    <a:p>
                      <a:pPr algn="ctr"/>
                      <a:r>
                        <a:rPr lang="zh-CN" altLang="en-US" sz="900" dirty="0">
                          <a:latin typeface="+mn-lt"/>
                          <a:ea typeface="微软雅黑" pitchFamily="34" charset="-122"/>
                        </a:rPr>
                        <a:t>沿</a:t>
                      </a:r>
                      <a:r>
                        <a:rPr lang="zh-CN" altLang="en-US" sz="900" dirty="0" smtClean="0">
                          <a:latin typeface="+mn-lt"/>
                          <a:ea typeface="微软雅黑" pitchFamily="34" charset="-122"/>
                        </a:rPr>
                        <a:t>轨激光点云间隔</a:t>
                      </a:r>
                      <a:endParaRPr lang="zh-CN" altLang="en-US" sz="900" dirty="0">
                        <a:latin typeface="+mn-lt"/>
                        <a:ea typeface="微软雅黑" pitchFamily="34" charset="-122"/>
                      </a:endParaRPr>
                    </a:p>
                  </a:txBody>
                  <a:tcPr marL="68071" marR="68071" marT="25526" marB="25526" anchor="ctr"/>
                </a:tc>
                <a:tc>
                  <a:txBody>
                    <a:bodyPr/>
                    <a:lstStyle/>
                    <a:p>
                      <a:pPr algn="ctr"/>
                      <a:r>
                        <a:rPr lang="en-US" altLang="zh-CN" sz="900" b="1" dirty="0">
                          <a:solidFill>
                            <a:srgbClr val="FF0000"/>
                          </a:solidFill>
                          <a:latin typeface="+mn-lt"/>
                          <a:ea typeface="+mn-ea"/>
                          <a:cs typeface="Times New Roman" pitchFamily="18" charset="0"/>
                        </a:rPr>
                        <a:t>170m</a:t>
                      </a:r>
                      <a:endParaRPr lang="zh-CN" altLang="en-US" sz="900" b="1" dirty="0">
                        <a:solidFill>
                          <a:srgbClr val="FF0000"/>
                        </a:solidFill>
                        <a:latin typeface="+mn-lt"/>
                        <a:ea typeface="+mn-ea"/>
                        <a:cs typeface="Times New Roman" pitchFamily="18" charset="0"/>
                      </a:endParaRPr>
                    </a:p>
                  </a:txBody>
                  <a:tcPr marL="68071" marR="68071" marT="25526" marB="25526" anchor="ctr"/>
                </a:tc>
                <a:tc>
                  <a:txBody>
                    <a:bodyPr/>
                    <a:lstStyle/>
                    <a:p>
                      <a:pPr algn="ctr"/>
                      <a:r>
                        <a:rPr lang="en-US" altLang="zh-CN" sz="900" b="1" dirty="0">
                          <a:solidFill>
                            <a:srgbClr val="FF0000"/>
                          </a:solidFill>
                          <a:latin typeface="+mn-lt"/>
                          <a:ea typeface="+mn-ea"/>
                          <a:cs typeface="Times New Roman" pitchFamily="18" charset="0"/>
                        </a:rPr>
                        <a:t>0.7m</a:t>
                      </a:r>
                      <a:endParaRPr lang="zh-CN" altLang="en-US" sz="900" b="1" dirty="0">
                        <a:solidFill>
                          <a:srgbClr val="FF0000"/>
                        </a:solidFill>
                        <a:latin typeface="+mn-lt"/>
                        <a:ea typeface="+mn-ea"/>
                        <a:cs typeface="Times New Roman" pitchFamily="18" charset="0"/>
                      </a:endParaRPr>
                    </a:p>
                  </a:txBody>
                  <a:tcPr marL="68071" marR="68071" marT="25526" marB="25526" anchor="ctr"/>
                </a:tc>
              </a:tr>
              <a:tr h="283732">
                <a:tc>
                  <a:txBody>
                    <a:bodyPr/>
                    <a:lstStyle/>
                    <a:p>
                      <a:pPr algn="ctr"/>
                      <a:r>
                        <a:rPr lang="zh-CN" altLang="en-US" sz="900" dirty="0">
                          <a:latin typeface="+mn-lt"/>
                          <a:ea typeface="微软雅黑" pitchFamily="34" charset="-122"/>
                        </a:rPr>
                        <a:t>激光重频</a:t>
                      </a:r>
                    </a:p>
                  </a:txBody>
                  <a:tcPr marL="68071" marR="68071" marT="25526" marB="25526" anchor="ctr"/>
                </a:tc>
                <a:tc>
                  <a:txBody>
                    <a:bodyPr/>
                    <a:lstStyle/>
                    <a:p>
                      <a:pPr algn="ctr"/>
                      <a:r>
                        <a:rPr lang="en-US" altLang="zh-CN" sz="900" b="1" dirty="0">
                          <a:solidFill>
                            <a:srgbClr val="FF0000"/>
                          </a:solidFill>
                          <a:latin typeface="+mn-lt"/>
                          <a:ea typeface="+mn-ea"/>
                          <a:cs typeface="Times New Roman" pitchFamily="18" charset="0"/>
                        </a:rPr>
                        <a:t>40Hz</a:t>
                      </a:r>
                      <a:endParaRPr lang="zh-CN" altLang="en-US" sz="900" b="1" dirty="0">
                        <a:solidFill>
                          <a:srgbClr val="FF0000"/>
                        </a:solidFill>
                        <a:latin typeface="+mn-lt"/>
                        <a:ea typeface="+mn-ea"/>
                        <a:cs typeface="Times New Roman" pitchFamily="18" charset="0"/>
                      </a:endParaRPr>
                    </a:p>
                  </a:txBody>
                  <a:tcPr marL="68071" marR="68071" marT="25526" marB="25526" anchor="ctr"/>
                </a:tc>
                <a:tc>
                  <a:txBody>
                    <a:bodyPr/>
                    <a:lstStyle/>
                    <a:p>
                      <a:pPr algn="ctr"/>
                      <a:r>
                        <a:rPr lang="en-US" altLang="zh-CN" sz="900" b="1" dirty="0">
                          <a:solidFill>
                            <a:srgbClr val="FF0000"/>
                          </a:solidFill>
                          <a:latin typeface="+mn-lt"/>
                          <a:ea typeface="+mn-ea"/>
                          <a:cs typeface="Times New Roman" pitchFamily="18" charset="0"/>
                        </a:rPr>
                        <a:t>10kHz</a:t>
                      </a:r>
                      <a:endParaRPr lang="zh-CN" altLang="en-US" sz="900" b="1" dirty="0">
                        <a:solidFill>
                          <a:srgbClr val="FF0000"/>
                        </a:solidFill>
                        <a:latin typeface="+mn-lt"/>
                        <a:ea typeface="+mn-ea"/>
                        <a:cs typeface="Times New Roman" pitchFamily="18" charset="0"/>
                      </a:endParaRPr>
                    </a:p>
                  </a:txBody>
                  <a:tcPr marL="68071" marR="68071" marT="25526" marB="25526" anchor="ctr"/>
                </a:tc>
                <a:extLst>
                  <a:ext uri="{0D108BD9-81ED-4DB2-BD59-A6C34878D82A}">
                    <a16:rowId xmlns="" xmlns:a16="http://schemas.microsoft.com/office/drawing/2014/main" val="10003"/>
                  </a:ext>
                </a:extLst>
              </a:tr>
              <a:tr h="303165">
                <a:tc>
                  <a:txBody>
                    <a:bodyPr/>
                    <a:lstStyle/>
                    <a:p>
                      <a:pPr algn="ctr"/>
                      <a:r>
                        <a:rPr lang="zh-CN" altLang="en-US" sz="900" dirty="0" smtClean="0">
                          <a:latin typeface="+mn-lt"/>
                          <a:ea typeface="微软雅黑" pitchFamily="34" charset="-122"/>
                        </a:rPr>
                        <a:t>单脉冲激光</a:t>
                      </a:r>
                      <a:r>
                        <a:rPr lang="zh-CN" altLang="en-US" sz="900" dirty="0">
                          <a:latin typeface="+mn-lt"/>
                          <a:ea typeface="微软雅黑" pitchFamily="34" charset="-122"/>
                        </a:rPr>
                        <a:t>能量</a:t>
                      </a:r>
                    </a:p>
                  </a:txBody>
                  <a:tcPr marL="68071" marR="68071" marT="25526" marB="25526" anchor="ctr"/>
                </a:tc>
                <a:tc>
                  <a:txBody>
                    <a:bodyPr/>
                    <a:lstStyle/>
                    <a:p>
                      <a:pPr algn="ctr"/>
                      <a:r>
                        <a:rPr lang="en-US" altLang="zh-CN" sz="900" b="1" dirty="0">
                          <a:solidFill>
                            <a:srgbClr val="FF0000"/>
                          </a:solidFill>
                          <a:latin typeface="+mn-lt"/>
                          <a:ea typeface="+mn-ea"/>
                          <a:cs typeface="Times New Roman" pitchFamily="18" charset="0"/>
                        </a:rPr>
                        <a:t>75mJ</a:t>
                      </a:r>
                      <a:endParaRPr lang="zh-CN" altLang="en-US" sz="900" b="1" dirty="0">
                        <a:solidFill>
                          <a:srgbClr val="FF0000"/>
                        </a:solidFill>
                        <a:latin typeface="+mn-lt"/>
                        <a:ea typeface="+mn-ea"/>
                        <a:cs typeface="Times New Roman" pitchFamily="18" charset="0"/>
                      </a:endParaRPr>
                    </a:p>
                  </a:txBody>
                  <a:tcPr marL="68071" marR="68071" marT="25526" marB="25526" anchor="ctr"/>
                </a:tc>
                <a:tc>
                  <a:txBody>
                    <a:bodyPr/>
                    <a:lstStyle/>
                    <a:p>
                      <a:pPr algn="ctr"/>
                      <a:r>
                        <a:rPr lang="zh-CN" altLang="en-US" sz="900" b="1" dirty="0">
                          <a:solidFill>
                            <a:srgbClr val="FF0000"/>
                          </a:solidFill>
                          <a:latin typeface="+mn-lt"/>
                          <a:ea typeface="+mn-ea"/>
                          <a:cs typeface="Times New Roman" pitchFamily="18" charset="0"/>
                        </a:rPr>
                        <a:t>弱</a:t>
                      </a:r>
                      <a:r>
                        <a:rPr lang="en-US" altLang="zh-CN" sz="900" b="1" dirty="0">
                          <a:solidFill>
                            <a:srgbClr val="FF0000"/>
                          </a:solidFill>
                          <a:latin typeface="+mn-lt"/>
                          <a:ea typeface="+mn-ea"/>
                          <a:cs typeface="Times New Roman" pitchFamily="18" charset="0"/>
                        </a:rPr>
                        <a:t>41uJ/</a:t>
                      </a:r>
                      <a:r>
                        <a:rPr lang="zh-CN" altLang="en-US" sz="900" b="1" dirty="0">
                          <a:solidFill>
                            <a:srgbClr val="FF0000"/>
                          </a:solidFill>
                          <a:latin typeface="+mn-lt"/>
                          <a:ea typeface="+mn-ea"/>
                          <a:cs typeface="Times New Roman" pitchFamily="18" charset="0"/>
                        </a:rPr>
                        <a:t>强</a:t>
                      </a:r>
                      <a:r>
                        <a:rPr lang="en-US" altLang="zh-CN" sz="900" b="1" dirty="0">
                          <a:solidFill>
                            <a:srgbClr val="FF0000"/>
                          </a:solidFill>
                          <a:latin typeface="+mn-lt"/>
                          <a:ea typeface="+mn-ea"/>
                          <a:cs typeface="Times New Roman" pitchFamily="18" charset="0"/>
                        </a:rPr>
                        <a:t>160uJ</a:t>
                      </a:r>
                      <a:endParaRPr lang="zh-CN" altLang="en-US" sz="900" b="1" dirty="0">
                        <a:solidFill>
                          <a:srgbClr val="FF0000"/>
                        </a:solidFill>
                        <a:latin typeface="+mn-lt"/>
                        <a:ea typeface="+mn-ea"/>
                        <a:cs typeface="Times New Roman" pitchFamily="18" charset="0"/>
                      </a:endParaRPr>
                    </a:p>
                  </a:txBody>
                  <a:tcPr marL="68071" marR="68071" marT="25526" marB="25526" anchor="ctr"/>
                </a:tc>
                <a:extLst>
                  <a:ext uri="{0D108BD9-81ED-4DB2-BD59-A6C34878D82A}">
                    <a16:rowId xmlns="" xmlns:a16="http://schemas.microsoft.com/office/drawing/2014/main" val="10004"/>
                  </a:ext>
                </a:extLst>
              </a:tr>
              <a:tr h="351897">
                <a:tc>
                  <a:txBody>
                    <a:bodyPr/>
                    <a:lstStyle/>
                    <a:p>
                      <a:pPr algn="ctr"/>
                      <a:r>
                        <a:rPr lang="zh-CN" altLang="en-US" sz="900" dirty="0">
                          <a:latin typeface="+mn-lt"/>
                          <a:ea typeface="微软雅黑" pitchFamily="34" charset="-122"/>
                        </a:rPr>
                        <a:t>探测器</a:t>
                      </a:r>
                      <a:r>
                        <a:rPr lang="zh-CN" altLang="en-US" sz="900" dirty="0" smtClean="0">
                          <a:latin typeface="+mn-lt"/>
                          <a:ea typeface="微软雅黑" pitchFamily="34" charset="-122"/>
                        </a:rPr>
                        <a:t>数量</a:t>
                      </a:r>
                      <a:endParaRPr lang="zh-CN" altLang="en-US" sz="900" dirty="0">
                        <a:latin typeface="+mn-lt"/>
                        <a:ea typeface="微软雅黑" pitchFamily="34" charset="-122"/>
                      </a:endParaRPr>
                    </a:p>
                  </a:txBody>
                  <a:tcPr marL="68071" marR="68071" marT="25526" marB="25526" anchor="ctr"/>
                </a:tc>
                <a:tc>
                  <a:txBody>
                    <a:bodyPr/>
                    <a:lstStyle/>
                    <a:p>
                      <a:pPr algn="ctr"/>
                      <a:r>
                        <a:rPr lang="en-US" altLang="zh-CN" sz="900" dirty="0">
                          <a:latin typeface="+mn-lt"/>
                          <a:ea typeface="+mn-ea"/>
                        </a:rPr>
                        <a:t>1 APD</a:t>
                      </a:r>
                      <a:endParaRPr lang="zh-CN" altLang="en-US" sz="900" dirty="0">
                        <a:latin typeface="+mn-lt"/>
                        <a:ea typeface="+mn-ea"/>
                      </a:endParaRPr>
                    </a:p>
                  </a:txBody>
                  <a:tcPr marL="68071" marR="68071" marT="25526" marB="25526" anchor="ctr"/>
                </a:tc>
                <a:tc>
                  <a:txBody>
                    <a:bodyPr/>
                    <a:lstStyle/>
                    <a:p>
                      <a:pPr algn="ctr"/>
                      <a:r>
                        <a:rPr lang="en-US" altLang="zh-CN" sz="900" kern="1200" dirty="0">
                          <a:solidFill>
                            <a:schemeClr val="dk1"/>
                          </a:solidFill>
                          <a:latin typeface="+mn-lt"/>
                          <a:ea typeface="+mn-ea"/>
                          <a:cs typeface="+mn-cs"/>
                        </a:rPr>
                        <a:t>60 PMT (</a:t>
                      </a:r>
                      <a:r>
                        <a:rPr lang="zh-CN" altLang="en-US" sz="900" kern="1200" dirty="0">
                          <a:solidFill>
                            <a:schemeClr val="dk1"/>
                          </a:solidFill>
                          <a:latin typeface="+mn-lt"/>
                          <a:ea typeface="+mn-ea"/>
                          <a:cs typeface="+mn-cs"/>
                        </a:rPr>
                        <a:t>阵列式</a:t>
                      </a:r>
                      <a:r>
                        <a:rPr lang="en-US" altLang="zh-CN" sz="900" kern="1200" dirty="0">
                          <a:solidFill>
                            <a:schemeClr val="dk1"/>
                          </a:solidFill>
                          <a:latin typeface="+mn-lt"/>
                          <a:ea typeface="+mn-ea"/>
                          <a:cs typeface="+mn-cs"/>
                        </a:rPr>
                        <a:t>,</a:t>
                      </a:r>
                      <a:r>
                        <a:rPr lang="en-US" altLang="zh-CN" sz="900" kern="1200" baseline="0" dirty="0">
                          <a:solidFill>
                            <a:schemeClr val="dk1"/>
                          </a:solidFill>
                          <a:latin typeface="+mn-lt"/>
                          <a:ea typeface="+mn-ea"/>
                          <a:cs typeface="+mn-cs"/>
                        </a:rPr>
                        <a:t> </a:t>
                      </a:r>
                      <a:r>
                        <a:rPr lang="zh-CN" altLang="en-US" sz="900" kern="1200" dirty="0">
                          <a:solidFill>
                            <a:schemeClr val="dk1"/>
                          </a:solidFill>
                          <a:latin typeface="+mn-lt"/>
                          <a:ea typeface="+mn-ea"/>
                          <a:cs typeface="+mn-cs"/>
                        </a:rPr>
                        <a:t>强</a:t>
                      </a:r>
                      <a:r>
                        <a:rPr lang="en-US" altLang="zh-CN" sz="900" kern="1200" dirty="0">
                          <a:solidFill>
                            <a:schemeClr val="dk1"/>
                          </a:solidFill>
                          <a:latin typeface="+mn-lt"/>
                          <a:ea typeface="+mn-ea"/>
                          <a:cs typeface="+mn-cs"/>
                        </a:rPr>
                        <a:t>4x4,</a:t>
                      </a:r>
                      <a:r>
                        <a:rPr lang="zh-CN" altLang="en-US" sz="900" kern="1200" dirty="0">
                          <a:solidFill>
                            <a:schemeClr val="dk1"/>
                          </a:solidFill>
                          <a:latin typeface="+mn-lt"/>
                          <a:ea typeface="+mn-ea"/>
                          <a:cs typeface="+mn-cs"/>
                        </a:rPr>
                        <a:t>弱</a:t>
                      </a:r>
                      <a:r>
                        <a:rPr lang="en-US" altLang="zh-CN" sz="900" kern="1200" dirty="0">
                          <a:solidFill>
                            <a:schemeClr val="dk1"/>
                          </a:solidFill>
                          <a:latin typeface="+mn-lt"/>
                          <a:ea typeface="+mn-ea"/>
                          <a:cs typeface="+mn-cs"/>
                        </a:rPr>
                        <a:t>2x2)</a:t>
                      </a:r>
                      <a:endParaRPr lang="zh-CN" altLang="en-US" sz="900" kern="1200" dirty="0">
                        <a:solidFill>
                          <a:schemeClr val="dk1"/>
                        </a:solidFill>
                        <a:latin typeface="+mn-lt"/>
                        <a:ea typeface="+mn-ea"/>
                        <a:cs typeface="+mn-cs"/>
                      </a:endParaRPr>
                    </a:p>
                  </a:txBody>
                  <a:tcPr marL="68071" marR="68071" marT="25526" marB="25526" anchor="ctr"/>
                </a:tc>
                <a:extLst>
                  <a:ext uri="{0D108BD9-81ED-4DB2-BD59-A6C34878D82A}">
                    <a16:rowId xmlns="" xmlns:a16="http://schemas.microsoft.com/office/drawing/2014/main" val="10005"/>
                  </a:ext>
                </a:extLst>
              </a:tr>
              <a:tr h="325373">
                <a:tc>
                  <a:txBody>
                    <a:bodyPr/>
                    <a:lstStyle/>
                    <a:p>
                      <a:pPr algn="ctr"/>
                      <a:r>
                        <a:rPr lang="zh-CN" altLang="en-US" sz="900" dirty="0">
                          <a:latin typeface="+mn-lt"/>
                          <a:ea typeface="微软雅黑" pitchFamily="34" charset="-122"/>
                        </a:rPr>
                        <a:t>设计高程精度</a:t>
                      </a:r>
                      <a:r>
                        <a:rPr lang="en-US" altLang="zh-CN" sz="900" dirty="0">
                          <a:latin typeface="+mn-lt"/>
                          <a:ea typeface="微软雅黑" pitchFamily="34" charset="-122"/>
                        </a:rPr>
                        <a:t>(@1°</a:t>
                      </a:r>
                      <a:r>
                        <a:rPr lang="zh-CN" altLang="en-US" sz="900" dirty="0">
                          <a:latin typeface="+mn-lt"/>
                          <a:ea typeface="微软雅黑" pitchFamily="34" charset="-122"/>
                        </a:rPr>
                        <a:t>斜率</a:t>
                      </a:r>
                      <a:r>
                        <a:rPr lang="en-US" altLang="zh-CN" sz="900" dirty="0">
                          <a:latin typeface="+mn-lt"/>
                          <a:ea typeface="微软雅黑" pitchFamily="34" charset="-122"/>
                        </a:rPr>
                        <a:t>)</a:t>
                      </a:r>
                      <a:endParaRPr lang="zh-CN" altLang="en-US" sz="900" dirty="0">
                        <a:latin typeface="+mn-lt"/>
                        <a:ea typeface="微软雅黑" pitchFamily="34" charset="-122"/>
                      </a:endParaRPr>
                    </a:p>
                  </a:txBody>
                  <a:tcPr marL="68071" marR="68071" marT="25526" marB="25526" anchor="ctr"/>
                </a:tc>
                <a:tc>
                  <a:txBody>
                    <a:bodyPr/>
                    <a:lstStyle/>
                    <a:p>
                      <a:pPr algn="ctr"/>
                      <a:r>
                        <a:rPr lang="en-US" altLang="zh-CN" sz="900" b="1" dirty="0">
                          <a:solidFill>
                            <a:srgbClr val="FF0000"/>
                          </a:solidFill>
                          <a:latin typeface="+mn-lt"/>
                          <a:ea typeface="+mn-ea"/>
                          <a:cs typeface="Times New Roman" pitchFamily="18" charset="0"/>
                        </a:rPr>
                        <a:t>15cm</a:t>
                      </a:r>
                      <a:endParaRPr lang="zh-CN" altLang="en-US" sz="900" b="1" dirty="0">
                        <a:solidFill>
                          <a:srgbClr val="FF0000"/>
                        </a:solidFill>
                        <a:latin typeface="+mn-lt"/>
                        <a:ea typeface="+mn-ea"/>
                        <a:cs typeface="Times New Roman" pitchFamily="18" charset="0"/>
                      </a:endParaRPr>
                    </a:p>
                  </a:txBody>
                  <a:tcPr marL="68071" marR="68071" marT="25526" marB="25526" anchor="ctr"/>
                </a:tc>
                <a:tc>
                  <a:txBody>
                    <a:bodyPr/>
                    <a:lstStyle/>
                    <a:p>
                      <a:pPr algn="ctr"/>
                      <a:r>
                        <a:rPr lang="en-US" altLang="zh-CN" sz="900" b="1" dirty="0">
                          <a:solidFill>
                            <a:srgbClr val="FF0000"/>
                          </a:solidFill>
                          <a:latin typeface="+mn-lt"/>
                          <a:ea typeface="+mn-ea"/>
                          <a:cs typeface="Times New Roman" pitchFamily="18" charset="0"/>
                        </a:rPr>
                        <a:t>15cm</a:t>
                      </a:r>
                      <a:endParaRPr lang="zh-CN" altLang="en-US" sz="900" b="1" dirty="0">
                        <a:solidFill>
                          <a:srgbClr val="FF0000"/>
                        </a:solidFill>
                        <a:latin typeface="+mn-lt"/>
                        <a:ea typeface="+mn-ea"/>
                        <a:cs typeface="Times New Roman" pitchFamily="18" charset="0"/>
                      </a:endParaRPr>
                    </a:p>
                  </a:txBody>
                  <a:tcPr marL="68071" marR="68071" marT="25526" marB="25526"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47680815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extBox 10"/>
          <p:cNvSpPr txBox="1">
            <a:spLocks noChangeArrowheads="1"/>
          </p:cNvSpPr>
          <p:nvPr/>
        </p:nvSpPr>
        <p:spPr bwMode="auto">
          <a:xfrm>
            <a:off x="0" y="107156"/>
            <a:ext cx="438150" cy="769441"/>
          </a:xfrm>
          <a:prstGeom prst="rect">
            <a:avLst/>
          </a:prstGeom>
          <a:noFill/>
          <a:ln w="9525">
            <a:noFill/>
            <a:miter lim="800000"/>
            <a:headEnd/>
            <a:tailEnd/>
          </a:ln>
        </p:spPr>
        <p:txBody>
          <a:bodyPr bIns="0">
            <a:spAutoFit/>
          </a:bodyPr>
          <a:lstStyle/>
          <a:p>
            <a:pPr algn="r"/>
            <a:r>
              <a:rPr lang="en-US" altLang="zh-CN" sz="4700" b="1" dirty="0">
                <a:solidFill>
                  <a:schemeClr val="bg1"/>
                </a:solidFill>
                <a:latin typeface="黑体" pitchFamily="49" charset="-122"/>
                <a:ea typeface="黑体" pitchFamily="49" charset="-122"/>
              </a:rPr>
              <a:t>1</a:t>
            </a:r>
            <a:endParaRPr lang="zh-CN" altLang="en-US" sz="500" b="1" dirty="0">
              <a:solidFill>
                <a:schemeClr val="bg1"/>
              </a:solidFill>
              <a:latin typeface="微软雅黑" pitchFamily="34" charset="-122"/>
              <a:ea typeface="微软雅黑" pitchFamily="34" charset="-122"/>
            </a:endParaRPr>
          </a:p>
        </p:txBody>
      </p:sp>
      <p:sp>
        <p:nvSpPr>
          <p:cNvPr id="17" name="灯片编号占位符 12"/>
          <p:cNvSpPr>
            <a:spLocks noGrp="1"/>
          </p:cNvSpPr>
          <p:nvPr>
            <p:ph type="sldNum" sz="quarter" idx="12"/>
          </p:nvPr>
        </p:nvSpPr>
        <p:spPr bwMode="auto">
          <a:xfrm>
            <a:off x="8697914" y="4922044"/>
            <a:ext cx="446087" cy="209550"/>
          </a:xfrm>
          <a:ln>
            <a:miter lim="800000"/>
            <a:headEnd/>
            <a:tailEnd/>
          </a:ln>
        </p:spPr>
        <p:txBody>
          <a:bodyPr wrap="square" numCol="1" compatLnSpc="1">
            <a:prstTxWarp prst="textNoShape">
              <a:avLst/>
            </a:prstTxWarp>
          </a:bodyPr>
          <a:lstStyle/>
          <a:p>
            <a:pPr algn="l" defTabSz="914179" fontAlgn="base">
              <a:spcBef>
                <a:spcPct val="0"/>
              </a:spcBef>
              <a:spcAft>
                <a:spcPct val="0"/>
              </a:spcAft>
              <a:defRPr/>
            </a:pPr>
            <a:fld id="{90E38C98-B848-4974-9EEC-CF78597F6263}" type="slidenum">
              <a:rPr lang="zh-CN" altLang="en-US"/>
              <a:pPr algn="l" defTabSz="914179" fontAlgn="base">
                <a:spcBef>
                  <a:spcPct val="0"/>
                </a:spcBef>
                <a:spcAft>
                  <a:spcPct val="0"/>
                </a:spcAft>
                <a:defRPr/>
              </a:pPr>
              <a:t>282</a:t>
            </a:fld>
            <a:endParaRPr lang="zh-CN" altLang="en-US" dirty="0"/>
          </a:p>
        </p:txBody>
      </p:sp>
      <p:sp>
        <p:nvSpPr>
          <p:cNvPr id="21" name="矩形 20"/>
          <p:cNvSpPr/>
          <p:nvPr/>
        </p:nvSpPr>
        <p:spPr>
          <a:xfrm>
            <a:off x="395536" y="436414"/>
            <a:ext cx="3096344" cy="263128"/>
          </a:xfrm>
          <a:prstGeom prst="rect">
            <a:avLst/>
          </a:prstGeom>
          <a:solidFill>
            <a:srgbClr val="F8E6A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defTabSz="914077" fontAlgn="auto">
              <a:spcBef>
                <a:spcPts val="0"/>
              </a:spcBef>
              <a:spcAft>
                <a:spcPts val="0"/>
              </a:spcAft>
              <a:defRPr/>
            </a:pPr>
            <a:r>
              <a:rPr lang="en-US" altLang="zh-CN" sz="1400" dirty="0">
                <a:solidFill>
                  <a:schemeClr val="tx1"/>
                </a:solidFill>
                <a:latin typeface="微软雅黑" pitchFamily="34" charset="-122"/>
                <a:ea typeface="微软雅黑" pitchFamily="34" charset="-122"/>
              </a:rPr>
              <a:t>NASA LIST</a:t>
            </a:r>
            <a:r>
              <a:rPr lang="zh-CN" altLang="en-US" sz="1400" dirty="0">
                <a:solidFill>
                  <a:schemeClr val="tx1"/>
                </a:solidFill>
                <a:latin typeface="微软雅黑" pitchFamily="34" charset="-122"/>
                <a:ea typeface="微软雅黑" pitchFamily="34" charset="-122"/>
              </a:rPr>
              <a:t>卫星及</a:t>
            </a:r>
            <a:r>
              <a:rPr lang="en-US" altLang="zh-CN" sz="1400" dirty="0">
                <a:solidFill>
                  <a:schemeClr val="tx1"/>
                </a:solidFill>
                <a:latin typeface="微软雅黑" pitchFamily="34" charset="-122"/>
                <a:ea typeface="微软雅黑" pitchFamily="34" charset="-122"/>
              </a:rPr>
              <a:t>MABEL</a:t>
            </a:r>
            <a:r>
              <a:rPr lang="zh-CN" altLang="en-US" sz="1400" dirty="0">
                <a:solidFill>
                  <a:schemeClr val="tx1"/>
                </a:solidFill>
                <a:latin typeface="微软雅黑" pitchFamily="34" charset="-122"/>
                <a:ea typeface="微软雅黑" pitchFamily="34" charset="-122"/>
              </a:rPr>
              <a:t>机载验证</a:t>
            </a:r>
          </a:p>
        </p:txBody>
      </p:sp>
      <p:grpSp>
        <p:nvGrpSpPr>
          <p:cNvPr id="10" name="组合 30"/>
          <p:cNvGrpSpPr/>
          <p:nvPr/>
        </p:nvGrpSpPr>
        <p:grpSpPr>
          <a:xfrm>
            <a:off x="81076" y="771550"/>
            <a:ext cx="3410805" cy="1768091"/>
            <a:chOff x="5436096" y="908720"/>
            <a:chExt cx="3816424" cy="3061710"/>
          </a:xfrm>
        </p:grpSpPr>
        <p:pic>
          <p:nvPicPr>
            <p:cNvPr id="12" name="Picture 83" descr="002655_10_fig1"/>
            <p:cNvPicPr>
              <a:picLocks noChangeAspect="1" noChangeArrowheads="1"/>
            </p:cNvPicPr>
            <p:nvPr/>
          </p:nvPicPr>
          <p:blipFill>
            <a:blip r:embed="rId3" cstate="print"/>
            <a:srcRect/>
            <a:stretch>
              <a:fillRect/>
            </a:stretch>
          </p:blipFill>
          <p:spPr bwMode="auto">
            <a:xfrm>
              <a:off x="5872513" y="908720"/>
              <a:ext cx="2875951" cy="2736304"/>
            </a:xfrm>
            <a:prstGeom prst="rect">
              <a:avLst/>
            </a:prstGeom>
            <a:noFill/>
            <a:ln w="9525">
              <a:solidFill>
                <a:schemeClr val="bg1"/>
              </a:solidFill>
              <a:miter lim="800000"/>
              <a:headEnd/>
              <a:tailEnd/>
            </a:ln>
          </p:spPr>
        </p:pic>
        <p:sp>
          <p:nvSpPr>
            <p:cNvPr id="13" name="标题 1"/>
            <p:cNvSpPr txBox="1">
              <a:spLocks/>
            </p:cNvSpPr>
            <p:nvPr/>
          </p:nvSpPr>
          <p:spPr>
            <a:xfrm>
              <a:off x="5436096" y="3645024"/>
              <a:ext cx="3816424" cy="325406"/>
            </a:xfrm>
            <a:prstGeom prst="rect">
              <a:avLst/>
            </a:prstGeom>
          </p:spPr>
          <p:txBody>
            <a:bodyPr vert="horz" lIns="91408" tIns="45704" rIns="91408" bIns="45704" rtlCol="0" anchor="ctr">
              <a:noAutofit/>
            </a:bodyPr>
            <a:lstStyle/>
            <a:p>
              <a:pPr marL="0" marR="0" lvl="0" indent="0" algn="ctr" defTabSz="914077" rtl="0" eaLnBrk="1" fontAlgn="auto" latinLnBrk="0" hangingPunct="1">
                <a:lnSpc>
                  <a:spcPct val="100000"/>
                </a:lnSpc>
                <a:spcBef>
                  <a:spcPct val="50000"/>
                </a:spcBef>
                <a:spcAft>
                  <a:spcPts val="0"/>
                </a:spcAft>
                <a:buClrTx/>
                <a:buSzTx/>
                <a:buFontTx/>
                <a:buNone/>
                <a:tabLst/>
                <a:defRPr/>
              </a:pPr>
              <a:r>
                <a:rPr lang="en-US" altLang="zh-CN" sz="1200" dirty="0">
                  <a:latin typeface="微软雅黑" pitchFamily="34" charset="-122"/>
                  <a:ea typeface="微软雅黑" pitchFamily="34" charset="-122"/>
                  <a:cs typeface="+mj-cs"/>
                </a:rPr>
                <a:t>LIST</a:t>
              </a:r>
              <a:r>
                <a:rPr lang="zh-CN" altLang="en-US" sz="1200" noProof="0" dirty="0">
                  <a:latin typeface="微软雅黑" pitchFamily="34" charset="-122"/>
                  <a:ea typeface="微软雅黑" pitchFamily="34" charset="-122"/>
                  <a:cs typeface="+mj-cs"/>
                </a:rPr>
                <a:t>激光脚点分布图</a:t>
              </a:r>
              <a:endParaRPr kumimoji="0" lang="zh-CN" altLang="en-US" sz="1200" b="0" i="0" u="none" strike="noStrike" kern="1200" cap="none" spc="0" normalizeH="0" baseline="0" noProof="0" dirty="0">
                <a:ln>
                  <a:noFill/>
                </a:ln>
                <a:solidFill>
                  <a:schemeClr val="tx1"/>
                </a:solidFill>
                <a:effectLst/>
                <a:uLnTx/>
                <a:uFillTx/>
                <a:latin typeface="微软雅黑" pitchFamily="34" charset="-122"/>
                <a:ea typeface="微软雅黑" pitchFamily="34" charset="-122"/>
                <a:cs typeface="+mj-cs"/>
              </a:endParaRPr>
            </a:p>
          </p:txBody>
        </p:sp>
      </p:grpSp>
      <p:sp>
        <p:nvSpPr>
          <p:cNvPr id="3" name="矩形 2"/>
          <p:cNvSpPr/>
          <p:nvPr/>
        </p:nvSpPr>
        <p:spPr>
          <a:xfrm>
            <a:off x="3059832" y="735546"/>
            <a:ext cx="6012160" cy="1384995"/>
          </a:xfrm>
          <a:prstGeom prst="rect">
            <a:avLst/>
          </a:prstGeom>
        </p:spPr>
        <p:txBody>
          <a:bodyPr wrap="square">
            <a:spAutoFit/>
          </a:bodyPr>
          <a:lstStyle/>
          <a:p>
            <a:pPr algn="just"/>
            <a:r>
              <a:rPr lang="en-US" altLang="zh-CN" sz="1400" b="1" dirty="0" smtClean="0">
                <a:latin typeface="Times New Roman" pitchFamily="18" charset="0"/>
                <a:cs typeface="Times New Roman" pitchFamily="18" charset="0"/>
              </a:rPr>
              <a:t>         NASA LIST</a:t>
            </a:r>
            <a:r>
              <a:rPr lang="zh-CN" altLang="en-US" sz="1400" b="1" dirty="0">
                <a:latin typeface="Times New Roman" pitchFamily="18" charset="0"/>
                <a:cs typeface="Times New Roman" pitchFamily="18" charset="0"/>
              </a:rPr>
              <a:t>计划于</a:t>
            </a:r>
            <a:r>
              <a:rPr lang="en-US" altLang="zh-CN" sz="1400" b="1" dirty="0">
                <a:latin typeface="Times New Roman" pitchFamily="18" charset="0"/>
                <a:cs typeface="Times New Roman" pitchFamily="18" charset="0"/>
              </a:rPr>
              <a:t>2020-2025</a:t>
            </a:r>
            <a:r>
              <a:rPr lang="zh-CN" altLang="en-US" sz="1400" b="1" dirty="0">
                <a:latin typeface="Times New Roman" pitchFamily="18" charset="0"/>
                <a:cs typeface="Times New Roman" pitchFamily="18" charset="0"/>
              </a:rPr>
              <a:t>年之间发射</a:t>
            </a:r>
            <a:r>
              <a:rPr lang="zh-CN" altLang="en-US" sz="1400" b="1" dirty="0" smtClean="0">
                <a:latin typeface="Times New Roman" pitchFamily="18" charset="0"/>
                <a:cs typeface="Times New Roman" pitchFamily="18" charset="0"/>
              </a:rPr>
              <a:t>，</a:t>
            </a:r>
            <a:r>
              <a:rPr lang="en-US" altLang="zh-CN" sz="1400" b="1" dirty="0" smtClean="0">
                <a:latin typeface="Times New Roman" pitchFamily="18" charset="0"/>
                <a:cs typeface="Times New Roman" pitchFamily="18" charset="0"/>
              </a:rPr>
              <a:t>LIST</a:t>
            </a:r>
            <a:r>
              <a:rPr lang="zh-CN" altLang="en-US" sz="1400" b="1" dirty="0" smtClean="0">
                <a:latin typeface="Times New Roman" pitchFamily="18" charset="0"/>
                <a:cs typeface="Times New Roman" pitchFamily="18" charset="0"/>
              </a:rPr>
              <a:t>不仅是并行发射、单光子探测模式的激光测高卫星，其目标是</a:t>
            </a:r>
            <a:r>
              <a:rPr lang="zh-CN" altLang="en-US" sz="1400" b="1" dirty="0" smtClean="0">
                <a:solidFill>
                  <a:srgbClr val="FF0000"/>
                </a:solidFill>
                <a:latin typeface="Times New Roman" pitchFamily="18" charset="0"/>
                <a:cs typeface="Times New Roman" pitchFamily="18" charset="0"/>
              </a:rPr>
              <a:t>真正</a:t>
            </a:r>
            <a:r>
              <a:rPr lang="zh-CN" altLang="en-US" sz="1400" b="1" dirty="0">
                <a:solidFill>
                  <a:srgbClr val="FF0000"/>
                </a:solidFill>
                <a:latin typeface="Times New Roman" pitchFamily="18" charset="0"/>
                <a:cs typeface="Times New Roman" pitchFamily="18" charset="0"/>
              </a:rPr>
              <a:t>意义上的成像型卫星</a:t>
            </a:r>
            <a:r>
              <a:rPr lang="zh-CN" altLang="en-US" sz="1400" b="1" dirty="0" smtClean="0">
                <a:solidFill>
                  <a:srgbClr val="FF0000"/>
                </a:solidFill>
                <a:latin typeface="Times New Roman" pitchFamily="18" charset="0"/>
                <a:cs typeface="Times New Roman" pitchFamily="18" charset="0"/>
              </a:rPr>
              <a:t>激光测高系统。</a:t>
            </a:r>
            <a:endParaRPr lang="en-US" altLang="zh-CN" sz="1400" b="1" dirty="0" smtClean="0">
              <a:solidFill>
                <a:srgbClr val="FF0000"/>
              </a:solidFill>
              <a:latin typeface="Times New Roman" pitchFamily="18" charset="0"/>
              <a:cs typeface="Times New Roman" pitchFamily="18" charset="0"/>
            </a:endParaRPr>
          </a:p>
          <a:p>
            <a:pPr algn="just"/>
            <a:r>
              <a:rPr lang="en-US" altLang="zh-CN" sz="1400" b="1" dirty="0" smtClean="0">
                <a:latin typeface="Times New Roman" pitchFamily="18" charset="0"/>
                <a:cs typeface="Times New Roman" pitchFamily="18" charset="0"/>
              </a:rPr>
              <a:t>         LIST</a:t>
            </a:r>
            <a:r>
              <a:rPr lang="zh-CN" altLang="en-US" sz="1400" b="1" dirty="0">
                <a:latin typeface="Times New Roman" pitchFamily="18" charset="0"/>
                <a:cs typeface="Times New Roman" pitchFamily="18" charset="0"/>
              </a:rPr>
              <a:t>将彻底改变传统的航天摄影测量格局，</a:t>
            </a:r>
            <a:r>
              <a:rPr lang="zh-CN" altLang="en-US" sz="1400" b="1" dirty="0" smtClean="0">
                <a:latin typeface="Times New Roman" pitchFamily="18" charset="0"/>
                <a:cs typeface="Times New Roman" pitchFamily="18" charset="0"/>
              </a:rPr>
              <a:t>开启星载并行发射、单光子探测激光雷达</a:t>
            </a:r>
            <a:r>
              <a:rPr lang="en-US" altLang="zh-CN" sz="1400" b="1" dirty="0" smtClean="0">
                <a:latin typeface="Times New Roman" pitchFamily="18" charset="0"/>
                <a:cs typeface="Times New Roman" pitchFamily="18" charset="0"/>
              </a:rPr>
              <a:t>/</a:t>
            </a:r>
            <a:r>
              <a:rPr lang="zh-CN" altLang="en-US" sz="1400" b="1" dirty="0" smtClean="0">
                <a:latin typeface="Times New Roman" pitchFamily="18" charset="0"/>
                <a:cs typeface="Times New Roman" pitchFamily="18" charset="0"/>
              </a:rPr>
              <a:t>激光测高直接</a:t>
            </a:r>
            <a:r>
              <a:rPr lang="zh-CN" altLang="en-US" sz="1400" b="1" dirty="0">
                <a:latin typeface="Times New Roman" pitchFamily="18" charset="0"/>
                <a:cs typeface="Times New Roman" pitchFamily="18" charset="0"/>
              </a:rPr>
              <a:t>生成</a:t>
            </a:r>
            <a:r>
              <a:rPr lang="zh-CN" altLang="en-US" sz="1400" b="1" dirty="0" smtClean="0">
                <a:latin typeface="Times New Roman" pitchFamily="18" charset="0"/>
                <a:cs typeface="Times New Roman" pitchFamily="18" charset="0"/>
              </a:rPr>
              <a:t>大比例尺地形图</a:t>
            </a:r>
            <a:r>
              <a:rPr lang="zh-CN" altLang="en-US" sz="1400" b="1" dirty="0">
                <a:latin typeface="Times New Roman" pitchFamily="18" charset="0"/>
                <a:cs typeface="Times New Roman" pitchFamily="18" charset="0"/>
              </a:rPr>
              <a:t>的</a:t>
            </a:r>
            <a:r>
              <a:rPr lang="zh-CN" altLang="en-US" sz="1400" b="1" dirty="0" smtClean="0">
                <a:latin typeface="Times New Roman" pitchFamily="18" charset="0"/>
                <a:cs typeface="Times New Roman" pitchFamily="18" charset="0"/>
              </a:rPr>
              <a:t>篇章。</a:t>
            </a:r>
            <a:r>
              <a:rPr lang="zh-CN" altLang="en-US" sz="1400" dirty="0" smtClean="0">
                <a:latin typeface="Times New Roman" pitchFamily="18" charset="0"/>
                <a:cs typeface="Times New Roman" pitchFamily="18" charset="0"/>
              </a:rPr>
              <a:t>目前</a:t>
            </a:r>
            <a:r>
              <a:rPr lang="zh-CN" altLang="en-US" sz="1400" dirty="0">
                <a:latin typeface="Times New Roman" pitchFamily="18" charset="0"/>
                <a:cs typeface="Times New Roman" pitchFamily="18" charset="0"/>
              </a:rPr>
              <a:t>，</a:t>
            </a:r>
            <a:r>
              <a:rPr lang="en-US" altLang="zh-CN" sz="1400" dirty="0">
                <a:latin typeface="Times New Roman" pitchFamily="18" charset="0"/>
                <a:cs typeface="Times New Roman" pitchFamily="18" charset="0"/>
              </a:rPr>
              <a:t>NASA</a:t>
            </a:r>
            <a:r>
              <a:rPr lang="zh-CN" altLang="en-US" sz="1400" dirty="0">
                <a:latin typeface="Times New Roman" pitchFamily="18" charset="0"/>
                <a:cs typeface="Times New Roman" pitchFamily="18" charset="0"/>
              </a:rPr>
              <a:t>正利用</a:t>
            </a:r>
            <a:r>
              <a:rPr lang="zh-CN" altLang="en-US" sz="1400" dirty="0" smtClean="0">
                <a:latin typeface="Times New Roman" pitchFamily="18" charset="0"/>
                <a:cs typeface="Times New Roman" pitchFamily="18" charset="0"/>
              </a:rPr>
              <a:t>机载系统进行等效试验。</a:t>
            </a:r>
            <a:endParaRPr lang="zh-CN" altLang="en-US" sz="1400" dirty="0">
              <a:latin typeface="Times New Roman" pitchFamily="18" charset="0"/>
              <a:cs typeface="Times New Roman"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2913545131"/>
              </p:ext>
            </p:extLst>
          </p:nvPr>
        </p:nvGraphicFramePr>
        <p:xfrm>
          <a:off x="467544" y="2679762"/>
          <a:ext cx="2592288" cy="1957793"/>
        </p:xfrm>
        <a:graphic>
          <a:graphicData uri="http://schemas.openxmlformats.org/drawingml/2006/table">
            <a:tbl>
              <a:tblPr firstRow="1" bandRow="1">
                <a:tableStyleId>{5C22544A-7EE6-4342-B048-85BDC9FD1C3A}</a:tableStyleId>
              </a:tblPr>
              <a:tblGrid>
                <a:gridCol w="1368152">
                  <a:extLst>
                    <a:ext uri="{9D8B030D-6E8A-4147-A177-3AD203B41FA5}">
                      <a16:colId xmlns="" xmlns:a16="http://schemas.microsoft.com/office/drawing/2014/main" val="20000"/>
                    </a:ext>
                  </a:extLst>
                </a:gridCol>
                <a:gridCol w="1224136">
                  <a:extLst>
                    <a:ext uri="{9D8B030D-6E8A-4147-A177-3AD203B41FA5}">
                      <a16:colId xmlns="" xmlns:a16="http://schemas.microsoft.com/office/drawing/2014/main" val="20001"/>
                    </a:ext>
                  </a:extLst>
                </a:gridCol>
              </a:tblGrid>
              <a:tr h="232562">
                <a:tc>
                  <a:txBody>
                    <a:bodyPr/>
                    <a:lstStyle/>
                    <a:p>
                      <a:pPr algn="ctr"/>
                      <a:r>
                        <a:rPr lang="zh-CN" altLang="en-US" sz="800" dirty="0" smtClean="0">
                          <a:latin typeface="+mn-lt"/>
                          <a:ea typeface="微软雅黑" pitchFamily="34" charset="-122"/>
                          <a:cs typeface="Times New Roman" pitchFamily="18" charset="0"/>
                        </a:rPr>
                        <a:t>系统参数</a:t>
                      </a:r>
                      <a:endParaRPr lang="zh-CN" altLang="en-US" sz="800" dirty="0">
                        <a:latin typeface="+mn-lt"/>
                        <a:ea typeface="微软雅黑" pitchFamily="34" charset="-122"/>
                        <a:cs typeface="Times New Roman" pitchFamily="18" charset="0"/>
                      </a:endParaRPr>
                    </a:p>
                  </a:txBody>
                  <a:tcPr marL="68071" marR="68071" marT="25526" marB="25526" anchor="ctr"/>
                </a:tc>
                <a:tc>
                  <a:txBody>
                    <a:bodyPr/>
                    <a:lstStyle/>
                    <a:p>
                      <a:pPr algn="ctr"/>
                      <a:r>
                        <a:rPr lang="en-US" altLang="zh-CN" sz="800" dirty="0">
                          <a:latin typeface="+mn-lt"/>
                          <a:ea typeface="微软雅黑" pitchFamily="34" charset="-122"/>
                          <a:cs typeface="Times New Roman" pitchFamily="18" charset="0"/>
                        </a:rPr>
                        <a:t>LIST</a:t>
                      </a:r>
                      <a:endParaRPr lang="zh-CN" altLang="en-US" sz="800" dirty="0">
                        <a:latin typeface="+mn-lt"/>
                        <a:ea typeface="微软雅黑" pitchFamily="34" charset="-122"/>
                        <a:cs typeface="Times New Roman" pitchFamily="18" charset="0"/>
                      </a:endParaRPr>
                    </a:p>
                  </a:txBody>
                  <a:tcPr marL="68071" marR="68071" marT="25526" marB="25526" anchor="ctr"/>
                </a:tc>
                <a:extLst>
                  <a:ext uri="{0D108BD9-81ED-4DB2-BD59-A6C34878D82A}">
                    <a16:rowId xmlns="" xmlns:a16="http://schemas.microsoft.com/office/drawing/2014/main" val="10000"/>
                  </a:ext>
                </a:extLst>
              </a:tr>
              <a:tr h="231654">
                <a:tc>
                  <a:txBody>
                    <a:bodyPr/>
                    <a:lstStyle/>
                    <a:p>
                      <a:pPr algn="ctr"/>
                      <a:r>
                        <a:rPr lang="zh-CN" altLang="en-US" sz="800" dirty="0" smtClean="0">
                          <a:latin typeface="+mn-lt"/>
                          <a:ea typeface="微软雅黑" pitchFamily="34" charset="-122"/>
                          <a:cs typeface="Times New Roman" pitchFamily="18" charset="0"/>
                        </a:rPr>
                        <a:t>激光点云分辨率</a:t>
                      </a:r>
                      <a:endParaRPr lang="zh-CN" altLang="en-US" sz="800" dirty="0">
                        <a:latin typeface="+mn-lt"/>
                        <a:ea typeface="微软雅黑" pitchFamily="34" charset="-122"/>
                        <a:cs typeface="Times New Roman" pitchFamily="18" charset="0"/>
                      </a:endParaRPr>
                    </a:p>
                  </a:txBody>
                  <a:tcPr marL="68071" marR="68071" marT="25526" marB="25526" anchor="ctr"/>
                </a:tc>
                <a:tc>
                  <a:txBody>
                    <a:bodyPr/>
                    <a:lstStyle/>
                    <a:p>
                      <a:pPr algn="ctr"/>
                      <a:r>
                        <a:rPr lang="en-US" altLang="zh-CN" sz="800" b="1" dirty="0">
                          <a:solidFill>
                            <a:srgbClr val="FF0000"/>
                          </a:solidFill>
                          <a:latin typeface="+mn-lt"/>
                          <a:ea typeface="微软雅黑" pitchFamily="34" charset="-122"/>
                          <a:cs typeface="Times New Roman" pitchFamily="18" charset="0"/>
                        </a:rPr>
                        <a:t>5m</a:t>
                      </a:r>
                      <a:endParaRPr lang="zh-CN" altLang="en-US" sz="800" b="1" dirty="0">
                        <a:solidFill>
                          <a:srgbClr val="FF0000"/>
                        </a:solidFill>
                        <a:latin typeface="+mn-lt"/>
                        <a:ea typeface="微软雅黑" pitchFamily="34" charset="-122"/>
                        <a:cs typeface="Times New Roman" pitchFamily="18" charset="0"/>
                      </a:endParaRPr>
                    </a:p>
                  </a:txBody>
                  <a:tcPr marL="68071" marR="68071" marT="25526" marB="25526" anchor="ctr"/>
                </a:tc>
                <a:extLst>
                  <a:ext uri="{0D108BD9-81ED-4DB2-BD59-A6C34878D82A}">
                    <a16:rowId xmlns="" xmlns:a16="http://schemas.microsoft.com/office/drawing/2014/main" val="10001"/>
                  </a:ext>
                </a:extLst>
              </a:tr>
              <a:tr h="2316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800" dirty="0" smtClean="0">
                          <a:latin typeface="+mn-lt"/>
                          <a:ea typeface="微软雅黑" pitchFamily="34" charset="-122"/>
                          <a:cs typeface="Times New Roman" pitchFamily="18" charset="0"/>
                        </a:rPr>
                        <a:t>沿轨激光点云间隔</a:t>
                      </a:r>
                    </a:p>
                  </a:txBody>
                  <a:tcPr marL="68071" marR="68071" marT="25526" marB="25526" anchor="ctr"/>
                </a:tc>
                <a:tc>
                  <a:txBody>
                    <a:bodyPr/>
                    <a:lstStyle/>
                    <a:p>
                      <a:pPr algn="ctr"/>
                      <a:r>
                        <a:rPr lang="en-US" altLang="zh-CN" sz="800" b="1" dirty="0" smtClean="0">
                          <a:solidFill>
                            <a:srgbClr val="FF0000"/>
                          </a:solidFill>
                          <a:latin typeface="+mn-lt"/>
                          <a:ea typeface="微软雅黑" pitchFamily="34" charset="-122"/>
                          <a:cs typeface="Times New Roman" pitchFamily="18" charset="0"/>
                        </a:rPr>
                        <a:t>0.7m</a:t>
                      </a:r>
                      <a:endParaRPr lang="zh-CN" altLang="en-US" sz="800" b="1" dirty="0">
                        <a:solidFill>
                          <a:srgbClr val="FF0000"/>
                        </a:solidFill>
                        <a:latin typeface="+mn-lt"/>
                        <a:ea typeface="微软雅黑" pitchFamily="34" charset="-122"/>
                        <a:cs typeface="Times New Roman" pitchFamily="18" charset="0"/>
                      </a:endParaRPr>
                    </a:p>
                  </a:txBody>
                  <a:tcPr marL="68071" marR="68071" marT="25526" marB="25526" anchor="ctr"/>
                </a:tc>
              </a:tr>
              <a:tr h="2316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800" dirty="0" smtClean="0">
                          <a:latin typeface="+mn-lt"/>
                          <a:ea typeface="微软雅黑" pitchFamily="34" charset="-122"/>
                          <a:cs typeface="Times New Roman" pitchFamily="18" charset="0"/>
                        </a:rPr>
                        <a:t>垂轨激光点云间隔</a:t>
                      </a:r>
                    </a:p>
                  </a:txBody>
                  <a:tcPr marL="68071" marR="68071" marT="25526" marB="25526" anchor="ctr"/>
                </a:tc>
                <a:tc>
                  <a:txBody>
                    <a:bodyPr/>
                    <a:lstStyle/>
                    <a:p>
                      <a:pPr algn="ctr"/>
                      <a:r>
                        <a:rPr lang="en-US" altLang="zh-CN" sz="800" b="1" dirty="0" smtClean="0">
                          <a:solidFill>
                            <a:srgbClr val="FF0000"/>
                          </a:solidFill>
                          <a:latin typeface="+mn-lt"/>
                          <a:ea typeface="微软雅黑" pitchFamily="34" charset="-122"/>
                          <a:cs typeface="Times New Roman" pitchFamily="18" charset="0"/>
                        </a:rPr>
                        <a:t>5m</a:t>
                      </a:r>
                      <a:endParaRPr lang="zh-CN" altLang="en-US" sz="800" b="1" dirty="0">
                        <a:solidFill>
                          <a:srgbClr val="FF0000"/>
                        </a:solidFill>
                        <a:latin typeface="+mn-lt"/>
                        <a:ea typeface="微软雅黑" pitchFamily="34" charset="-122"/>
                        <a:cs typeface="Times New Roman" pitchFamily="18" charset="0"/>
                      </a:endParaRPr>
                    </a:p>
                  </a:txBody>
                  <a:tcPr marL="68071" marR="68071" marT="25526" marB="25526" anchor="ctr"/>
                </a:tc>
              </a:tr>
              <a:tr h="231654">
                <a:tc>
                  <a:txBody>
                    <a:bodyPr/>
                    <a:lstStyle/>
                    <a:p>
                      <a:pPr algn="ctr"/>
                      <a:r>
                        <a:rPr lang="zh-CN" altLang="en-US" sz="800" dirty="0">
                          <a:latin typeface="+mn-lt"/>
                          <a:ea typeface="微软雅黑" pitchFamily="34" charset="-122"/>
                          <a:cs typeface="Times New Roman" pitchFamily="18" charset="0"/>
                        </a:rPr>
                        <a:t>垂轨</a:t>
                      </a:r>
                      <a:r>
                        <a:rPr lang="zh-CN" altLang="en-US" sz="800" dirty="0" smtClean="0">
                          <a:latin typeface="+mn-lt"/>
                          <a:ea typeface="微软雅黑" pitchFamily="34" charset="-122"/>
                          <a:cs typeface="Times New Roman" pitchFamily="18" charset="0"/>
                        </a:rPr>
                        <a:t>光束幅宽</a:t>
                      </a:r>
                      <a:endParaRPr lang="zh-CN" altLang="en-US" sz="800" dirty="0">
                        <a:latin typeface="+mn-lt"/>
                        <a:ea typeface="微软雅黑" pitchFamily="34" charset="-122"/>
                        <a:cs typeface="Times New Roman" pitchFamily="18" charset="0"/>
                      </a:endParaRPr>
                    </a:p>
                  </a:txBody>
                  <a:tcPr marL="68071" marR="68071" marT="25526" marB="25526" anchor="ctr"/>
                </a:tc>
                <a:tc>
                  <a:txBody>
                    <a:bodyPr/>
                    <a:lstStyle/>
                    <a:p>
                      <a:pPr algn="ctr"/>
                      <a:r>
                        <a:rPr lang="en-US" altLang="zh-CN" sz="800" b="1" dirty="0" smtClean="0">
                          <a:solidFill>
                            <a:srgbClr val="FF0000"/>
                          </a:solidFill>
                          <a:latin typeface="+mn-lt"/>
                          <a:ea typeface="微软雅黑" pitchFamily="34" charset="-122"/>
                          <a:cs typeface="Times New Roman" pitchFamily="18" charset="0"/>
                        </a:rPr>
                        <a:t>5km</a:t>
                      </a:r>
                      <a:endParaRPr lang="zh-CN" altLang="en-US" sz="800" b="1" dirty="0">
                        <a:solidFill>
                          <a:srgbClr val="FF0000"/>
                        </a:solidFill>
                        <a:latin typeface="+mn-lt"/>
                        <a:ea typeface="微软雅黑" pitchFamily="34" charset="-122"/>
                        <a:cs typeface="Times New Roman" pitchFamily="18" charset="0"/>
                      </a:endParaRPr>
                    </a:p>
                  </a:txBody>
                  <a:tcPr marL="68071" marR="68071" marT="25526" marB="25526" anchor="ctr"/>
                </a:tc>
                <a:extLst>
                  <a:ext uri="{0D108BD9-81ED-4DB2-BD59-A6C34878D82A}">
                    <a16:rowId xmlns="" xmlns:a16="http://schemas.microsoft.com/office/drawing/2014/main" val="10003"/>
                  </a:ext>
                </a:extLst>
              </a:tr>
              <a:tr h="287308">
                <a:tc>
                  <a:txBody>
                    <a:bodyPr/>
                    <a:lstStyle/>
                    <a:p>
                      <a:pPr algn="ctr"/>
                      <a:r>
                        <a:rPr lang="zh-CN" altLang="en-US" sz="800" dirty="0">
                          <a:latin typeface="+mn-lt"/>
                          <a:ea typeface="微软雅黑" pitchFamily="34" charset="-122"/>
                          <a:cs typeface="Times New Roman" pitchFamily="18" charset="0"/>
                        </a:rPr>
                        <a:t>激光能量</a:t>
                      </a:r>
                      <a:r>
                        <a:rPr lang="en-US" altLang="zh-CN" sz="800" dirty="0">
                          <a:latin typeface="+mn-lt"/>
                          <a:ea typeface="微软雅黑" pitchFamily="34" charset="-122"/>
                          <a:cs typeface="Times New Roman" pitchFamily="18" charset="0"/>
                        </a:rPr>
                        <a:t>(@10kHz)</a:t>
                      </a:r>
                      <a:endParaRPr lang="zh-CN" altLang="en-US" sz="800" dirty="0">
                        <a:latin typeface="+mn-lt"/>
                        <a:ea typeface="微软雅黑" pitchFamily="34" charset="-122"/>
                        <a:cs typeface="Times New Roman" pitchFamily="18" charset="0"/>
                      </a:endParaRPr>
                    </a:p>
                  </a:txBody>
                  <a:tcPr marL="68071" marR="68071" marT="25526" marB="25526" anchor="ctr"/>
                </a:tc>
                <a:tc>
                  <a:txBody>
                    <a:bodyPr/>
                    <a:lstStyle/>
                    <a:p>
                      <a:pPr algn="ctr"/>
                      <a:r>
                        <a:rPr lang="en-US" altLang="zh-CN" sz="800" b="0" dirty="0">
                          <a:solidFill>
                            <a:schemeClr val="tx1"/>
                          </a:solidFill>
                          <a:latin typeface="+mn-lt"/>
                          <a:ea typeface="微软雅黑" pitchFamily="34" charset="-122"/>
                          <a:cs typeface="Times New Roman" pitchFamily="18" charset="0"/>
                        </a:rPr>
                        <a:t>50uJ/</a:t>
                      </a:r>
                      <a:r>
                        <a:rPr lang="zh-CN" altLang="en-US" sz="800" b="0" dirty="0" smtClean="0">
                          <a:solidFill>
                            <a:schemeClr val="tx1"/>
                          </a:solidFill>
                          <a:latin typeface="+mn-lt"/>
                          <a:ea typeface="微软雅黑" pitchFamily="34" charset="-122"/>
                          <a:cs typeface="Times New Roman" pitchFamily="18" charset="0"/>
                        </a:rPr>
                        <a:t>束</a:t>
                      </a:r>
                      <a:endParaRPr lang="zh-CN" altLang="en-US" sz="800" b="0" dirty="0">
                        <a:solidFill>
                          <a:schemeClr val="tx1"/>
                        </a:solidFill>
                        <a:latin typeface="+mn-lt"/>
                        <a:ea typeface="微软雅黑" pitchFamily="34" charset="-122"/>
                        <a:cs typeface="Times New Roman" pitchFamily="18" charset="0"/>
                      </a:endParaRPr>
                    </a:p>
                  </a:txBody>
                  <a:tcPr marL="68071" marR="68071" marT="25526" marB="25526" anchor="ctr"/>
                </a:tc>
                <a:extLst>
                  <a:ext uri="{0D108BD9-81ED-4DB2-BD59-A6C34878D82A}">
                    <a16:rowId xmlns="" xmlns:a16="http://schemas.microsoft.com/office/drawing/2014/main" val="10004"/>
                  </a:ext>
                </a:extLst>
              </a:tr>
              <a:tr h="231654">
                <a:tc>
                  <a:txBody>
                    <a:bodyPr/>
                    <a:lstStyle/>
                    <a:p>
                      <a:pPr algn="ctr"/>
                      <a:r>
                        <a:rPr lang="zh-CN" altLang="en-US" sz="800" dirty="0">
                          <a:latin typeface="+mn-lt"/>
                          <a:ea typeface="微软雅黑" pitchFamily="34" charset="-122"/>
                          <a:cs typeface="Times New Roman" pitchFamily="18" charset="0"/>
                        </a:rPr>
                        <a:t>探测器</a:t>
                      </a:r>
                      <a:r>
                        <a:rPr lang="zh-CN" altLang="en-US" sz="800" dirty="0" smtClean="0">
                          <a:latin typeface="+mn-lt"/>
                          <a:ea typeface="微软雅黑" pitchFamily="34" charset="-122"/>
                          <a:cs typeface="Times New Roman" pitchFamily="18" charset="0"/>
                        </a:rPr>
                        <a:t>数量</a:t>
                      </a:r>
                      <a:endParaRPr lang="zh-CN" altLang="en-US" sz="800" dirty="0">
                        <a:latin typeface="+mn-lt"/>
                        <a:ea typeface="微软雅黑" pitchFamily="34" charset="-122"/>
                        <a:cs typeface="Times New Roman" pitchFamily="18" charset="0"/>
                      </a:endParaRPr>
                    </a:p>
                  </a:txBody>
                  <a:tcPr marL="68071" marR="68071" marT="25526" marB="25526" anchor="ctr"/>
                </a:tc>
                <a:tc>
                  <a:txBody>
                    <a:bodyPr/>
                    <a:lstStyle/>
                    <a:p>
                      <a:pPr algn="ctr"/>
                      <a:r>
                        <a:rPr lang="en-US" altLang="zh-CN" sz="800" dirty="0">
                          <a:latin typeface="+mn-lt"/>
                          <a:ea typeface="微软雅黑" pitchFamily="34" charset="-122"/>
                          <a:cs typeface="Times New Roman" pitchFamily="18" charset="0"/>
                        </a:rPr>
                        <a:t>1000</a:t>
                      </a:r>
                      <a:endParaRPr lang="zh-CN" altLang="en-US" sz="800" dirty="0">
                        <a:latin typeface="+mn-lt"/>
                        <a:ea typeface="微软雅黑" pitchFamily="34" charset="-122"/>
                        <a:cs typeface="Times New Roman" pitchFamily="18" charset="0"/>
                      </a:endParaRPr>
                    </a:p>
                  </a:txBody>
                  <a:tcPr marL="68071" marR="68071" marT="25526" marB="25526" anchor="ctr"/>
                </a:tc>
                <a:extLst>
                  <a:ext uri="{0D108BD9-81ED-4DB2-BD59-A6C34878D82A}">
                    <a16:rowId xmlns="" xmlns:a16="http://schemas.microsoft.com/office/drawing/2014/main" val="10005"/>
                  </a:ext>
                </a:extLst>
              </a:tr>
              <a:tr h="279653">
                <a:tc>
                  <a:txBody>
                    <a:bodyPr/>
                    <a:lstStyle/>
                    <a:p>
                      <a:pPr algn="ctr"/>
                      <a:r>
                        <a:rPr lang="zh-CN" altLang="en-US" sz="800" dirty="0">
                          <a:latin typeface="+mn-lt"/>
                          <a:ea typeface="微软雅黑" pitchFamily="34" charset="-122"/>
                        </a:rPr>
                        <a:t>设计高程精度</a:t>
                      </a:r>
                      <a:r>
                        <a:rPr lang="en-US" altLang="zh-CN" sz="800" dirty="0">
                          <a:latin typeface="+mn-lt"/>
                          <a:ea typeface="微软雅黑" pitchFamily="34" charset="-122"/>
                        </a:rPr>
                        <a:t>(@1°</a:t>
                      </a:r>
                      <a:r>
                        <a:rPr lang="zh-CN" altLang="en-US" sz="800" dirty="0">
                          <a:latin typeface="+mn-lt"/>
                          <a:ea typeface="微软雅黑" pitchFamily="34" charset="-122"/>
                        </a:rPr>
                        <a:t>斜率</a:t>
                      </a:r>
                      <a:r>
                        <a:rPr lang="en-US" altLang="zh-CN" sz="800" dirty="0">
                          <a:latin typeface="+mn-lt"/>
                          <a:ea typeface="微软雅黑" pitchFamily="34" charset="-122"/>
                        </a:rPr>
                        <a:t>)</a:t>
                      </a:r>
                      <a:endParaRPr lang="zh-CN" altLang="en-US" sz="800" dirty="0">
                        <a:latin typeface="+mn-lt"/>
                        <a:ea typeface="微软雅黑" pitchFamily="34" charset="-122"/>
                      </a:endParaRPr>
                    </a:p>
                  </a:txBody>
                  <a:tcPr marL="68071" marR="68071" marT="25526" marB="25526" anchor="ctr"/>
                </a:tc>
                <a:tc>
                  <a:txBody>
                    <a:bodyPr/>
                    <a:lstStyle/>
                    <a:p>
                      <a:pPr algn="ctr"/>
                      <a:r>
                        <a:rPr lang="en-US" altLang="zh-CN" sz="800" b="1" dirty="0" smtClean="0">
                          <a:solidFill>
                            <a:srgbClr val="FF0000"/>
                          </a:solidFill>
                          <a:latin typeface="+mn-lt"/>
                          <a:ea typeface="+mn-ea"/>
                          <a:cs typeface="Times New Roman" pitchFamily="18" charset="0"/>
                        </a:rPr>
                        <a:t>10cm</a:t>
                      </a:r>
                      <a:endParaRPr lang="zh-CN" altLang="en-US" sz="800" b="1" dirty="0">
                        <a:solidFill>
                          <a:srgbClr val="FF0000"/>
                        </a:solidFill>
                        <a:latin typeface="+mn-lt"/>
                        <a:ea typeface="+mn-ea"/>
                        <a:cs typeface="Times New Roman" pitchFamily="18" charset="0"/>
                      </a:endParaRPr>
                    </a:p>
                  </a:txBody>
                  <a:tcPr marL="68071" marR="68071" marT="25526" marB="25526" anchor="ctr"/>
                </a:tc>
              </a:tr>
            </a:tbl>
          </a:graphicData>
        </a:graphic>
      </p:graphicFrame>
      <p:sp>
        <p:nvSpPr>
          <p:cNvPr id="23" name="标题 1"/>
          <p:cNvSpPr>
            <a:spLocks noGrp="1"/>
          </p:cNvSpPr>
          <p:nvPr>
            <p:ph type="title"/>
          </p:nvPr>
        </p:nvSpPr>
        <p:spPr>
          <a:xfrm>
            <a:off x="179512" y="123478"/>
            <a:ext cx="8784976" cy="244078"/>
          </a:xfrm>
        </p:spPr>
        <p:txBody>
          <a:bodyPr>
            <a:noAutofit/>
          </a:bodyPr>
          <a:lstStyle/>
          <a:p>
            <a:pPr>
              <a:spcBef>
                <a:spcPct val="50000"/>
              </a:spcBef>
            </a:pPr>
            <a:r>
              <a:rPr lang="zh-CN" altLang="en-US" sz="2200" dirty="0" smtClean="0">
                <a:latin typeface="微软雅黑" pitchFamily="34" charset="-122"/>
                <a:ea typeface="微软雅黑" pitchFamily="34" charset="-122"/>
              </a:rPr>
              <a:t>并行发射、单光子探测激光雷达</a:t>
            </a:r>
            <a:r>
              <a:rPr lang="en-US" altLang="zh-CN" sz="2200" dirty="0" smtClean="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激光测高系统</a:t>
            </a:r>
            <a:endParaRPr lang="zh-CN" altLang="en-US" sz="2200" dirty="0">
              <a:latin typeface="微软雅黑" pitchFamily="34" charset="-122"/>
              <a:ea typeface="微软雅黑" pitchFamily="34" charset="-122"/>
            </a:endParaRPr>
          </a:p>
        </p:txBody>
      </p:sp>
      <p:pic>
        <p:nvPicPr>
          <p:cNvPr id="17411" name="Picture 3"/>
          <p:cNvPicPr>
            <a:picLocks noChangeAspect="1" noChangeArrowheads="1"/>
          </p:cNvPicPr>
          <p:nvPr/>
        </p:nvPicPr>
        <p:blipFill>
          <a:blip r:embed="rId4" cstate="print"/>
          <a:srcRect/>
          <a:stretch>
            <a:fillRect/>
          </a:stretch>
        </p:blipFill>
        <p:spPr bwMode="auto">
          <a:xfrm>
            <a:off x="3309210" y="2220312"/>
            <a:ext cx="5295239" cy="2835715"/>
          </a:xfrm>
          <a:prstGeom prst="rect">
            <a:avLst/>
          </a:prstGeom>
          <a:noFill/>
          <a:ln w="9525">
            <a:noFill/>
            <a:miter lim="800000"/>
            <a:headEnd/>
            <a:tailEnd/>
          </a:ln>
        </p:spPr>
      </p:pic>
      <p:sp>
        <p:nvSpPr>
          <p:cNvPr id="22" name="TextBox 21"/>
          <p:cNvSpPr txBox="1"/>
          <p:nvPr/>
        </p:nvSpPr>
        <p:spPr>
          <a:xfrm>
            <a:off x="7236296" y="2512081"/>
            <a:ext cx="1728192" cy="1015663"/>
          </a:xfrm>
          <a:prstGeom prst="rect">
            <a:avLst/>
          </a:prstGeom>
          <a:noFill/>
        </p:spPr>
        <p:txBody>
          <a:bodyPr wrap="square" rtlCol="0">
            <a:spAutoFit/>
          </a:bodyPr>
          <a:lstStyle/>
          <a:p>
            <a:pPr>
              <a:lnSpc>
                <a:spcPct val="125000"/>
              </a:lnSpc>
            </a:pPr>
            <a:r>
              <a:rPr lang="zh-CN" altLang="en-US" sz="1200" b="1" dirty="0" smtClean="0">
                <a:solidFill>
                  <a:srgbClr val="7030A0"/>
                </a:solidFill>
                <a:latin typeface="微软雅黑" pitchFamily="34" charset="-122"/>
                <a:ea typeface="微软雅黑" pitchFamily="34" charset="-122"/>
              </a:rPr>
              <a:t>机载成像型激光雷达三维点云的目标探测和提取过程（林下坦克目标的提取）</a:t>
            </a:r>
            <a:endParaRPr lang="zh-CN" altLang="en-US" sz="1200" dirty="0">
              <a:solidFill>
                <a:srgbClr val="7030A0"/>
              </a:solidFill>
              <a:latin typeface="微软雅黑" pitchFamily="34" charset="-122"/>
              <a:ea typeface="微软雅黑" pitchFamily="34" charset="-122"/>
            </a:endParaRPr>
          </a:p>
        </p:txBody>
      </p:sp>
      <p:grpSp>
        <p:nvGrpSpPr>
          <p:cNvPr id="20" name="组合 19"/>
          <p:cNvGrpSpPr/>
          <p:nvPr/>
        </p:nvGrpSpPr>
        <p:grpSpPr>
          <a:xfrm>
            <a:off x="3419872" y="1994234"/>
            <a:ext cx="5724128" cy="2652761"/>
            <a:chOff x="3419872" y="2658978"/>
            <a:chExt cx="5724128" cy="3537015"/>
          </a:xfrm>
        </p:grpSpPr>
        <p:pic>
          <p:nvPicPr>
            <p:cNvPr id="17413" name="Picture 5"/>
            <p:cNvPicPr>
              <a:picLocks noChangeAspect="1" noChangeArrowheads="1"/>
            </p:cNvPicPr>
            <p:nvPr/>
          </p:nvPicPr>
          <p:blipFill>
            <a:blip r:embed="rId5" cstate="print"/>
            <a:srcRect/>
            <a:stretch>
              <a:fillRect/>
            </a:stretch>
          </p:blipFill>
          <p:spPr bwMode="auto">
            <a:xfrm>
              <a:off x="3419872" y="3212976"/>
              <a:ext cx="5430763" cy="2983017"/>
            </a:xfrm>
            <a:prstGeom prst="rect">
              <a:avLst/>
            </a:prstGeom>
            <a:noFill/>
            <a:ln w="9525">
              <a:noFill/>
              <a:miter lim="800000"/>
              <a:headEnd/>
              <a:tailEnd/>
            </a:ln>
          </p:spPr>
        </p:pic>
        <p:sp>
          <p:nvSpPr>
            <p:cNvPr id="19" name="TextBox 18"/>
            <p:cNvSpPr txBox="1"/>
            <p:nvPr/>
          </p:nvSpPr>
          <p:spPr>
            <a:xfrm>
              <a:off x="6983760" y="2658978"/>
              <a:ext cx="2160240" cy="738664"/>
            </a:xfrm>
            <a:prstGeom prst="rect">
              <a:avLst/>
            </a:prstGeom>
            <a:noFill/>
          </p:spPr>
          <p:txBody>
            <a:bodyPr wrap="square" rtlCol="0">
              <a:spAutoFit/>
            </a:bodyPr>
            <a:lstStyle/>
            <a:p>
              <a:pPr>
                <a:lnSpc>
                  <a:spcPct val="125000"/>
                </a:lnSpc>
              </a:pPr>
              <a:r>
                <a:rPr lang="zh-CN" altLang="en-US" sz="1200" b="1" dirty="0" smtClean="0">
                  <a:solidFill>
                    <a:srgbClr val="7030A0"/>
                  </a:solidFill>
                  <a:latin typeface="微软雅黑" pitchFamily="34" charset="-122"/>
                  <a:ea typeface="微软雅黑" pitchFamily="34" charset="-122"/>
                </a:rPr>
                <a:t>机载成像型激光雷达三维点云的目标探测（城市街景）</a:t>
              </a:r>
              <a:endParaRPr lang="zh-CN" altLang="en-US" sz="1200" dirty="0">
                <a:solidFill>
                  <a:srgbClr val="7030A0"/>
                </a:solidFill>
                <a:latin typeface="微软雅黑" pitchFamily="34" charset="-122"/>
                <a:ea typeface="微软雅黑" pitchFamily="34" charset="-122"/>
              </a:endParaRPr>
            </a:p>
          </p:txBody>
        </p:sp>
      </p:grpSp>
    </p:spTree>
    <p:extLst>
      <p:ext uri="{BB962C8B-B14F-4D97-AF65-F5344CB8AC3E}">
        <p14:creationId xmlns:p14="http://schemas.microsoft.com/office/powerpoint/2010/main" val="90266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灯片编号占位符 12"/>
          <p:cNvSpPr>
            <a:spLocks noGrp="1"/>
          </p:cNvSpPr>
          <p:nvPr>
            <p:ph type="sldNum" sz="quarter" idx="12"/>
          </p:nvPr>
        </p:nvSpPr>
        <p:spPr bwMode="auto">
          <a:xfrm>
            <a:off x="8697914" y="4922044"/>
            <a:ext cx="446087" cy="209550"/>
          </a:xfrm>
          <a:ln>
            <a:miter lim="800000"/>
            <a:headEnd/>
            <a:tailEnd/>
          </a:ln>
        </p:spPr>
        <p:txBody>
          <a:bodyPr wrap="square" numCol="1" compatLnSpc="1">
            <a:prstTxWarp prst="textNoShape">
              <a:avLst/>
            </a:prstTxWarp>
          </a:bodyPr>
          <a:lstStyle/>
          <a:p>
            <a:pPr algn="l" defTabSz="914179" fontAlgn="base">
              <a:spcBef>
                <a:spcPct val="0"/>
              </a:spcBef>
              <a:spcAft>
                <a:spcPct val="0"/>
              </a:spcAft>
              <a:defRPr/>
            </a:pPr>
            <a:fld id="{E1DB5A7B-C49B-4B47-91E3-6FB2364A4E3F}" type="slidenum">
              <a:rPr lang="zh-CN" altLang="en-US"/>
              <a:pPr algn="l" defTabSz="914179" fontAlgn="base">
                <a:spcBef>
                  <a:spcPct val="0"/>
                </a:spcBef>
                <a:spcAft>
                  <a:spcPct val="0"/>
                </a:spcAft>
                <a:defRPr/>
              </a:pPr>
              <a:t>283</a:t>
            </a:fld>
            <a:endParaRPr lang="zh-CN" altLang="en-US" dirty="0"/>
          </a:p>
        </p:txBody>
      </p:sp>
      <p:sp>
        <p:nvSpPr>
          <p:cNvPr id="24" name="矩形 23"/>
          <p:cNvSpPr/>
          <p:nvPr/>
        </p:nvSpPr>
        <p:spPr>
          <a:xfrm>
            <a:off x="395536" y="465517"/>
            <a:ext cx="4464497" cy="270030"/>
          </a:xfrm>
          <a:prstGeom prst="rect">
            <a:avLst/>
          </a:prstGeom>
          <a:solidFill>
            <a:srgbClr val="F8E6A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defTabSz="914077">
              <a:defRPr/>
            </a:pPr>
            <a:r>
              <a:rPr lang="zh-CN" altLang="en-US" sz="1400" dirty="0">
                <a:solidFill>
                  <a:schemeClr val="tx1"/>
                </a:solidFill>
                <a:latin typeface="微软雅黑" pitchFamily="34" charset="-122"/>
                <a:ea typeface="微软雅黑" pitchFamily="34" charset="-122"/>
              </a:rPr>
              <a:t>武汉大学单光子并行发射激光雷达硬件框图和原理样机</a:t>
            </a:r>
          </a:p>
        </p:txBody>
      </p:sp>
      <p:pic>
        <p:nvPicPr>
          <p:cNvPr id="6" name="图片 4" descr="无标题.tif">
            <a:extLst>
              <a:ext uri="{FF2B5EF4-FFF2-40B4-BE49-F238E27FC236}">
                <a16:creationId xmlns="" xmlns:a16="http://schemas.microsoft.com/office/drawing/2014/main" id="{B04B83D6-57FB-4699-B386-6EF2BF4ABA75}"/>
              </a:ext>
            </a:extLst>
          </p:cNvPr>
          <p:cNvPicPr>
            <a:picLocks noChangeAspect="1"/>
          </p:cNvPicPr>
          <p:nvPr/>
        </p:nvPicPr>
        <p:blipFill>
          <a:blip r:embed="rId3" cstate="print"/>
          <a:srcRect t="11571" b="4907"/>
          <a:stretch>
            <a:fillRect/>
          </a:stretch>
        </p:blipFill>
        <p:spPr bwMode="auto">
          <a:xfrm>
            <a:off x="406332" y="1048858"/>
            <a:ext cx="8420157" cy="3502448"/>
          </a:xfrm>
          <a:prstGeom prst="rect">
            <a:avLst/>
          </a:prstGeom>
          <a:noFill/>
          <a:ln w="9525">
            <a:noFill/>
            <a:miter lim="800000"/>
            <a:headEnd/>
            <a:tailEnd/>
          </a:ln>
        </p:spPr>
      </p:pic>
      <p:cxnSp>
        <p:nvCxnSpPr>
          <p:cNvPr id="7" name="直接连接符 6">
            <a:extLst>
              <a:ext uri="{FF2B5EF4-FFF2-40B4-BE49-F238E27FC236}">
                <a16:creationId xmlns="" xmlns:a16="http://schemas.microsoft.com/office/drawing/2014/main" id="{E8371DE1-0A1D-4D37-8481-0B96C0D6A7AD}"/>
              </a:ext>
            </a:extLst>
          </p:cNvPr>
          <p:cNvCxnSpPr>
            <a:cxnSpLocks noChangeShapeType="1"/>
          </p:cNvCxnSpPr>
          <p:nvPr/>
        </p:nvCxnSpPr>
        <p:spPr bwMode="auto">
          <a:xfrm>
            <a:off x="1209801" y="1831181"/>
            <a:ext cx="1" cy="169232"/>
          </a:xfrm>
          <a:prstGeom prst="line">
            <a:avLst/>
          </a:prstGeom>
          <a:noFill/>
          <a:ln w="76200" algn="ctr">
            <a:solidFill>
              <a:schemeClr val="tx1"/>
            </a:solidFill>
            <a:prstDash val="sysDot"/>
            <a:round/>
            <a:headEnd/>
            <a:tailEnd/>
          </a:ln>
        </p:spPr>
      </p:cxnSp>
      <p:grpSp>
        <p:nvGrpSpPr>
          <p:cNvPr id="3" name="组合 2">
            <a:extLst>
              <a:ext uri="{FF2B5EF4-FFF2-40B4-BE49-F238E27FC236}">
                <a16:creationId xmlns="" xmlns:a16="http://schemas.microsoft.com/office/drawing/2014/main" id="{4E05F280-0AD2-48CA-A1B8-C6AE35E1BACC}"/>
              </a:ext>
            </a:extLst>
          </p:cNvPr>
          <p:cNvGrpSpPr/>
          <p:nvPr/>
        </p:nvGrpSpPr>
        <p:grpSpPr>
          <a:xfrm>
            <a:off x="453379" y="1010708"/>
            <a:ext cx="8478638" cy="3145218"/>
            <a:chOff x="453379" y="1317987"/>
            <a:chExt cx="8478638" cy="4193624"/>
          </a:xfrm>
        </p:grpSpPr>
        <p:pic>
          <p:nvPicPr>
            <p:cNvPr id="45" name="Picture 1" descr="C:\Users\Administrator\Documents\Tencent Files\32537738\Image\C2C\E55305733302F811008F92B4054C29DA.png">
              <a:extLst>
                <a:ext uri="{FF2B5EF4-FFF2-40B4-BE49-F238E27FC236}">
                  <a16:creationId xmlns="" xmlns:a16="http://schemas.microsoft.com/office/drawing/2014/main" id="{6AD62F58-D810-4C3F-ACDC-6F69538BB53F}"/>
                </a:ext>
              </a:extLst>
            </p:cNvPr>
            <p:cNvPicPr>
              <a:picLocks noChangeAspect="1" noChangeArrowheads="1"/>
            </p:cNvPicPr>
            <p:nvPr/>
          </p:nvPicPr>
          <p:blipFill>
            <a:blip r:embed="rId4" cstate="print"/>
            <a:srcRect t="25369" r="8472" b="14259"/>
            <a:stretch>
              <a:fillRect/>
            </a:stretch>
          </p:blipFill>
          <p:spPr bwMode="auto">
            <a:xfrm>
              <a:off x="453379" y="1317987"/>
              <a:ext cx="8478638" cy="4193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 xmlns:a16="http://schemas.microsoft.com/office/drawing/2014/main" id="{B273B65E-05C9-49B6-B37C-59C5742D5AAC}"/>
                </a:ext>
              </a:extLst>
            </p:cNvPr>
            <p:cNvSpPr txBox="1"/>
            <p:nvPr/>
          </p:nvSpPr>
          <p:spPr>
            <a:xfrm>
              <a:off x="611560" y="1496244"/>
              <a:ext cx="1512168" cy="492443"/>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原理样机</a:t>
              </a:r>
            </a:p>
          </p:txBody>
        </p:sp>
      </p:grpSp>
      <p:sp>
        <p:nvSpPr>
          <p:cNvPr id="46" name="标题 1"/>
          <p:cNvSpPr>
            <a:spLocks noGrp="1"/>
          </p:cNvSpPr>
          <p:nvPr>
            <p:ph type="title"/>
          </p:nvPr>
        </p:nvSpPr>
        <p:spPr>
          <a:xfrm>
            <a:off x="179512" y="167433"/>
            <a:ext cx="8856984" cy="244078"/>
          </a:xfrm>
        </p:spPr>
        <p:txBody>
          <a:bodyPr>
            <a:noAutofit/>
          </a:bodyPr>
          <a:lstStyle/>
          <a:p>
            <a:pPr>
              <a:spcBef>
                <a:spcPct val="50000"/>
              </a:spcBef>
            </a:pPr>
            <a:r>
              <a:rPr lang="zh-CN" altLang="en-US" sz="2200" dirty="0" smtClean="0">
                <a:latin typeface="微软雅黑" pitchFamily="34" charset="-122"/>
                <a:ea typeface="微软雅黑" pitchFamily="34" charset="-122"/>
              </a:rPr>
              <a:t>并行发射、单光子探测激光雷达</a:t>
            </a:r>
            <a:r>
              <a:rPr lang="en-US" altLang="zh-CN" sz="2200" dirty="0" smtClean="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激光测高系统</a:t>
            </a:r>
            <a:endParaRPr lang="zh-CN" altLang="en-US" sz="2200" dirty="0">
              <a:latin typeface="微软雅黑" pitchFamily="34" charset="-122"/>
              <a:ea typeface="微软雅黑" pitchFamily="34" charset="-122"/>
            </a:endParaRPr>
          </a:p>
        </p:txBody>
      </p:sp>
    </p:spTree>
    <p:extLst>
      <p:ext uri="{BB962C8B-B14F-4D97-AF65-F5344CB8AC3E}">
        <p14:creationId xmlns:p14="http://schemas.microsoft.com/office/powerpoint/2010/main" val="140839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灯片编号占位符 12"/>
          <p:cNvSpPr>
            <a:spLocks noGrp="1"/>
          </p:cNvSpPr>
          <p:nvPr>
            <p:ph type="sldNum" sz="quarter" idx="12"/>
          </p:nvPr>
        </p:nvSpPr>
        <p:spPr bwMode="auto">
          <a:xfrm>
            <a:off x="8697914" y="4922044"/>
            <a:ext cx="446087" cy="209550"/>
          </a:xfrm>
          <a:ln>
            <a:miter lim="800000"/>
            <a:headEnd/>
            <a:tailEnd/>
          </a:ln>
        </p:spPr>
        <p:txBody>
          <a:bodyPr wrap="square" numCol="1" compatLnSpc="1">
            <a:prstTxWarp prst="textNoShape">
              <a:avLst/>
            </a:prstTxWarp>
          </a:bodyPr>
          <a:lstStyle/>
          <a:p>
            <a:pPr algn="l" defTabSz="914179" fontAlgn="base">
              <a:spcBef>
                <a:spcPct val="0"/>
              </a:spcBef>
              <a:spcAft>
                <a:spcPct val="0"/>
              </a:spcAft>
              <a:defRPr/>
            </a:pPr>
            <a:fld id="{E1DB5A7B-C49B-4B47-91E3-6FB2364A4E3F}" type="slidenum">
              <a:rPr lang="zh-CN" altLang="en-US"/>
              <a:pPr algn="l" defTabSz="914179" fontAlgn="base">
                <a:spcBef>
                  <a:spcPct val="0"/>
                </a:spcBef>
                <a:spcAft>
                  <a:spcPct val="0"/>
                </a:spcAft>
                <a:defRPr/>
              </a:pPr>
              <a:t>284</a:t>
            </a:fld>
            <a:endParaRPr lang="zh-CN" altLang="en-US" dirty="0"/>
          </a:p>
        </p:txBody>
      </p:sp>
      <p:sp>
        <p:nvSpPr>
          <p:cNvPr id="24" name="矩形 23"/>
          <p:cNvSpPr/>
          <p:nvPr/>
        </p:nvSpPr>
        <p:spPr>
          <a:xfrm>
            <a:off x="467544" y="472419"/>
            <a:ext cx="2592288" cy="263128"/>
          </a:xfrm>
          <a:prstGeom prst="rect">
            <a:avLst/>
          </a:prstGeom>
          <a:solidFill>
            <a:srgbClr val="F8E6A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defTabSz="914077">
              <a:defRPr/>
            </a:pPr>
            <a:r>
              <a:rPr lang="zh-CN" altLang="en-US" sz="1400" dirty="0">
                <a:solidFill>
                  <a:schemeClr val="tx1"/>
                </a:solidFill>
                <a:latin typeface="微软雅黑" pitchFamily="34" charset="-122"/>
                <a:ea typeface="微软雅黑" pitchFamily="34" charset="-122"/>
              </a:rPr>
              <a:t>实测数据演示（原始数据）</a:t>
            </a:r>
          </a:p>
        </p:txBody>
      </p:sp>
      <p:pic>
        <p:nvPicPr>
          <p:cNvPr id="6" name="图片 2">
            <a:extLst>
              <a:ext uri="{FF2B5EF4-FFF2-40B4-BE49-F238E27FC236}">
                <a16:creationId xmlns="" xmlns:a16="http://schemas.microsoft.com/office/drawing/2014/main" id="{6C1ED9C2-A625-4DE5-8A5D-CA49D540D6B2}"/>
              </a:ext>
            </a:extLst>
          </p:cNvPr>
          <p:cNvPicPr>
            <a:picLocks noChangeAspect="1" noChangeArrowheads="1"/>
          </p:cNvPicPr>
          <p:nvPr/>
        </p:nvPicPr>
        <p:blipFill>
          <a:blip r:embed="rId3" cstate="print"/>
          <a:srcRect/>
          <a:stretch>
            <a:fillRect/>
          </a:stretch>
        </p:blipFill>
        <p:spPr bwMode="auto">
          <a:xfrm>
            <a:off x="763589" y="774052"/>
            <a:ext cx="2944316" cy="1663685"/>
          </a:xfrm>
          <a:prstGeom prst="rect">
            <a:avLst/>
          </a:prstGeom>
          <a:ln>
            <a:noFill/>
          </a:ln>
          <a:effectLst>
            <a:outerShdw blurRad="292100" dist="139700" dir="2700000" algn="tl" rotWithShape="0">
              <a:srgbClr val="333333">
                <a:alpha val="65000"/>
              </a:srgbClr>
            </a:outerShdw>
          </a:effectLst>
        </p:spPr>
      </p:pic>
      <p:sp>
        <p:nvSpPr>
          <p:cNvPr id="7" name="Oval 2">
            <a:extLst>
              <a:ext uri="{FF2B5EF4-FFF2-40B4-BE49-F238E27FC236}">
                <a16:creationId xmlns="" xmlns:a16="http://schemas.microsoft.com/office/drawing/2014/main" id="{D4022BAE-DF60-40DD-923F-51686A87B6AC}"/>
              </a:ext>
            </a:extLst>
          </p:cNvPr>
          <p:cNvSpPr>
            <a:spLocks noChangeArrowheads="1"/>
          </p:cNvSpPr>
          <p:nvPr/>
        </p:nvSpPr>
        <p:spPr bwMode="auto">
          <a:xfrm>
            <a:off x="2143041" y="1282411"/>
            <a:ext cx="342900" cy="250031"/>
          </a:xfrm>
          <a:prstGeom prst="ellipse">
            <a:avLst/>
          </a:prstGeom>
          <a:noFill/>
          <a:ln w="28575">
            <a:solidFill>
              <a:srgbClr val="FF0000"/>
            </a:solidFill>
            <a:round/>
            <a:headEnd/>
            <a:tailEnd/>
          </a:ln>
        </p:spPr>
        <p:txBody>
          <a:bodyPr/>
          <a:lstStyle/>
          <a:p>
            <a:endParaRPr lang="zh-CN" altLang="en-US"/>
          </a:p>
        </p:txBody>
      </p:sp>
      <p:sp>
        <p:nvSpPr>
          <p:cNvPr id="8" name="矩形 7">
            <a:extLst>
              <a:ext uri="{FF2B5EF4-FFF2-40B4-BE49-F238E27FC236}">
                <a16:creationId xmlns="" xmlns:a16="http://schemas.microsoft.com/office/drawing/2014/main" id="{1079B55C-102E-4C1F-AD25-00730BC9197A}"/>
              </a:ext>
            </a:extLst>
          </p:cNvPr>
          <p:cNvSpPr/>
          <p:nvPr/>
        </p:nvSpPr>
        <p:spPr>
          <a:xfrm>
            <a:off x="2339753" y="1549957"/>
            <a:ext cx="1096541" cy="254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defRPr/>
            </a:pPr>
            <a:r>
              <a:rPr lang="zh-CN" altLang="en-US" b="1" dirty="0">
                <a:solidFill>
                  <a:srgbClr val="FF0000"/>
                </a:solidFill>
                <a:latin typeface="等线" panose="02010600030101010101" pitchFamily="2" charset="-122"/>
                <a:ea typeface="等线" panose="02010600030101010101" pitchFamily="2" charset="-122"/>
              </a:rPr>
              <a:t>测量点</a:t>
            </a:r>
          </a:p>
        </p:txBody>
      </p:sp>
      <p:sp>
        <p:nvSpPr>
          <p:cNvPr id="9" name="矩形 8">
            <a:extLst>
              <a:ext uri="{FF2B5EF4-FFF2-40B4-BE49-F238E27FC236}">
                <a16:creationId xmlns="" xmlns:a16="http://schemas.microsoft.com/office/drawing/2014/main" id="{44DE3C57-8EBF-4F72-8203-B858CAFFE5D5}"/>
              </a:ext>
            </a:extLst>
          </p:cNvPr>
          <p:cNvSpPr/>
          <p:nvPr/>
        </p:nvSpPr>
        <p:spPr>
          <a:xfrm>
            <a:off x="395537" y="2247714"/>
            <a:ext cx="3938973" cy="65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marL="457200" indent="-457200" algn="ctr" fontAlgn="auto">
              <a:spcBef>
                <a:spcPts val="0"/>
              </a:spcBef>
              <a:spcAft>
                <a:spcPts val="0"/>
              </a:spcAft>
              <a:defRPr/>
            </a:pPr>
            <a:r>
              <a:rPr lang="en-US" altLang="zh-CN" sz="1200" b="1" dirty="0">
                <a:solidFill>
                  <a:schemeClr val="tx1"/>
                </a:solidFill>
                <a:latin typeface="微软雅黑" panose="020B0503020204020204" pitchFamily="34" charset="-122"/>
                <a:ea typeface="微软雅黑" panose="020B0503020204020204" pitchFamily="34" charset="-122"/>
              </a:rPr>
              <a:t>40mm/h</a:t>
            </a:r>
            <a:r>
              <a:rPr lang="zh-CN" altLang="en-US" sz="1200" b="1" dirty="0">
                <a:solidFill>
                  <a:schemeClr val="tx1"/>
                </a:solidFill>
                <a:latin typeface="微软雅黑" panose="020B0503020204020204" pitchFamily="34" charset="-122"/>
                <a:ea typeface="微软雅黑" panose="020B0503020204020204" pitchFamily="34" charset="-122"/>
              </a:rPr>
              <a:t>降雨条件下天气适应性测试</a:t>
            </a:r>
            <a:r>
              <a:rPr lang="en-US" altLang="zh-CN" sz="1200" b="1" dirty="0">
                <a:solidFill>
                  <a:schemeClr val="tx1"/>
                </a:solidFill>
                <a:latin typeface="微软雅黑" panose="020B0503020204020204" pitchFamily="34" charset="-122"/>
                <a:ea typeface="微软雅黑" panose="020B0503020204020204" pitchFamily="34" charset="-122"/>
              </a:rPr>
              <a:t>(</a:t>
            </a:r>
            <a:r>
              <a:rPr lang="zh-CN" altLang="en-US" sz="1200" b="1" dirty="0">
                <a:solidFill>
                  <a:schemeClr val="tx1"/>
                </a:solidFill>
                <a:latin typeface="微软雅黑" panose="020B0503020204020204" pitchFamily="34" charset="-122"/>
                <a:ea typeface="微软雅黑" panose="020B0503020204020204" pitchFamily="34" charset="-122"/>
              </a:rPr>
              <a:t>全天候</a:t>
            </a:r>
            <a:r>
              <a:rPr lang="en-US" altLang="zh-CN" sz="1200" b="1" dirty="0">
                <a:solidFill>
                  <a:schemeClr val="tx1"/>
                </a:solidFill>
                <a:latin typeface="微软雅黑" panose="020B0503020204020204" pitchFamily="34" charset="-122"/>
                <a:ea typeface="微软雅黑" panose="020B0503020204020204" pitchFamily="34" charset="-122"/>
              </a:rPr>
              <a:t>)</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grpSp>
        <p:nvGrpSpPr>
          <p:cNvPr id="10" name="组合 20">
            <a:extLst>
              <a:ext uri="{FF2B5EF4-FFF2-40B4-BE49-F238E27FC236}">
                <a16:creationId xmlns="" xmlns:a16="http://schemas.microsoft.com/office/drawing/2014/main" id="{4236D5D8-B2E8-4534-851F-D77269D56EA1}"/>
              </a:ext>
            </a:extLst>
          </p:cNvPr>
          <p:cNvGrpSpPr>
            <a:grpSpLocks/>
          </p:cNvGrpSpPr>
          <p:nvPr/>
        </p:nvGrpSpPr>
        <p:grpSpPr bwMode="auto">
          <a:xfrm>
            <a:off x="4380141" y="592601"/>
            <a:ext cx="3820896" cy="2241705"/>
            <a:chOff x="5351636" y="744844"/>
            <a:chExt cx="7159029" cy="5600751"/>
          </a:xfrm>
        </p:grpSpPr>
        <p:grpSp>
          <p:nvGrpSpPr>
            <p:cNvPr id="11" name="组合 14">
              <a:extLst>
                <a:ext uri="{FF2B5EF4-FFF2-40B4-BE49-F238E27FC236}">
                  <a16:creationId xmlns="" xmlns:a16="http://schemas.microsoft.com/office/drawing/2014/main" id="{65C3242C-0C76-4EA2-AC20-1ACAF4C825BA}"/>
                </a:ext>
              </a:extLst>
            </p:cNvPr>
            <p:cNvGrpSpPr>
              <a:grpSpLocks/>
            </p:cNvGrpSpPr>
            <p:nvPr/>
          </p:nvGrpSpPr>
          <p:grpSpPr bwMode="auto">
            <a:xfrm>
              <a:off x="6049647" y="744844"/>
              <a:ext cx="6461018" cy="5600751"/>
              <a:chOff x="6105067" y="772554"/>
              <a:chExt cx="6461018" cy="5600751"/>
            </a:xfrm>
          </p:grpSpPr>
          <p:pic>
            <p:nvPicPr>
              <p:cNvPr id="14" name="图片 6" descr="C:\Users\Administrator\Desktop\无标题1.jpg">
                <a:extLst>
                  <a:ext uri="{FF2B5EF4-FFF2-40B4-BE49-F238E27FC236}">
                    <a16:creationId xmlns="" xmlns:a16="http://schemas.microsoft.com/office/drawing/2014/main" id="{30138E94-401A-4E88-ADC9-1CF54DB757A6}"/>
                  </a:ext>
                </a:extLst>
              </p:cNvPr>
              <p:cNvPicPr>
                <a:picLocks noChangeAspect="1" noChangeArrowheads="1"/>
              </p:cNvPicPr>
              <p:nvPr/>
            </p:nvPicPr>
            <p:blipFill>
              <a:blip r:embed="rId4" cstate="print"/>
              <a:srcRect/>
              <a:stretch>
                <a:fillRect/>
              </a:stretch>
            </p:blipFill>
            <p:spPr bwMode="auto">
              <a:xfrm>
                <a:off x="6146623" y="772554"/>
                <a:ext cx="5274310" cy="1800000"/>
              </a:xfrm>
              <a:prstGeom prst="rect">
                <a:avLst/>
              </a:prstGeom>
              <a:noFill/>
              <a:ln w="9525">
                <a:noFill/>
                <a:miter lim="800000"/>
                <a:headEnd/>
                <a:tailEnd/>
              </a:ln>
            </p:spPr>
          </p:pic>
          <p:pic>
            <p:nvPicPr>
              <p:cNvPr id="15" name="图片 7" descr="C:\Users\Administrator\Desktop\无标题3.jpg">
                <a:extLst>
                  <a:ext uri="{FF2B5EF4-FFF2-40B4-BE49-F238E27FC236}">
                    <a16:creationId xmlns="" xmlns:a16="http://schemas.microsoft.com/office/drawing/2014/main" id="{DCDCE95D-BE78-4D7C-9CD0-28B2D4C49F28}"/>
                  </a:ext>
                </a:extLst>
              </p:cNvPr>
              <p:cNvPicPr>
                <a:picLocks noChangeAspect="1" noChangeArrowheads="1"/>
              </p:cNvPicPr>
              <p:nvPr/>
            </p:nvPicPr>
            <p:blipFill>
              <a:blip r:embed="rId5" cstate="print"/>
              <a:srcRect/>
              <a:stretch>
                <a:fillRect/>
              </a:stretch>
            </p:blipFill>
            <p:spPr bwMode="auto">
              <a:xfrm>
                <a:off x="6132767" y="2676392"/>
                <a:ext cx="5274310" cy="1800000"/>
              </a:xfrm>
              <a:prstGeom prst="rect">
                <a:avLst/>
              </a:prstGeom>
              <a:noFill/>
              <a:ln w="9525">
                <a:noFill/>
                <a:miter lim="800000"/>
                <a:headEnd/>
                <a:tailEnd/>
              </a:ln>
            </p:spPr>
          </p:pic>
          <p:pic>
            <p:nvPicPr>
              <p:cNvPr id="16" name="图片 8" descr="C:\Users\Administrator\Desktop\无标题2.jpg">
                <a:extLst>
                  <a:ext uri="{FF2B5EF4-FFF2-40B4-BE49-F238E27FC236}">
                    <a16:creationId xmlns="" xmlns:a16="http://schemas.microsoft.com/office/drawing/2014/main" id="{DA8DBCEA-5229-4717-8352-0A6111D52C36}"/>
                  </a:ext>
                </a:extLst>
              </p:cNvPr>
              <p:cNvPicPr>
                <a:picLocks noChangeAspect="1" noChangeArrowheads="1"/>
              </p:cNvPicPr>
              <p:nvPr/>
            </p:nvPicPr>
            <p:blipFill>
              <a:blip r:embed="rId6" cstate="print"/>
              <a:srcRect/>
              <a:stretch>
                <a:fillRect/>
              </a:stretch>
            </p:blipFill>
            <p:spPr bwMode="auto">
              <a:xfrm>
                <a:off x="6105067" y="4573305"/>
                <a:ext cx="5274310" cy="1800000"/>
              </a:xfrm>
              <a:prstGeom prst="rect">
                <a:avLst/>
              </a:prstGeom>
              <a:noFill/>
              <a:ln w="9525">
                <a:noFill/>
                <a:miter lim="800000"/>
                <a:headEnd/>
                <a:tailEnd/>
              </a:ln>
            </p:spPr>
          </p:pic>
          <p:sp>
            <p:nvSpPr>
              <p:cNvPr id="18" name="矩形 17">
                <a:extLst>
                  <a:ext uri="{FF2B5EF4-FFF2-40B4-BE49-F238E27FC236}">
                    <a16:creationId xmlns="" xmlns:a16="http://schemas.microsoft.com/office/drawing/2014/main" id="{2F76F759-19F1-4285-82A4-A4AED237D43A}"/>
                  </a:ext>
                </a:extLst>
              </p:cNvPr>
              <p:cNvSpPr/>
              <p:nvPr/>
            </p:nvSpPr>
            <p:spPr>
              <a:xfrm>
                <a:off x="6792828" y="853518"/>
                <a:ext cx="3889051" cy="787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defRPr/>
                </a:pPr>
                <a:r>
                  <a:rPr lang="zh-CN" altLang="en-US" sz="1400" b="1" dirty="0">
                    <a:solidFill>
                      <a:schemeClr val="tx1"/>
                    </a:solidFill>
                    <a:latin typeface="微软雅黑" panose="020B0503020204020204" pitchFamily="34" charset="-122"/>
                    <a:ea typeface="微软雅黑" panose="020B0503020204020204" pitchFamily="34" charset="-122"/>
                  </a:rPr>
                  <a:t>树木</a:t>
                </a:r>
              </a:p>
            </p:txBody>
          </p:sp>
          <p:sp>
            <p:nvSpPr>
              <p:cNvPr id="20" name="矩形 19">
                <a:extLst>
                  <a:ext uri="{FF2B5EF4-FFF2-40B4-BE49-F238E27FC236}">
                    <a16:creationId xmlns="" xmlns:a16="http://schemas.microsoft.com/office/drawing/2014/main" id="{909593B3-1E60-4F82-9E50-4618C1D5E444}"/>
                  </a:ext>
                </a:extLst>
              </p:cNvPr>
              <p:cNvSpPr/>
              <p:nvPr/>
            </p:nvSpPr>
            <p:spPr>
              <a:xfrm>
                <a:off x="8677034" y="1310722"/>
                <a:ext cx="3889051" cy="787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defRPr/>
                </a:pPr>
                <a:r>
                  <a:rPr lang="zh-CN" altLang="en-US" sz="1400" b="1" dirty="0">
                    <a:solidFill>
                      <a:schemeClr val="tx1"/>
                    </a:solidFill>
                    <a:latin typeface="微软雅黑" panose="020B0503020204020204" pitchFamily="34" charset="-122"/>
                    <a:ea typeface="微软雅黑" panose="020B0503020204020204" pitchFamily="34" charset="-122"/>
                  </a:rPr>
                  <a:t>墙壁</a:t>
                </a:r>
              </a:p>
            </p:txBody>
          </p:sp>
          <p:sp>
            <p:nvSpPr>
              <p:cNvPr id="21" name="矩形 20">
                <a:extLst>
                  <a:ext uri="{FF2B5EF4-FFF2-40B4-BE49-F238E27FC236}">
                    <a16:creationId xmlns="" xmlns:a16="http://schemas.microsoft.com/office/drawing/2014/main" id="{1DBF5D1B-B546-410C-BC91-788FF0F4C0F5}"/>
                  </a:ext>
                </a:extLst>
              </p:cNvPr>
              <p:cNvSpPr/>
              <p:nvPr/>
            </p:nvSpPr>
            <p:spPr>
              <a:xfrm>
                <a:off x="6362652" y="1712363"/>
                <a:ext cx="3889051" cy="787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defRPr/>
                </a:pPr>
                <a:r>
                  <a:rPr lang="zh-CN" altLang="en-US" sz="1400" b="1" dirty="0">
                    <a:solidFill>
                      <a:schemeClr val="tx1"/>
                    </a:solidFill>
                    <a:latin typeface="微软雅黑" panose="020B0503020204020204" pitchFamily="34" charset="-122"/>
                    <a:ea typeface="微软雅黑" panose="020B0503020204020204" pitchFamily="34" charset="-122"/>
                  </a:rPr>
                  <a:t>噪声</a:t>
                </a:r>
              </a:p>
            </p:txBody>
          </p:sp>
        </p:grpSp>
        <p:sp>
          <p:nvSpPr>
            <p:cNvPr id="12" name="矩形 11">
              <a:extLst>
                <a:ext uri="{FF2B5EF4-FFF2-40B4-BE49-F238E27FC236}">
                  <a16:creationId xmlns="" xmlns:a16="http://schemas.microsoft.com/office/drawing/2014/main" id="{289D1EA1-A49F-4D24-AA8F-FE2FBA322D18}"/>
                </a:ext>
              </a:extLst>
            </p:cNvPr>
            <p:cNvSpPr/>
            <p:nvPr/>
          </p:nvSpPr>
          <p:spPr>
            <a:xfrm>
              <a:off x="5351636" y="2502223"/>
              <a:ext cx="3889051" cy="787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defRPr/>
              </a:pPr>
              <a:r>
                <a:rPr lang="en-US" altLang="zh-CN" sz="1400" b="1" dirty="0">
                  <a:solidFill>
                    <a:schemeClr val="tx1"/>
                  </a:solidFill>
                  <a:latin typeface="微软雅黑" panose="020B0503020204020204" pitchFamily="34" charset="-122"/>
                  <a:ea typeface="微软雅黑" panose="020B0503020204020204" pitchFamily="34" charset="-122"/>
                </a:rPr>
                <a:t>2000</a:t>
              </a:r>
              <a:r>
                <a:rPr lang="zh-CN" altLang="en-US" sz="1400" b="1" dirty="0">
                  <a:solidFill>
                    <a:schemeClr val="tx1"/>
                  </a:solidFill>
                  <a:latin typeface="微软雅黑" panose="020B0503020204020204" pitchFamily="34" charset="-122"/>
                  <a:ea typeface="微软雅黑" panose="020B0503020204020204" pitchFamily="34" charset="-122"/>
                </a:rPr>
                <a:t>次测量</a:t>
              </a:r>
            </a:p>
          </p:txBody>
        </p:sp>
        <p:sp>
          <p:nvSpPr>
            <p:cNvPr id="13" name="矩形 12">
              <a:extLst>
                <a:ext uri="{FF2B5EF4-FFF2-40B4-BE49-F238E27FC236}">
                  <a16:creationId xmlns="" xmlns:a16="http://schemas.microsoft.com/office/drawing/2014/main" id="{21364197-C56C-4CB5-B0CD-F56D6599B89E}"/>
                </a:ext>
              </a:extLst>
            </p:cNvPr>
            <p:cNvSpPr/>
            <p:nvPr/>
          </p:nvSpPr>
          <p:spPr>
            <a:xfrm>
              <a:off x="5477038" y="4399302"/>
              <a:ext cx="3889051" cy="787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defRPr/>
              </a:pPr>
              <a:r>
                <a:rPr lang="en-US" altLang="zh-CN" sz="1400" b="1" dirty="0">
                  <a:solidFill>
                    <a:schemeClr val="tx1"/>
                  </a:solidFill>
                  <a:latin typeface="微软雅黑" panose="020B0503020204020204" pitchFamily="34" charset="-122"/>
                  <a:ea typeface="微软雅黑" panose="020B0503020204020204" pitchFamily="34" charset="-122"/>
                </a:rPr>
                <a:t>20000</a:t>
              </a:r>
              <a:r>
                <a:rPr lang="zh-CN" altLang="en-US" sz="1400" b="1" dirty="0">
                  <a:solidFill>
                    <a:schemeClr val="tx1"/>
                  </a:solidFill>
                  <a:latin typeface="微软雅黑" panose="020B0503020204020204" pitchFamily="34" charset="-122"/>
                  <a:ea typeface="微软雅黑" panose="020B0503020204020204" pitchFamily="34" charset="-122"/>
                </a:rPr>
                <a:t>次测量</a:t>
              </a:r>
            </a:p>
          </p:txBody>
        </p:sp>
      </p:grpSp>
      <p:sp>
        <p:nvSpPr>
          <p:cNvPr id="25" name="矩形 24">
            <a:extLst>
              <a:ext uri="{FF2B5EF4-FFF2-40B4-BE49-F238E27FC236}">
                <a16:creationId xmlns="" xmlns:a16="http://schemas.microsoft.com/office/drawing/2014/main" id="{48BA96A4-0991-47AD-B6DF-A8D67E2F960D}"/>
              </a:ext>
            </a:extLst>
          </p:cNvPr>
          <p:cNvSpPr/>
          <p:nvPr/>
        </p:nvSpPr>
        <p:spPr bwMode="auto">
          <a:xfrm>
            <a:off x="4334510" y="571502"/>
            <a:ext cx="2075653" cy="315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defRPr/>
            </a:pPr>
            <a:r>
              <a:rPr lang="en-US" altLang="zh-CN" sz="1400" b="1" dirty="0">
                <a:solidFill>
                  <a:schemeClr val="tx1"/>
                </a:solidFill>
                <a:latin typeface="微软雅黑" panose="020B0503020204020204" pitchFamily="34" charset="-122"/>
                <a:ea typeface="微软雅黑" panose="020B0503020204020204" pitchFamily="34" charset="-122"/>
              </a:rPr>
              <a:t>200</a:t>
            </a:r>
            <a:r>
              <a:rPr lang="zh-CN" altLang="en-US" sz="1600" b="1" dirty="0">
                <a:solidFill>
                  <a:schemeClr val="tx1"/>
                </a:solidFill>
                <a:latin typeface="等线" panose="02010600030101010101" pitchFamily="2" charset="-122"/>
                <a:ea typeface="等线" panose="02010600030101010101" pitchFamily="2" charset="-122"/>
              </a:rPr>
              <a:t>次测量</a:t>
            </a:r>
          </a:p>
        </p:txBody>
      </p:sp>
      <p:pic>
        <p:nvPicPr>
          <p:cNvPr id="27" name="图片 26" descr="1.5km.jpg">
            <a:extLst>
              <a:ext uri="{FF2B5EF4-FFF2-40B4-BE49-F238E27FC236}">
                <a16:creationId xmlns="" xmlns:a16="http://schemas.microsoft.com/office/drawing/2014/main" id="{A5E3E629-E181-4623-AF03-7A941306667D}"/>
              </a:ext>
            </a:extLst>
          </p:cNvPr>
          <p:cNvPicPr>
            <a:picLocks noChangeAspect="1"/>
          </p:cNvPicPr>
          <p:nvPr/>
        </p:nvPicPr>
        <p:blipFill>
          <a:blip r:embed="rId7" cstate="print"/>
          <a:stretch>
            <a:fillRect/>
          </a:stretch>
        </p:blipFill>
        <p:spPr>
          <a:xfrm>
            <a:off x="187888" y="2846665"/>
            <a:ext cx="2556816" cy="1865191"/>
          </a:xfrm>
          <a:prstGeom prst="rect">
            <a:avLst/>
          </a:prstGeom>
          <a:ln>
            <a:noFill/>
          </a:ln>
          <a:effectLst>
            <a:outerShdw blurRad="190500" algn="tl" rotWithShape="0">
              <a:srgbClr val="000000">
                <a:alpha val="70000"/>
              </a:srgbClr>
            </a:outerShdw>
          </a:effectLst>
        </p:spPr>
      </p:pic>
      <p:pic>
        <p:nvPicPr>
          <p:cNvPr id="28" name="图片 27" descr="IMGP3651.JPG">
            <a:extLst>
              <a:ext uri="{FF2B5EF4-FFF2-40B4-BE49-F238E27FC236}">
                <a16:creationId xmlns="" xmlns:a16="http://schemas.microsoft.com/office/drawing/2014/main" id="{A9301810-0AA2-43F7-BFF2-8EEFDB4F19BE}"/>
              </a:ext>
            </a:extLst>
          </p:cNvPr>
          <p:cNvPicPr>
            <a:picLocks noChangeAspect="1"/>
          </p:cNvPicPr>
          <p:nvPr/>
        </p:nvPicPr>
        <p:blipFill>
          <a:blip r:embed="rId8" cstate="print"/>
          <a:srcRect b="15711"/>
          <a:stretch>
            <a:fillRect/>
          </a:stretch>
        </p:blipFill>
        <p:spPr>
          <a:xfrm>
            <a:off x="2509940" y="3685524"/>
            <a:ext cx="2494108" cy="1044245"/>
          </a:xfrm>
          <a:prstGeom prst="rect">
            <a:avLst/>
          </a:prstGeom>
          <a:ln>
            <a:noFill/>
          </a:ln>
          <a:effectLst>
            <a:outerShdw blurRad="190500" algn="tl" rotWithShape="0">
              <a:srgbClr val="000000">
                <a:alpha val="70000"/>
              </a:srgbClr>
            </a:outerShdw>
          </a:effectLst>
        </p:spPr>
      </p:pic>
      <p:pic>
        <p:nvPicPr>
          <p:cNvPr id="29" name="图片 5" descr="IMGP3650.JPG">
            <a:extLst>
              <a:ext uri="{FF2B5EF4-FFF2-40B4-BE49-F238E27FC236}">
                <a16:creationId xmlns="" xmlns:a16="http://schemas.microsoft.com/office/drawing/2014/main" id="{6A8D781A-3776-45C5-BA2F-8767E1A6413D}"/>
              </a:ext>
            </a:extLst>
          </p:cNvPr>
          <p:cNvPicPr>
            <a:picLocks noChangeAspect="1"/>
          </p:cNvPicPr>
          <p:nvPr/>
        </p:nvPicPr>
        <p:blipFill>
          <a:blip r:embed="rId9" cstate="print"/>
          <a:srcRect l="36409" t="17442" r="26794" b="52438"/>
          <a:stretch>
            <a:fillRect/>
          </a:stretch>
        </p:blipFill>
        <p:spPr bwMode="auto">
          <a:xfrm>
            <a:off x="2143276" y="2806335"/>
            <a:ext cx="2530613" cy="1028947"/>
          </a:xfrm>
          <a:prstGeom prst="rect">
            <a:avLst/>
          </a:prstGeom>
          <a:ln>
            <a:noFill/>
          </a:ln>
          <a:effectLst>
            <a:outerShdw blurRad="292100" dist="139700" dir="2700000" algn="tl" rotWithShape="0">
              <a:srgbClr val="333333">
                <a:alpha val="65000"/>
              </a:srgbClr>
            </a:outerShdw>
          </a:effectLst>
        </p:spPr>
      </p:pic>
      <p:sp>
        <p:nvSpPr>
          <p:cNvPr id="30" name="下箭头 7">
            <a:extLst>
              <a:ext uri="{FF2B5EF4-FFF2-40B4-BE49-F238E27FC236}">
                <a16:creationId xmlns="" xmlns:a16="http://schemas.microsoft.com/office/drawing/2014/main" id="{3A24B6F6-12F2-4C0F-BF53-E049FC235F0E}"/>
              </a:ext>
            </a:extLst>
          </p:cNvPr>
          <p:cNvSpPr>
            <a:spLocks noChangeArrowheads="1"/>
          </p:cNvSpPr>
          <p:nvPr/>
        </p:nvSpPr>
        <p:spPr bwMode="auto">
          <a:xfrm rot="-1362865">
            <a:off x="3539996" y="3835763"/>
            <a:ext cx="153938" cy="413416"/>
          </a:xfrm>
          <a:prstGeom prst="downArrow">
            <a:avLst>
              <a:gd name="adj1" fmla="val 50000"/>
              <a:gd name="adj2" fmla="val 50012"/>
            </a:avLst>
          </a:prstGeom>
          <a:noFill/>
          <a:ln w="9525" algn="ctr">
            <a:solidFill>
              <a:schemeClr val="bg1"/>
            </a:solidFill>
            <a:round/>
            <a:headEnd/>
            <a:tailEnd/>
          </a:ln>
        </p:spPr>
        <p:txBody>
          <a:bodyPr/>
          <a:lstStyle/>
          <a:p>
            <a:pPr>
              <a:buFont typeface="Arial" charset="0"/>
              <a:buNone/>
            </a:pPr>
            <a:endParaRPr lang="zh-CN" altLang="en-US"/>
          </a:p>
        </p:txBody>
      </p:sp>
      <p:pic>
        <p:nvPicPr>
          <p:cNvPr id="32" name="Picture 3">
            <a:extLst>
              <a:ext uri="{FF2B5EF4-FFF2-40B4-BE49-F238E27FC236}">
                <a16:creationId xmlns="" xmlns:a16="http://schemas.microsoft.com/office/drawing/2014/main" id="{54AD8932-93BF-4E2F-AA49-D164C0FB3563}"/>
              </a:ext>
            </a:extLst>
          </p:cNvPr>
          <p:cNvPicPr>
            <a:picLocks noChangeAspect="1" noChangeArrowheads="1"/>
          </p:cNvPicPr>
          <p:nvPr/>
        </p:nvPicPr>
        <p:blipFill>
          <a:blip r:embed="rId10" cstate="print"/>
          <a:srcRect/>
          <a:stretch>
            <a:fillRect/>
          </a:stretch>
        </p:blipFill>
        <p:spPr bwMode="auto">
          <a:xfrm>
            <a:off x="5589640" y="3012085"/>
            <a:ext cx="2337380" cy="1084697"/>
          </a:xfrm>
          <a:prstGeom prst="rect">
            <a:avLst/>
          </a:prstGeom>
          <a:ln>
            <a:noFill/>
          </a:ln>
          <a:effectLst>
            <a:outerShdw blurRad="190500" algn="tl" rotWithShape="0">
              <a:srgbClr val="000000">
                <a:alpha val="70000"/>
              </a:srgbClr>
            </a:outerShdw>
          </a:effectLst>
        </p:spPr>
      </p:pic>
      <p:pic>
        <p:nvPicPr>
          <p:cNvPr id="33" name="Picture 4">
            <a:extLst>
              <a:ext uri="{FF2B5EF4-FFF2-40B4-BE49-F238E27FC236}">
                <a16:creationId xmlns="" xmlns:a16="http://schemas.microsoft.com/office/drawing/2014/main" id="{A0CB602D-B0CC-4981-89C5-D102F2DD485E}"/>
              </a:ext>
            </a:extLst>
          </p:cNvPr>
          <p:cNvPicPr>
            <a:picLocks noChangeAspect="1" noChangeArrowheads="1"/>
          </p:cNvPicPr>
          <p:nvPr/>
        </p:nvPicPr>
        <p:blipFill>
          <a:blip r:embed="rId11" cstate="print"/>
          <a:srcRect/>
          <a:stretch>
            <a:fillRect/>
          </a:stretch>
        </p:blipFill>
        <p:spPr bwMode="auto">
          <a:xfrm>
            <a:off x="7801846" y="2571750"/>
            <a:ext cx="874611" cy="1307817"/>
          </a:xfrm>
          <a:prstGeom prst="rect">
            <a:avLst/>
          </a:prstGeom>
          <a:ln>
            <a:noFill/>
          </a:ln>
          <a:effectLst>
            <a:outerShdw blurRad="292100" dist="139700" dir="2700000" algn="tl" rotWithShape="0">
              <a:srgbClr val="333333">
                <a:alpha val="65000"/>
              </a:srgbClr>
            </a:outerShdw>
          </a:effectLst>
        </p:spPr>
      </p:pic>
      <p:sp>
        <p:nvSpPr>
          <p:cNvPr id="34" name="文本框 33">
            <a:extLst>
              <a:ext uri="{FF2B5EF4-FFF2-40B4-BE49-F238E27FC236}">
                <a16:creationId xmlns="" xmlns:a16="http://schemas.microsoft.com/office/drawing/2014/main" id="{CF9CB408-094C-4BF3-AD73-5ECBD3D109DA}"/>
              </a:ext>
            </a:extLst>
          </p:cNvPr>
          <p:cNvSpPr txBox="1">
            <a:spLocks noChangeArrowheads="1"/>
          </p:cNvSpPr>
          <p:nvPr/>
        </p:nvSpPr>
        <p:spPr bwMode="auto">
          <a:xfrm>
            <a:off x="6174960" y="3228695"/>
            <a:ext cx="3448050" cy="276999"/>
          </a:xfrm>
          <a:prstGeom prst="rect">
            <a:avLst/>
          </a:prstGeom>
          <a:noFill/>
          <a:ln w="9525">
            <a:noFill/>
            <a:miter lim="800000"/>
            <a:headEnd/>
            <a:tailEnd/>
          </a:ln>
        </p:spPr>
        <p:txBody>
          <a:bodyPr>
            <a:spAutoFit/>
          </a:bodyPr>
          <a:lstStyle/>
          <a:p>
            <a:r>
              <a:rPr lang="zh-CN" altLang="en-US" sz="1200" b="1" dirty="0">
                <a:latin typeface="等线" panose="02010600030101010101" pitchFamily="2" charset="-122"/>
                <a:ea typeface="等线" panose="02010600030101010101" pitchFamily="2" charset="-122"/>
                <a:cs typeface="华文仿宋"/>
              </a:rPr>
              <a:t>发射信号</a:t>
            </a:r>
          </a:p>
        </p:txBody>
      </p:sp>
      <p:sp>
        <p:nvSpPr>
          <p:cNvPr id="35" name="文本框 33">
            <a:extLst>
              <a:ext uri="{FF2B5EF4-FFF2-40B4-BE49-F238E27FC236}">
                <a16:creationId xmlns="" xmlns:a16="http://schemas.microsoft.com/office/drawing/2014/main" id="{012074A2-52D1-44BA-BAA4-F833FB3163F8}"/>
              </a:ext>
            </a:extLst>
          </p:cNvPr>
          <p:cNvSpPr txBox="1">
            <a:spLocks noChangeArrowheads="1"/>
          </p:cNvSpPr>
          <p:nvPr/>
        </p:nvSpPr>
        <p:spPr bwMode="auto">
          <a:xfrm>
            <a:off x="7917727" y="3243390"/>
            <a:ext cx="997092" cy="276999"/>
          </a:xfrm>
          <a:prstGeom prst="rect">
            <a:avLst/>
          </a:prstGeom>
          <a:noFill/>
          <a:ln w="9525">
            <a:noFill/>
            <a:miter lim="800000"/>
            <a:headEnd/>
            <a:tailEnd/>
          </a:ln>
        </p:spPr>
        <p:txBody>
          <a:bodyPr wrap="square">
            <a:spAutoFit/>
          </a:bodyPr>
          <a:lstStyle/>
          <a:p>
            <a:r>
              <a:rPr lang="zh-CN" altLang="en-US" sz="1200" b="1" dirty="0">
                <a:latin typeface="等线" panose="02010600030101010101" pitchFamily="2" charset="-122"/>
                <a:ea typeface="等线" panose="02010600030101010101" pitchFamily="2" charset="-122"/>
                <a:cs typeface="华文仿宋"/>
              </a:rPr>
              <a:t>回波信号</a:t>
            </a:r>
          </a:p>
        </p:txBody>
      </p:sp>
      <p:sp>
        <p:nvSpPr>
          <p:cNvPr id="36" name="右箭头 13">
            <a:extLst>
              <a:ext uri="{FF2B5EF4-FFF2-40B4-BE49-F238E27FC236}">
                <a16:creationId xmlns="" xmlns:a16="http://schemas.microsoft.com/office/drawing/2014/main" id="{6ABAE17E-1CE1-448E-A2F7-FA3C8ABFF7ED}"/>
              </a:ext>
            </a:extLst>
          </p:cNvPr>
          <p:cNvSpPr>
            <a:spLocks noChangeArrowheads="1"/>
          </p:cNvSpPr>
          <p:nvPr/>
        </p:nvSpPr>
        <p:spPr bwMode="auto">
          <a:xfrm rot="10800000">
            <a:off x="7397715" y="3574906"/>
            <a:ext cx="367428" cy="137786"/>
          </a:xfrm>
          <a:prstGeom prst="rightArrow">
            <a:avLst>
              <a:gd name="adj1" fmla="val 50000"/>
              <a:gd name="adj2" fmla="val 50000"/>
            </a:avLst>
          </a:prstGeom>
          <a:noFill/>
          <a:ln w="9525" algn="ctr">
            <a:solidFill>
              <a:srgbClr val="0070C0"/>
            </a:solidFill>
            <a:round/>
            <a:headEnd/>
            <a:tailEnd/>
          </a:ln>
        </p:spPr>
        <p:txBody>
          <a:bodyPr/>
          <a:lstStyle/>
          <a:p>
            <a:pPr>
              <a:buFont typeface="Arial" charset="0"/>
              <a:buNone/>
            </a:pPr>
            <a:endParaRPr lang="zh-CN" altLang="en-US">
              <a:solidFill>
                <a:srgbClr val="0070C0"/>
              </a:solidFill>
            </a:endParaRPr>
          </a:p>
        </p:txBody>
      </p:sp>
      <p:sp>
        <p:nvSpPr>
          <p:cNvPr id="38" name="矩形 37">
            <a:extLst>
              <a:ext uri="{FF2B5EF4-FFF2-40B4-BE49-F238E27FC236}">
                <a16:creationId xmlns="" xmlns:a16="http://schemas.microsoft.com/office/drawing/2014/main" id="{5A60F568-3640-4592-8A94-D693C0E2D5A9}"/>
              </a:ext>
            </a:extLst>
          </p:cNvPr>
          <p:cNvSpPr/>
          <p:nvPr/>
        </p:nvSpPr>
        <p:spPr>
          <a:xfrm>
            <a:off x="323529" y="4785996"/>
            <a:ext cx="4288945" cy="233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marL="457200" indent="-457200" algn="ctr" fontAlgn="auto">
              <a:spcBef>
                <a:spcPts val="0"/>
              </a:spcBef>
              <a:spcAft>
                <a:spcPts val="0"/>
              </a:spcAft>
              <a:defRPr/>
            </a:pPr>
            <a:r>
              <a:rPr lang="zh-CN" altLang="en-US" sz="1200" b="1" dirty="0">
                <a:solidFill>
                  <a:schemeClr val="tx1"/>
                </a:solidFill>
                <a:latin typeface="微软雅黑" panose="020B0503020204020204" pitchFamily="34" charset="-122"/>
                <a:ea typeface="微软雅黑" panose="020B0503020204020204" pitchFamily="34" charset="-122"/>
              </a:rPr>
              <a:t>激光脉冲能量满足人眼安全条件下千米量级测距实验</a:t>
            </a:r>
          </a:p>
        </p:txBody>
      </p:sp>
      <p:sp>
        <p:nvSpPr>
          <p:cNvPr id="31" name="标题 1"/>
          <p:cNvSpPr>
            <a:spLocks noGrp="1"/>
          </p:cNvSpPr>
          <p:nvPr>
            <p:ph type="title"/>
          </p:nvPr>
        </p:nvSpPr>
        <p:spPr>
          <a:xfrm>
            <a:off x="179512" y="167433"/>
            <a:ext cx="8735307" cy="244078"/>
          </a:xfrm>
        </p:spPr>
        <p:txBody>
          <a:bodyPr>
            <a:noAutofit/>
          </a:bodyPr>
          <a:lstStyle/>
          <a:p>
            <a:pPr eaLnBrk="1" hangingPunct="1">
              <a:spcBef>
                <a:spcPct val="50000"/>
              </a:spcBef>
            </a:pPr>
            <a:r>
              <a:rPr lang="zh-CN" altLang="en-US" sz="2200" dirty="0" smtClean="0">
                <a:latin typeface="微软雅黑" pitchFamily="34" charset="-122"/>
                <a:ea typeface="微软雅黑" pitchFamily="34" charset="-122"/>
              </a:rPr>
              <a:t>单</a:t>
            </a:r>
            <a:r>
              <a:rPr lang="zh-CN" altLang="en-US" sz="2200" dirty="0">
                <a:latin typeface="微软雅黑" pitchFamily="34" charset="-122"/>
                <a:ea typeface="微软雅黑" pitchFamily="34" charset="-122"/>
              </a:rPr>
              <a:t>光子、并行发射激光雷达</a:t>
            </a:r>
            <a:r>
              <a:rPr lang="en-US" altLang="zh-CN" sz="2200" dirty="0">
                <a:latin typeface="微软雅黑" pitchFamily="34" charset="-122"/>
                <a:ea typeface="微软雅黑" pitchFamily="34" charset="-122"/>
              </a:rPr>
              <a:t>/</a:t>
            </a:r>
            <a:r>
              <a:rPr lang="zh-CN" altLang="en-US" sz="2200" dirty="0">
                <a:latin typeface="微软雅黑" pitchFamily="34" charset="-122"/>
                <a:ea typeface="微软雅黑" pitchFamily="34" charset="-122"/>
              </a:rPr>
              <a:t>激光测高系统</a:t>
            </a:r>
          </a:p>
        </p:txBody>
      </p:sp>
      <p:graphicFrame>
        <p:nvGraphicFramePr>
          <p:cNvPr id="2" name="表格 1">
            <a:extLst>
              <a:ext uri="{FF2B5EF4-FFF2-40B4-BE49-F238E27FC236}">
                <a16:creationId xmlns="" xmlns:a16="http://schemas.microsoft.com/office/drawing/2014/main" id="{232843FC-825A-433D-AB56-CCB4B908FDE5}"/>
              </a:ext>
            </a:extLst>
          </p:cNvPr>
          <p:cNvGraphicFramePr>
            <a:graphicFrameLocks noGrp="1"/>
          </p:cNvGraphicFramePr>
          <p:nvPr>
            <p:extLst>
              <p:ext uri="{D42A27DB-BD31-4B8C-83A1-F6EECF244321}">
                <p14:modId xmlns:p14="http://schemas.microsoft.com/office/powerpoint/2010/main" val="2234977635"/>
              </p:ext>
            </p:extLst>
          </p:nvPr>
        </p:nvGraphicFramePr>
        <p:xfrm>
          <a:off x="5066756" y="4183506"/>
          <a:ext cx="4050244" cy="613015"/>
        </p:xfrm>
        <a:graphic>
          <a:graphicData uri="http://schemas.openxmlformats.org/drawingml/2006/table">
            <a:tbl>
              <a:tblPr firstRow="1" bandRow="1">
                <a:tableStyleId>{5C22544A-7EE6-4342-B048-85BDC9FD1C3A}</a:tableStyleId>
              </a:tblPr>
              <a:tblGrid>
                <a:gridCol w="720080">
                  <a:extLst>
                    <a:ext uri="{9D8B030D-6E8A-4147-A177-3AD203B41FA5}">
                      <a16:colId xmlns="" xmlns:a16="http://schemas.microsoft.com/office/drawing/2014/main" val="202099654"/>
                    </a:ext>
                  </a:extLst>
                </a:gridCol>
                <a:gridCol w="1152128">
                  <a:extLst>
                    <a:ext uri="{9D8B030D-6E8A-4147-A177-3AD203B41FA5}">
                      <a16:colId xmlns="" xmlns:a16="http://schemas.microsoft.com/office/drawing/2014/main" val="1013826927"/>
                    </a:ext>
                  </a:extLst>
                </a:gridCol>
                <a:gridCol w="152914">
                  <a:extLst>
                    <a:ext uri="{9D8B030D-6E8A-4147-A177-3AD203B41FA5}">
                      <a16:colId xmlns="" xmlns:a16="http://schemas.microsoft.com/office/drawing/2014/main" val="2369138697"/>
                    </a:ext>
                  </a:extLst>
                </a:gridCol>
                <a:gridCol w="1012561">
                  <a:extLst>
                    <a:ext uri="{9D8B030D-6E8A-4147-A177-3AD203B41FA5}">
                      <a16:colId xmlns="" xmlns:a16="http://schemas.microsoft.com/office/drawing/2014/main" val="124132595"/>
                    </a:ext>
                  </a:extLst>
                </a:gridCol>
                <a:gridCol w="1012561">
                  <a:extLst>
                    <a:ext uri="{9D8B030D-6E8A-4147-A177-3AD203B41FA5}">
                      <a16:colId xmlns="" xmlns:a16="http://schemas.microsoft.com/office/drawing/2014/main" val="4015919364"/>
                    </a:ext>
                  </a:extLst>
                </a:gridCol>
              </a:tblGrid>
              <a:tr h="232015">
                <a:tc>
                  <a:txBody>
                    <a:bodyPr/>
                    <a:lstStyle/>
                    <a:p>
                      <a:pPr algn="ctr"/>
                      <a:endParaRPr lang="zh-CN" altLang="en-US" sz="800" b="0" dirty="0">
                        <a:latin typeface="微软雅黑" panose="020B0503020204020204" pitchFamily="34" charset="-122"/>
                        <a:ea typeface="微软雅黑" panose="020B0503020204020204" pitchFamily="34" charset="-122"/>
                      </a:endParaRPr>
                    </a:p>
                  </a:txBody>
                  <a:tcPr marT="34290" marB="34290"/>
                </a:tc>
                <a:tc>
                  <a:txBody>
                    <a:bodyPr/>
                    <a:lstStyle/>
                    <a:p>
                      <a:pPr algn="ctr"/>
                      <a:r>
                        <a:rPr lang="zh-CN" altLang="en-US" sz="800" b="0" dirty="0" smtClean="0">
                          <a:latin typeface="微软雅黑" panose="020B0503020204020204" pitchFamily="34" charset="-122"/>
                          <a:ea typeface="微软雅黑" panose="020B0503020204020204" pitchFamily="34" charset="-122"/>
                        </a:rPr>
                        <a:t>武汉大学样机</a:t>
                      </a:r>
                      <a:endParaRPr lang="zh-CN" altLang="en-US" sz="800" b="0" dirty="0">
                        <a:latin typeface="微软雅黑" panose="020B0503020204020204" pitchFamily="34" charset="-122"/>
                        <a:ea typeface="微软雅黑" panose="020B0503020204020204" pitchFamily="34" charset="-122"/>
                      </a:endParaRPr>
                    </a:p>
                  </a:txBody>
                  <a:tcPr marT="34290" marB="34290"/>
                </a:tc>
                <a:tc gridSpan="2">
                  <a:txBody>
                    <a:bodyPr/>
                    <a:lstStyle/>
                    <a:p>
                      <a:pPr algn="ctr"/>
                      <a:r>
                        <a:rPr lang="en-US" altLang="zh-CN" sz="800" b="0" dirty="0" err="1">
                          <a:latin typeface="微软雅黑" panose="020B0503020204020204" pitchFamily="34" charset="-122"/>
                          <a:ea typeface="微软雅黑" panose="020B0503020204020204" pitchFamily="34" charset="-122"/>
                        </a:rPr>
                        <a:t>Velodyne</a:t>
                      </a:r>
                      <a:r>
                        <a:rPr lang="en-US" altLang="zh-CN" sz="800" b="0" dirty="0">
                          <a:latin typeface="微软雅黑" panose="020B0503020204020204" pitchFamily="34" charset="-122"/>
                          <a:ea typeface="微软雅黑" panose="020B0503020204020204" pitchFamily="34" charset="-122"/>
                        </a:rPr>
                        <a:t> 64E</a:t>
                      </a:r>
                      <a:endParaRPr lang="zh-CN" altLang="en-US" sz="800" b="0" dirty="0">
                        <a:latin typeface="微软雅黑" panose="020B0503020204020204" pitchFamily="34" charset="-122"/>
                        <a:ea typeface="微软雅黑" panose="020B0503020204020204" pitchFamily="34" charset="-122"/>
                      </a:endParaRPr>
                    </a:p>
                  </a:txBody>
                  <a:tcPr marT="34290" marB="34290"/>
                </a:tc>
                <a:tc hMerge="1">
                  <a:txBody>
                    <a:bodyPr/>
                    <a:lstStyle/>
                    <a:p>
                      <a:pPr algn="ctr"/>
                      <a:r>
                        <a:rPr lang="en-US" altLang="zh-CN" sz="1000" b="1" dirty="0" err="1">
                          <a:latin typeface="微软雅黑" panose="020B0503020204020204" pitchFamily="34" charset="-122"/>
                          <a:ea typeface="微软雅黑" panose="020B0503020204020204" pitchFamily="34" charset="-122"/>
                        </a:rPr>
                        <a:t>Velodyne</a:t>
                      </a:r>
                      <a:r>
                        <a:rPr lang="en-US" altLang="zh-CN" sz="1000" b="1" dirty="0">
                          <a:latin typeface="微软雅黑" panose="020B0503020204020204" pitchFamily="34" charset="-122"/>
                          <a:ea typeface="微软雅黑" panose="020B0503020204020204" pitchFamily="34" charset="-122"/>
                        </a:rPr>
                        <a:t> 64E</a:t>
                      </a:r>
                      <a:endParaRPr lang="zh-CN" altLang="en-US" sz="10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800" b="0" dirty="0">
                          <a:latin typeface="微软雅黑" panose="020B0503020204020204" pitchFamily="34" charset="-122"/>
                          <a:ea typeface="微软雅黑" panose="020B0503020204020204" pitchFamily="34" charset="-122"/>
                        </a:rPr>
                        <a:t>IBEO LUX4L</a:t>
                      </a:r>
                      <a:endParaRPr lang="zh-CN" altLang="en-US" sz="800" b="0" dirty="0">
                        <a:latin typeface="微软雅黑" panose="020B0503020204020204" pitchFamily="34" charset="-122"/>
                        <a:ea typeface="微软雅黑" panose="020B0503020204020204" pitchFamily="34" charset="-122"/>
                      </a:endParaRPr>
                    </a:p>
                  </a:txBody>
                  <a:tcPr marT="34290" marB="34290"/>
                </a:tc>
                <a:extLst>
                  <a:ext uri="{0D108BD9-81ED-4DB2-BD59-A6C34878D82A}">
                    <a16:rowId xmlns="" xmlns:a16="http://schemas.microsoft.com/office/drawing/2014/main" val="984901482"/>
                  </a:ext>
                </a:extLst>
              </a:tr>
              <a:tr h="182880">
                <a:tc>
                  <a:txBody>
                    <a:bodyPr/>
                    <a:lstStyle/>
                    <a:p>
                      <a:pPr algn="ctr"/>
                      <a:r>
                        <a:rPr lang="zh-CN" altLang="en-US" sz="800" b="0" dirty="0">
                          <a:latin typeface="微软雅黑" panose="020B0503020204020204" pitchFamily="34" charset="-122"/>
                          <a:ea typeface="微软雅黑" panose="020B0503020204020204" pitchFamily="34" charset="-122"/>
                        </a:rPr>
                        <a:t>激光器</a:t>
                      </a:r>
                    </a:p>
                  </a:txBody>
                  <a:tcPr marT="34290" marB="34290"/>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0" dirty="0">
                          <a:latin typeface="微软雅黑" panose="020B0503020204020204" pitchFamily="34" charset="-122"/>
                          <a:ea typeface="微软雅黑" panose="020B0503020204020204" pitchFamily="34" charset="-122"/>
                        </a:rPr>
                        <a:t>OSRAM PL90_3(</a:t>
                      </a:r>
                      <a:r>
                        <a:rPr lang="zh-CN" altLang="en-US" sz="800" b="0" dirty="0">
                          <a:latin typeface="微软雅黑" panose="020B0503020204020204" pitchFamily="34" charset="-122"/>
                          <a:ea typeface="微软雅黑" panose="020B0503020204020204" pitchFamily="34" charset="-122"/>
                        </a:rPr>
                        <a:t>单脉冲功率</a:t>
                      </a:r>
                      <a:r>
                        <a:rPr lang="en-US" altLang="zh-CN" sz="800" b="0" dirty="0">
                          <a:latin typeface="微软雅黑" panose="020B0503020204020204" pitchFamily="34" charset="-122"/>
                          <a:ea typeface="微软雅黑" panose="020B0503020204020204" pitchFamily="34" charset="-122"/>
                        </a:rPr>
                        <a:t>300nJ)</a:t>
                      </a:r>
                    </a:p>
                  </a:txBody>
                  <a:tcPr marT="34290" marB="34290"/>
                </a:tc>
                <a:tc hMerge="1">
                  <a:txBody>
                    <a:bodyPr/>
                    <a:lstStyle/>
                    <a:p>
                      <a:endParaRPr lang="zh-CN" altLang="en-US"/>
                    </a:p>
                  </a:txBody>
                  <a:tcPr/>
                </a:tc>
                <a:tc hMerge="1">
                  <a:txBody>
                    <a:bodyPr/>
                    <a:lstStyle/>
                    <a:p>
                      <a:pPr algn="ctr"/>
                      <a:endParaRPr lang="zh-CN" altLang="en-US" dirty="0"/>
                    </a:p>
                  </a:txBody>
                  <a:tcPr/>
                </a:tc>
                <a:tc hMerge="1">
                  <a:txBody>
                    <a:bodyPr/>
                    <a:lstStyle/>
                    <a:p>
                      <a:pPr algn="ctr"/>
                      <a:endParaRPr lang="zh-CN" altLang="en-US" dirty="0"/>
                    </a:p>
                  </a:txBody>
                  <a:tcPr/>
                </a:tc>
                <a:extLst>
                  <a:ext uri="{0D108BD9-81ED-4DB2-BD59-A6C34878D82A}">
                    <a16:rowId xmlns="" xmlns:a16="http://schemas.microsoft.com/office/drawing/2014/main" val="2684392900"/>
                  </a:ext>
                </a:extLst>
              </a:tr>
              <a:tr h="182880">
                <a:tc>
                  <a:txBody>
                    <a:bodyPr/>
                    <a:lstStyle/>
                    <a:p>
                      <a:pPr algn="ctr"/>
                      <a:r>
                        <a:rPr lang="zh-CN" altLang="en-US" sz="800" b="0" dirty="0">
                          <a:latin typeface="微软雅黑" panose="020B0503020204020204" pitchFamily="34" charset="-122"/>
                          <a:ea typeface="微软雅黑" panose="020B0503020204020204" pitchFamily="34" charset="-122"/>
                        </a:rPr>
                        <a:t>测程</a:t>
                      </a:r>
                    </a:p>
                  </a:txBody>
                  <a:tcPr marT="34290" marB="34290"/>
                </a:tc>
                <a:tc gridSpan="2">
                  <a:txBody>
                    <a:bodyPr/>
                    <a:lstStyle/>
                    <a:p>
                      <a:pPr algn="ctr"/>
                      <a:r>
                        <a:rPr lang="en-US" altLang="zh-CN" sz="800" b="0" dirty="0">
                          <a:latin typeface="微软雅黑" panose="020B0503020204020204" pitchFamily="34" charset="-122"/>
                          <a:ea typeface="微软雅黑" panose="020B0503020204020204" pitchFamily="34" charset="-122"/>
                        </a:rPr>
                        <a:t>&gt;1.5km@0.3</a:t>
                      </a:r>
                      <a:endParaRPr lang="zh-CN" altLang="en-US" sz="800" b="0" dirty="0">
                        <a:latin typeface="微软雅黑" panose="020B0503020204020204" pitchFamily="34" charset="-122"/>
                        <a:ea typeface="微软雅黑" panose="020B0503020204020204" pitchFamily="34" charset="-122"/>
                      </a:endParaRPr>
                    </a:p>
                  </a:txBody>
                  <a:tcPr marT="34290" marB="34290"/>
                </a:tc>
                <a:tc hMerge="1">
                  <a:txBody>
                    <a:bodyPr/>
                    <a:lstStyle/>
                    <a:p>
                      <a:pPr algn="ctr"/>
                      <a:endParaRPr lang="zh-CN" altLang="en-US" sz="10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800" b="0" dirty="0">
                          <a:latin typeface="微软雅黑" panose="020B0503020204020204" pitchFamily="34" charset="-122"/>
                          <a:ea typeface="微软雅黑" panose="020B0503020204020204" pitchFamily="34" charset="-122"/>
                        </a:rPr>
                        <a:t>100m@0.7</a:t>
                      </a:r>
                      <a:endParaRPr lang="zh-CN" altLang="en-US" sz="800" b="0" dirty="0">
                        <a:latin typeface="微软雅黑" panose="020B0503020204020204" pitchFamily="34" charset="-122"/>
                        <a:ea typeface="微软雅黑" panose="020B0503020204020204" pitchFamily="34" charset="-122"/>
                      </a:endParaRPr>
                    </a:p>
                  </a:txBody>
                  <a:tcPr marT="34290" marB="34290"/>
                </a:tc>
                <a:tc>
                  <a:txBody>
                    <a:bodyPr/>
                    <a:lstStyle/>
                    <a:p>
                      <a:pPr algn="ctr"/>
                      <a:r>
                        <a:rPr lang="en-US" altLang="zh-CN" sz="800" b="0" dirty="0">
                          <a:latin typeface="微软雅黑" panose="020B0503020204020204" pitchFamily="34" charset="-122"/>
                          <a:ea typeface="微软雅黑" panose="020B0503020204020204" pitchFamily="34" charset="-122"/>
                        </a:rPr>
                        <a:t>150m@0.7</a:t>
                      </a:r>
                      <a:endParaRPr lang="zh-CN" altLang="en-US" sz="800" b="0" dirty="0">
                        <a:latin typeface="微软雅黑" panose="020B0503020204020204" pitchFamily="34" charset="-122"/>
                        <a:ea typeface="微软雅黑" panose="020B0503020204020204" pitchFamily="34" charset="-122"/>
                      </a:endParaRPr>
                    </a:p>
                  </a:txBody>
                  <a:tcPr marT="34290" marB="34290"/>
                </a:tc>
                <a:extLst>
                  <a:ext uri="{0D108BD9-81ED-4DB2-BD59-A6C34878D82A}">
                    <a16:rowId xmlns="" xmlns:a16="http://schemas.microsoft.com/office/drawing/2014/main" val="1595660080"/>
                  </a:ext>
                </a:extLst>
              </a:tr>
            </a:tbl>
          </a:graphicData>
        </a:graphic>
      </p:graphicFrame>
      <p:sp>
        <p:nvSpPr>
          <p:cNvPr id="37" name="矩形 36">
            <a:extLst>
              <a:ext uri="{FF2B5EF4-FFF2-40B4-BE49-F238E27FC236}">
                <a16:creationId xmlns="" xmlns:a16="http://schemas.microsoft.com/office/drawing/2014/main" id="{8D31FE29-9BB7-4DC8-80AA-71C5A3BB888D}"/>
              </a:ext>
            </a:extLst>
          </p:cNvPr>
          <p:cNvSpPr/>
          <p:nvPr/>
        </p:nvSpPr>
        <p:spPr>
          <a:xfrm>
            <a:off x="4795888" y="4785996"/>
            <a:ext cx="4288945" cy="233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marL="457200" indent="-457200" algn="ctr" fontAlgn="auto">
              <a:spcBef>
                <a:spcPts val="0"/>
              </a:spcBef>
              <a:spcAft>
                <a:spcPts val="0"/>
              </a:spcAft>
              <a:defRPr/>
            </a:pPr>
            <a:r>
              <a:rPr lang="zh-CN" altLang="en-US" sz="1200" b="1" dirty="0">
                <a:solidFill>
                  <a:schemeClr val="tx1"/>
                </a:solidFill>
                <a:latin typeface="微软雅黑" panose="020B0503020204020204" pitchFamily="34" charset="-122"/>
                <a:ea typeface="微软雅黑" panose="020B0503020204020204" pitchFamily="34" charset="-122"/>
              </a:rPr>
              <a:t>主流商用激光雷达</a:t>
            </a:r>
            <a:r>
              <a:rPr lang="en-US" altLang="zh-CN" sz="1200" b="1" dirty="0">
                <a:solidFill>
                  <a:schemeClr val="tx1"/>
                </a:solidFill>
                <a:latin typeface="微软雅黑" panose="020B0503020204020204" pitchFamily="34" charset="-122"/>
                <a:ea typeface="微软雅黑" panose="020B0503020204020204" pitchFamily="34" charset="-122"/>
              </a:rPr>
              <a:t>(</a:t>
            </a:r>
            <a:r>
              <a:rPr lang="zh-CN" altLang="en-US" sz="1200" b="1" dirty="0">
                <a:solidFill>
                  <a:schemeClr val="tx1"/>
                </a:solidFill>
                <a:latin typeface="微软雅黑" panose="020B0503020204020204" pitchFamily="34" charset="-122"/>
                <a:ea typeface="微软雅黑" panose="020B0503020204020204" pitchFamily="34" charset="-122"/>
              </a:rPr>
              <a:t>半导体激光器</a:t>
            </a:r>
            <a:r>
              <a:rPr lang="en-US" altLang="zh-CN" sz="1200" b="1" dirty="0">
                <a:solidFill>
                  <a:schemeClr val="tx1"/>
                </a:solidFill>
                <a:latin typeface="微软雅黑" panose="020B0503020204020204" pitchFamily="34" charset="-122"/>
                <a:ea typeface="微软雅黑" panose="020B0503020204020204" pitchFamily="34" charset="-122"/>
              </a:rPr>
              <a:t>)</a:t>
            </a:r>
            <a:r>
              <a:rPr lang="zh-CN" altLang="en-US" sz="1200" b="1" dirty="0">
                <a:solidFill>
                  <a:schemeClr val="tx1"/>
                </a:solidFill>
                <a:latin typeface="微软雅黑" panose="020B0503020204020204" pitchFamily="34" charset="-122"/>
                <a:ea typeface="微软雅黑" panose="020B0503020204020204" pitchFamily="34" charset="-122"/>
              </a:rPr>
              <a:t>测距性能对比</a:t>
            </a:r>
          </a:p>
        </p:txBody>
      </p:sp>
    </p:spTree>
    <p:extLst>
      <p:ext uri="{BB962C8B-B14F-4D97-AF65-F5344CB8AC3E}">
        <p14:creationId xmlns:p14="http://schemas.microsoft.com/office/powerpoint/2010/main" val="1085532391"/>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 xmlns:a16="http://schemas.microsoft.com/office/drawing/2014/main" id="{059BEF28-FCDD-4B63-BE91-EA9C67A15EB4}"/>
              </a:ext>
            </a:extLst>
          </p:cNvPr>
          <p:cNvPicPr>
            <a:picLocks noChangeAspect="1" noChangeArrowheads="1"/>
          </p:cNvPicPr>
          <p:nvPr/>
        </p:nvPicPr>
        <p:blipFill>
          <a:blip r:embed="rId3" cstate="print"/>
          <a:srcRect/>
          <a:stretch>
            <a:fillRect/>
          </a:stretch>
        </p:blipFill>
        <p:spPr bwMode="auto">
          <a:xfrm>
            <a:off x="179513" y="894241"/>
            <a:ext cx="4602765" cy="2277326"/>
          </a:xfrm>
          <a:prstGeom prst="rect">
            <a:avLst/>
          </a:prstGeom>
          <a:ln>
            <a:noFill/>
          </a:ln>
          <a:effectLst>
            <a:outerShdw blurRad="292100" dist="139700" dir="2700000" algn="tl" rotWithShape="0">
              <a:srgbClr val="333333">
                <a:alpha val="65000"/>
              </a:srgbClr>
            </a:outerShdw>
          </a:effectLst>
        </p:spPr>
      </p:pic>
      <p:sp>
        <p:nvSpPr>
          <p:cNvPr id="17" name="灯片编号占位符 12"/>
          <p:cNvSpPr>
            <a:spLocks noGrp="1"/>
          </p:cNvSpPr>
          <p:nvPr>
            <p:ph type="sldNum" sz="quarter" idx="12"/>
          </p:nvPr>
        </p:nvSpPr>
        <p:spPr bwMode="auto">
          <a:xfrm>
            <a:off x="8697914" y="4922044"/>
            <a:ext cx="446087" cy="209550"/>
          </a:xfrm>
          <a:ln>
            <a:miter lim="800000"/>
            <a:headEnd/>
            <a:tailEnd/>
          </a:ln>
        </p:spPr>
        <p:txBody>
          <a:bodyPr wrap="square" numCol="1" compatLnSpc="1">
            <a:prstTxWarp prst="textNoShape">
              <a:avLst/>
            </a:prstTxWarp>
          </a:bodyPr>
          <a:lstStyle/>
          <a:p>
            <a:pPr algn="l" defTabSz="914179" fontAlgn="base">
              <a:spcBef>
                <a:spcPct val="0"/>
              </a:spcBef>
              <a:spcAft>
                <a:spcPct val="0"/>
              </a:spcAft>
              <a:defRPr/>
            </a:pPr>
            <a:fld id="{E1DB5A7B-C49B-4B47-91E3-6FB2364A4E3F}" type="slidenum">
              <a:rPr lang="zh-CN" altLang="en-US"/>
              <a:pPr algn="l" defTabSz="914179" fontAlgn="base">
                <a:spcBef>
                  <a:spcPct val="0"/>
                </a:spcBef>
                <a:spcAft>
                  <a:spcPct val="0"/>
                </a:spcAft>
                <a:defRPr/>
              </a:pPr>
              <a:t>285</a:t>
            </a:fld>
            <a:endParaRPr lang="zh-CN" altLang="en-US" dirty="0"/>
          </a:p>
        </p:txBody>
      </p:sp>
      <p:sp>
        <p:nvSpPr>
          <p:cNvPr id="24" name="矩形 23"/>
          <p:cNvSpPr/>
          <p:nvPr/>
        </p:nvSpPr>
        <p:spPr>
          <a:xfrm>
            <a:off x="467544" y="472419"/>
            <a:ext cx="2592288" cy="263128"/>
          </a:xfrm>
          <a:prstGeom prst="rect">
            <a:avLst/>
          </a:prstGeom>
          <a:solidFill>
            <a:srgbClr val="F8E6A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defTabSz="914077">
              <a:defRPr/>
            </a:pPr>
            <a:r>
              <a:rPr lang="zh-CN" altLang="en-US" sz="1400" dirty="0">
                <a:solidFill>
                  <a:schemeClr val="tx1"/>
                </a:solidFill>
                <a:latin typeface="微软雅黑" pitchFamily="34" charset="-122"/>
                <a:ea typeface="微软雅黑" pitchFamily="34" charset="-122"/>
              </a:rPr>
              <a:t>实测数据演示（点云数据）</a:t>
            </a:r>
          </a:p>
        </p:txBody>
      </p:sp>
      <p:pic>
        <p:nvPicPr>
          <p:cNvPr id="8" name="图片 7">
            <a:extLst>
              <a:ext uri="{FF2B5EF4-FFF2-40B4-BE49-F238E27FC236}">
                <a16:creationId xmlns="" xmlns:a16="http://schemas.microsoft.com/office/drawing/2014/main" id="{09E7B204-2DCD-46A6-A319-7C62F37852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38" t="12109" r="23825" b="33182"/>
          <a:stretch/>
        </p:blipFill>
        <p:spPr>
          <a:xfrm>
            <a:off x="6108099" y="735546"/>
            <a:ext cx="2146780" cy="2217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文本框 8">
            <a:extLst>
              <a:ext uri="{FF2B5EF4-FFF2-40B4-BE49-F238E27FC236}">
                <a16:creationId xmlns="" xmlns:a16="http://schemas.microsoft.com/office/drawing/2014/main" id="{A8379ED8-4309-402A-AD85-2097B3C5B0A5}"/>
              </a:ext>
            </a:extLst>
          </p:cNvPr>
          <p:cNvSpPr txBox="1"/>
          <p:nvPr/>
        </p:nvSpPr>
        <p:spPr>
          <a:xfrm>
            <a:off x="141630" y="3319887"/>
            <a:ext cx="738664" cy="1457325"/>
          </a:xfrm>
          <a:prstGeom prst="rect">
            <a:avLst/>
          </a:prstGeom>
          <a:noFill/>
        </p:spPr>
        <p:txBody>
          <a:bodyPr vert="eaVert" wrap="square" rtlCol="0">
            <a:spAutoFit/>
          </a:bodyPr>
          <a:lstStyle/>
          <a:p>
            <a:r>
              <a:rPr lang="zh-CN" altLang="en-US" b="1" dirty="0">
                <a:latin typeface="微软雅黑" panose="020B0503020204020204" pitchFamily="34" charset="-122"/>
                <a:ea typeface="微软雅黑" panose="020B0503020204020204" pitchFamily="34" charset="-122"/>
              </a:rPr>
              <a:t>穿透成像三维点云</a:t>
            </a:r>
          </a:p>
        </p:txBody>
      </p:sp>
      <p:sp>
        <p:nvSpPr>
          <p:cNvPr id="12" name="文本框 11">
            <a:extLst>
              <a:ext uri="{FF2B5EF4-FFF2-40B4-BE49-F238E27FC236}">
                <a16:creationId xmlns="" xmlns:a16="http://schemas.microsoft.com/office/drawing/2014/main" id="{8E520A19-FF3E-4A8C-8B90-0D1A9F6A5682}"/>
              </a:ext>
            </a:extLst>
          </p:cNvPr>
          <p:cNvSpPr txBox="1"/>
          <p:nvPr/>
        </p:nvSpPr>
        <p:spPr>
          <a:xfrm>
            <a:off x="5778050" y="3166235"/>
            <a:ext cx="461665" cy="2287333"/>
          </a:xfrm>
          <a:prstGeom prst="rect">
            <a:avLst/>
          </a:prstGeom>
          <a:noFill/>
        </p:spPr>
        <p:txBody>
          <a:bodyPr vert="eaVert" wrap="square" rtlCol="0">
            <a:spAutoFit/>
          </a:bodyPr>
          <a:lstStyle/>
          <a:p>
            <a:r>
              <a:rPr lang="zh-CN" altLang="en-US" b="1" dirty="0">
                <a:latin typeface="微软雅黑" panose="020B0503020204020204" pitchFamily="34" charset="-122"/>
                <a:ea typeface="微软雅黑" panose="020B0503020204020204" pitchFamily="34" charset="-122"/>
              </a:rPr>
              <a:t>靶标探测概率点云</a:t>
            </a:r>
          </a:p>
        </p:txBody>
      </p:sp>
      <p:pic>
        <p:nvPicPr>
          <p:cNvPr id="13" name="图片 12">
            <a:extLst>
              <a:ext uri="{FF2B5EF4-FFF2-40B4-BE49-F238E27FC236}">
                <a16:creationId xmlns="" xmlns:a16="http://schemas.microsoft.com/office/drawing/2014/main" id="{899FD713-188C-4232-BDED-6617E1305E6C}"/>
              </a:ext>
            </a:extLst>
          </p:cNvPr>
          <p:cNvPicPr>
            <a:picLocks noChangeAspect="1"/>
          </p:cNvPicPr>
          <p:nvPr/>
        </p:nvPicPr>
        <p:blipFill>
          <a:blip r:embed="rId5" cstate="print">
            <a:extLst>
              <a:ext uri="{28A0092B-C50C-407E-A947-70E740481C1C}">
                <a14:useLocalDpi xmlns:a14="http://schemas.microsoft.com/office/drawing/2010/main" val="0"/>
              </a:ext>
            </a:extLst>
          </a:blip>
          <a:srcRect l="4627" t="4895" r="6745"/>
          <a:stretch>
            <a:fillRect/>
          </a:stretch>
        </p:blipFill>
        <p:spPr>
          <a:xfrm>
            <a:off x="1532185" y="2968293"/>
            <a:ext cx="3974418" cy="2058526"/>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 xmlns:a16="http://schemas.microsoft.com/office/drawing/2014/main" id="{94194C75-603F-4AC9-9F73-D1D9DBDF5D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22" t="6417" r="5405"/>
          <a:stretch/>
        </p:blipFill>
        <p:spPr>
          <a:xfrm>
            <a:off x="6273759" y="1844357"/>
            <a:ext cx="1815460" cy="997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 xmlns:a16="http://schemas.microsoft.com/office/drawing/2014/main" id="{31D5B8CF-C903-40E7-AAE8-D556DE0919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044" t="31314" r="39143" b="15953"/>
          <a:stretch/>
        </p:blipFill>
        <p:spPr>
          <a:xfrm>
            <a:off x="6708337" y="2889291"/>
            <a:ext cx="2146781" cy="221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a:extLst>
              <a:ext uri="{FF2B5EF4-FFF2-40B4-BE49-F238E27FC236}">
                <a16:creationId xmlns="" xmlns:a16="http://schemas.microsoft.com/office/drawing/2014/main" id="{88C68F2B-A006-4E24-B883-C93730273B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660" r="5143"/>
          <a:stretch/>
        </p:blipFill>
        <p:spPr>
          <a:xfrm>
            <a:off x="6847612" y="3968670"/>
            <a:ext cx="1868229" cy="1026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14">
            <a:extLst>
              <a:ext uri="{FF2B5EF4-FFF2-40B4-BE49-F238E27FC236}">
                <a16:creationId xmlns="" xmlns:a16="http://schemas.microsoft.com/office/drawing/2014/main" id="{104D2D2A-DE64-4332-BE36-FA0EBEE2448A}"/>
              </a:ext>
            </a:extLst>
          </p:cNvPr>
          <p:cNvSpPr txBox="1"/>
          <p:nvPr/>
        </p:nvSpPr>
        <p:spPr>
          <a:xfrm>
            <a:off x="8324166" y="797497"/>
            <a:ext cx="461665" cy="1795063"/>
          </a:xfrm>
          <a:prstGeom prst="rect">
            <a:avLst/>
          </a:prstGeom>
          <a:noFill/>
        </p:spPr>
        <p:txBody>
          <a:bodyPr vert="eaVert" wrap="square" rtlCol="0">
            <a:spAutoFit/>
          </a:bodyPr>
          <a:lstStyle/>
          <a:p>
            <a:r>
              <a:rPr lang="zh-CN" altLang="en-US" b="1" dirty="0">
                <a:latin typeface="微软雅黑" panose="020B0503020204020204" pitchFamily="34" charset="-122"/>
                <a:ea typeface="微软雅黑" panose="020B0503020204020204" pitchFamily="34" charset="-122"/>
              </a:rPr>
              <a:t>靶标三维点云</a:t>
            </a:r>
          </a:p>
        </p:txBody>
      </p:sp>
      <p:sp>
        <p:nvSpPr>
          <p:cNvPr id="16" name="标题 1"/>
          <p:cNvSpPr>
            <a:spLocks noGrp="1"/>
          </p:cNvSpPr>
          <p:nvPr>
            <p:ph type="title"/>
          </p:nvPr>
        </p:nvSpPr>
        <p:spPr>
          <a:xfrm>
            <a:off x="179512" y="167433"/>
            <a:ext cx="8800509" cy="244078"/>
          </a:xfrm>
        </p:spPr>
        <p:txBody>
          <a:bodyPr>
            <a:noAutofit/>
          </a:bodyPr>
          <a:lstStyle/>
          <a:p>
            <a:pPr>
              <a:spcBef>
                <a:spcPct val="50000"/>
              </a:spcBef>
            </a:pPr>
            <a:r>
              <a:rPr lang="zh-CN" altLang="en-US" sz="2200" dirty="0" smtClean="0">
                <a:latin typeface="微软雅黑" pitchFamily="34" charset="-122"/>
                <a:ea typeface="微软雅黑" pitchFamily="34" charset="-122"/>
              </a:rPr>
              <a:t>并行发射、单光子探测激光雷达</a:t>
            </a:r>
            <a:r>
              <a:rPr lang="en-US" altLang="zh-CN" sz="2200" dirty="0" smtClean="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激光测高系统</a:t>
            </a:r>
            <a:endParaRPr lang="zh-CN" altLang="en-US" sz="2200" dirty="0">
              <a:latin typeface="微软雅黑" pitchFamily="34" charset="-122"/>
              <a:ea typeface="微软雅黑" pitchFamily="34" charset="-122"/>
            </a:endParaRPr>
          </a:p>
        </p:txBody>
      </p:sp>
      <p:sp>
        <p:nvSpPr>
          <p:cNvPr id="2" name="文本框 1">
            <a:extLst>
              <a:ext uri="{FF2B5EF4-FFF2-40B4-BE49-F238E27FC236}">
                <a16:creationId xmlns="" xmlns:a16="http://schemas.microsoft.com/office/drawing/2014/main" id="{58AA17CD-C33A-4A2E-A234-111F0DD5A664}"/>
              </a:ext>
            </a:extLst>
          </p:cNvPr>
          <p:cNvSpPr txBox="1"/>
          <p:nvPr/>
        </p:nvSpPr>
        <p:spPr>
          <a:xfrm>
            <a:off x="3667977" y="3226386"/>
            <a:ext cx="648072" cy="276999"/>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墙面</a:t>
            </a:r>
          </a:p>
        </p:txBody>
      </p:sp>
      <p:cxnSp>
        <p:nvCxnSpPr>
          <p:cNvPr id="4" name="直接箭头连接符 3">
            <a:extLst>
              <a:ext uri="{FF2B5EF4-FFF2-40B4-BE49-F238E27FC236}">
                <a16:creationId xmlns="" xmlns:a16="http://schemas.microsoft.com/office/drawing/2014/main" id="{96228B25-6868-4A88-902E-9986FB25A63C}"/>
              </a:ext>
            </a:extLst>
          </p:cNvPr>
          <p:cNvCxnSpPr/>
          <p:nvPr/>
        </p:nvCxnSpPr>
        <p:spPr>
          <a:xfrm flipH="1">
            <a:off x="3428160" y="3337098"/>
            <a:ext cx="287652" cy="173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文本框 17">
            <a:extLst>
              <a:ext uri="{FF2B5EF4-FFF2-40B4-BE49-F238E27FC236}">
                <a16:creationId xmlns="" xmlns:a16="http://schemas.microsoft.com/office/drawing/2014/main" id="{4A892DD7-F9C3-42EC-B454-2257D0DA6ECE}"/>
              </a:ext>
            </a:extLst>
          </p:cNvPr>
          <p:cNvSpPr txBox="1"/>
          <p:nvPr/>
        </p:nvSpPr>
        <p:spPr>
          <a:xfrm>
            <a:off x="3919811" y="3496852"/>
            <a:ext cx="648072" cy="276999"/>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树木</a:t>
            </a:r>
          </a:p>
        </p:txBody>
      </p:sp>
      <p:cxnSp>
        <p:nvCxnSpPr>
          <p:cNvPr id="20" name="直接箭头连接符 19">
            <a:extLst>
              <a:ext uri="{FF2B5EF4-FFF2-40B4-BE49-F238E27FC236}">
                <a16:creationId xmlns="" xmlns:a16="http://schemas.microsoft.com/office/drawing/2014/main" id="{0D1427CE-8E13-43F7-B698-29AC21065005}"/>
              </a:ext>
            </a:extLst>
          </p:cNvPr>
          <p:cNvCxnSpPr/>
          <p:nvPr/>
        </p:nvCxnSpPr>
        <p:spPr>
          <a:xfrm flipH="1">
            <a:off x="3679994" y="3607564"/>
            <a:ext cx="287652" cy="173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 xmlns:a16="http://schemas.microsoft.com/office/drawing/2014/main" id="{75DDEB75-BFDA-4640-890F-C23BACBA1148}"/>
              </a:ext>
            </a:extLst>
          </p:cNvPr>
          <p:cNvSpPr txBox="1"/>
          <p:nvPr/>
        </p:nvSpPr>
        <p:spPr>
          <a:xfrm>
            <a:off x="3246469" y="3035847"/>
            <a:ext cx="821475" cy="276999"/>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室内目标</a:t>
            </a:r>
          </a:p>
        </p:txBody>
      </p:sp>
      <p:cxnSp>
        <p:nvCxnSpPr>
          <p:cNvPr id="22" name="直接箭头连接符 21">
            <a:extLst>
              <a:ext uri="{FF2B5EF4-FFF2-40B4-BE49-F238E27FC236}">
                <a16:creationId xmlns="" xmlns:a16="http://schemas.microsoft.com/office/drawing/2014/main" id="{EC2CCD47-20F9-4847-B354-F890565B32C5}"/>
              </a:ext>
            </a:extLst>
          </p:cNvPr>
          <p:cNvCxnSpPr/>
          <p:nvPr/>
        </p:nvCxnSpPr>
        <p:spPr>
          <a:xfrm flipH="1">
            <a:off x="3006652" y="3146559"/>
            <a:ext cx="287652" cy="173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文本框 5">
            <a:extLst>
              <a:ext uri="{FF2B5EF4-FFF2-40B4-BE49-F238E27FC236}">
                <a16:creationId xmlns="" xmlns:a16="http://schemas.microsoft.com/office/drawing/2014/main" id="{6B4DD4D1-129E-4810-83B5-38356463C9A5}"/>
              </a:ext>
            </a:extLst>
          </p:cNvPr>
          <p:cNvSpPr txBox="1"/>
          <p:nvPr/>
        </p:nvSpPr>
        <p:spPr>
          <a:xfrm>
            <a:off x="8641467" y="805768"/>
            <a:ext cx="338554" cy="3448439"/>
          </a:xfrm>
          <a:prstGeom prst="rect">
            <a:avLst/>
          </a:prstGeom>
          <a:noFill/>
        </p:spPr>
        <p:txBody>
          <a:bodyPr vert="eaVert" wrap="square" rtlCol="0">
            <a:spAutoFit/>
          </a:bodyPr>
          <a:lstStyle/>
          <a:p>
            <a:r>
              <a:rPr lang="zh-CN" altLang="en-US" sz="1000" dirty="0">
                <a:latin typeface="微软雅黑" panose="020B0503020204020204" pitchFamily="34" charset="-122"/>
                <a:ea typeface="微软雅黑" panose="020B0503020204020204" pitchFamily="34" charset="-122"/>
              </a:rPr>
              <a:t>对镂空的靶标成像，结果为距离伪彩色图像</a:t>
            </a:r>
          </a:p>
        </p:txBody>
      </p:sp>
      <p:sp>
        <p:nvSpPr>
          <p:cNvPr id="25" name="文本框 24">
            <a:extLst>
              <a:ext uri="{FF2B5EF4-FFF2-40B4-BE49-F238E27FC236}">
                <a16:creationId xmlns="" xmlns:a16="http://schemas.microsoft.com/office/drawing/2014/main" id="{EAA2C9BA-0170-4A04-8500-5BC4387B21CB}"/>
              </a:ext>
            </a:extLst>
          </p:cNvPr>
          <p:cNvSpPr txBox="1"/>
          <p:nvPr/>
        </p:nvSpPr>
        <p:spPr>
          <a:xfrm>
            <a:off x="6132203" y="3146559"/>
            <a:ext cx="492443" cy="1750478"/>
          </a:xfrm>
          <a:prstGeom prst="rect">
            <a:avLst/>
          </a:prstGeom>
          <a:noFill/>
        </p:spPr>
        <p:txBody>
          <a:bodyPr vert="eaVert" wrap="square" rtlCol="0">
            <a:spAutoFit/>
          </a:bodyPr>
          <a:lstStyle/>
          <a:p>
            <a:r>
              <a:rPr lang="zh-CN" altLang="en-US" sz="1000" dirty="0">
                <a:latin typeface="微软雅黑" panose="020B0503020204020204" pitchFamily="34" charset="-122"/>
                <a:ea typeface="微软雅黑" panose="020B0503020204020204" pitchFamily="34" charset="-122"/>
              </a:rPr>
              <a:t>对靶标不同反射率的目标成像，结果为探测概率伪彩色图像</a:t>
            </a:r>
          </a:p>
        </p:txBody>
      </p:sp>
      <p:sp>
        <p:nvSpPr>
          <p:cNvPr id="26" name="文本框 25">
            <a:extLst>
              <a:ext uri="{FF2B5EF4-FFF2-40B4-BE49-F238E27FC236}">
                <a16:creationId xmlns="" xmlns:a16="http://schemas.microsoft.com/office/drawing/2014/main" id="{BAC83E79-0ED1-4822-9AD0-44C00F12CBD0}"/>
              </a:ext>
            </a:extLst>
          </p:cNvPr>
          <p:cNvSpPr txBox="1"/>
          <p:nvPr/>
        </p:nvSpPr>
        <p:spPr>
          <a:xfrm>
            <a:off x="781054" y="3350134"/>
            <a:ext cx="492443" cy="1750478"/>
          </a:xfrm>
          <a:prstGeom prst="rect">
            <a:avLst/>
          </a:prstGeom>
          <a:noFill/>
        </p:spPr>
        <p:txBody>
          <a:bodyPr vert="eaVert" wrap="square" rtlCol="0">
            <a:spAutoFit/>
          </a:bodyPr>
          <a:lstStyle/>
          <a:p>
            <a:r>
              <a:rPr lang="zh-CN" altLang="en-US" sz="1000" dirty="0">
                <a:latin typeface="微软雅黑" panose="020B0503020204020204" pitchFamily="34" charset="-122"/>
                <a:ea typeface="微软雅黑" panose="020B0503020204020204" pitchFamily="34" charset="-122"/>
              </a:rPr>
              <a:t>对有遮挡的目标进行成像，成像结果具有一定穿透性。</a:t>
            </a:r>
          </a:p>
        </p:txBody>
      </p:sp>
    </p:spTree>
    <p:extLst>
      <p:ext uri="{BB962C8B-B14F-4D97-AF65-F5344CB8AC3E}">
        <p14:creationId xmlns:p14="http://schemas.microsoft.com/office/powerpoint/2010/main" val="3666801763"/>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灯片编号占位符 12"/>
          <p:cNvSpPr>
            <a:spLocks noGrp="1"/>
          </p:cNvSpPr>
          <p:nvPr>
            <p:ph type="sldNum" sz="quarter" idx="12"/>
          </p:nvPr>
        </p:nvSpPr>
        <p:spPr bwMode="auto">
          <a:xfrm>
            <a:off x="8697914" y="4922044"/>
            <a:ext cx="446087" cy="209550"/>
          </a:xfrm>
          <a:ln>
            <a:miter lim="800000"/>
            <a:headEnd/>
            <a:tailEnd/>
          </a:ln>
        </p:spPr>
        <p:txBody>
          <a:bodyPr wrap="square" numCol="1" compatLnSpc="1">
            <a:prstTxWarp prst="textNoShape">
              <a:avLst/>
            </a:prstTxWarp>
          </a:bodyPr>
          <a:lstStyle/>
          <a:p>
            <a:pPr algn="l" defTabSz="914179" fontAlgn="base">
              <a:spcBef>
                <a:spcPct val="0"/>
              </a:spcBef>
              <a:spcAft>
                <a:spcPct val="0"/>
              </a:spcAft>
              <a:defRPr/>
            </a:pPr>
            <a:fld id="{E1DB5A7B-C49B-4B47-91E3-6FB2364A4E3F}" type="slidenum">
              <a:rPr lang="zh-CN" altLang="en-US"/>
              <a:pPr algn="l" defTabSz="914179" fontAlgn="base">
                <a:spcBef>
                  <a:spcPct val="0"/>
                </a:spcBef>
                <a:spcAft>
                  <a:spcPct val="0"/>
                </a:spcAft>
                <a:defRPr/>
              </a:pPr>
              <a:t>286</a:t>
            </a:fld>
            <a:endParaRPr lang="zh-CN" altLang="en-US" dirty="0"/>
          </a:p>
        </p:txBody>
      </p:sp>
      <p:sp>
        <p:nvSpPr>
          <p:cNvPr id="24" name="矩形 23"/>
          <p:cNvSpPr/>
          <p:nvPr/>
        </p:nvSpPr>
        <p:spPr>
          <a:xfrm>
            <a:off x="467544" y="472419"/>
            <a:ext cx="2592288" cy="263128"/>
          </a:xfrm>
          <a:prstGeom prst="rect">
            <a:avLst/>
          </a:prstGeom>
          <a:solidFill>
            <a:srgbClr val="F8E6A6"/>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defTabSz="914077">
              <a:defRPr/>
            </a:pPr>
            <a:r>
              <a:rPr lang="zh-CN" altLang="en-US" sz="1400" dirty="0">
                <a:solidFill>
                  <a:schemeClr val="tx1"/>
                </a:solidFill>
                <a:latin typeface="微软雅黑" pitchFamily="34" charset="-122"/>
                <a:ea typeface="微软雅黑" pitchFamily="34" charset="-122"/>
              </a:rPr>
              <a:t>所取得成果及联系方式</a:t>
            </a:r>
          </a:p>
        </p:txBody>
      </p:sp>
      <p:sp>
        <p:nvSpPr>
          <p:cNvPr id="26" name="矩形 25">
            <a:extLst>
              <a:ext uri="{FF2B5EF4-FFF2-40B4-BE49-F238E27FC236}">
                <a16:creationId xmlns="" xmlns:a16="http://schemas.microsoft.com/office/drawing/2014/main" id="{D6A337AF-F623-4A31-8898-F1FF0E4C5967}"/>
              </a:ext>
            </a:extLst>
          </p:cNvPr>
          <p:cNvSpPr/>
          <p:nvPr/>
        </p:nvSpPr>
        <p:spPr>
          <a:xfrm>
            <a:off x="5375722" y="4074416"/>
            <a:ext cx="3660775" cy="945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1600" dirty="0">
                <a:solidFill>
                  <a:srgbClr val="7030A0"/>
                </a:solidFill>
                <a:latin typeface="微软雅黑" panose="020B0503020204020204" pitchFamily="34" charset="-122"/>
                <a:ea typeface="微软雅黑" panose="020B0503020204020204" pitchFamily="34" charset="-122"/>
              </a:rPr>
              <a:t>联系方式：</a:t>
            </a:r>
            <a:endParaRPr lang="en-US" altLang="zh-CN" sz="1600" dirty="0">
              <a:solidFill>
                <a:srgbClr val="7030A0"/>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1600" dirty="0">
                <a:solidFill>
                  <a:srgbClr val="7030A0"/>
                </a:solidFill>
                <a:latin typeface="微软雅黑" panose="020B0503020204020204" pitchFamily="34" charset="-122"/>
                <a:ea typeface="微软雅黑" panose="020B0503020204020204" pitchFamily="34" charset="-122"/>
              </a:rPr>
              <a:t>武汉大学电子信息学院 李松教授</a:t>
            </a:r>
            <a:endParaRPr lang="en-US" altLang="zh-CN" sz="1600" dirty="0">
              <a:solidFill>
                <a:srgbClr val="7030A0"/>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en-US" altLang="zh-CN" sz="1600" dirty="0" smtClean="0">
                <a:solidFill>
                  <a:srgbClr val="7030A0"/>
                </a:solidFill>
                <a:latin typeface="微软雅黑" panose="020B0503020204020204" pitchFamily="34" charset="-122"/>
                <a:ea typeface="微软雅黑" panose="020B0503020204020204" pitchFamily="34" charset="-122"/>
              </a:rPr>
              <a:t>Email</a:t>
            </a:r>
            <a:r>
              <a:rPr lang="en-US" altLang="zh-CN" sz="1600" dirty="0">
                <a:solidFill>
                  <a:srgbClr val="7030A0"/>
                </a:solidFill>
                <a:latin typeface="微软雅黑" panose="020B0503020204020204" pitchFamily="34" charset="-122"/>
                <a:ea typeface="微软雅黑" panose="020B0503020204020204" pitchFamily="34" charset="-122"/>
              </a:rPr>
              <a:t>: ls@whu.edu.cn</a:t>
            </a:r>
            <a:endParaRPr lang="zh-CN" altLang="en-US" sz="1600" dirty="0">
              <a:solidFill>
                <a:srgbClr val="7030A0"/>
              </a:solidFill>
              <a:latin typeface="微软雅黑" panose="020B0503020204020204" pitchFamily="34" charset="-122"/>
              <a:ea typeface="微软雅黑" panose="020B0503020204020204" pitchFamily="34" charset="-122"/>
            </a:endParaRPr>
          </a:p>
        </p:txBody>
      </p:sp>
      <p:graphicFrame>
        <p:nvGraphicFramePr>
          <p:cNvPr id="36" name="表格 35"/>
          <p:cNvGraphicFramePr>
            <a:graphicFrameLocks noGrp="1"/>
          </p:cNvGraphicFramePr>
          <p:nvPr/>
        </p:nvGraphicFramePr>
        <p:xfrm>
          <a:off x="72008" y="899778"/>
          <a:ext cx="8964488" cy="2994660"/>
        </p:xfrm>
        <a:graphic>
          <a:graphicData uri="http://schemas.openxmlformats.org/drawingml/2006/table">
            <a:tbl>
              <a:tblPr/>
              <a:tblGrid>
                <a:gridCol w="1043608">
                  <a:extLst>
                    <a:ext uri="{9D8B030D-6E8A-4147-A177-3AD203B41FA5}">
                      <a16:colId xmlns="" xmlns:a16="http://schemas.microsoft.com/office/drawing/2014/main" val="20000"/>
                    </a:ext>
                  </a:extLst>
                </a:gridCol>
                <a:gridCol w="4536504">
                  <a:extLst>
                    <a:ext uri="{9D8B030D-6E8A-4147-A177-3AD203B41FA5}">
                      <a16:colId xmlns="" xmlns:a16="http://schemas.microsoft.com/office/drawing/2014/main" val="20001"/>
                    </a:ext>
                  </a:extLst>
                </a:gridCol>
                <a:gridCol w="1944216">
                  <a:extLst>
                    <a:ext uri="{9D8B030D-6E8A-4147-A177-3AD203B41FA5}">
                      <a16:colId xmlns="" xmlns:a16="http://schemas.microsoft.com/office/drawing/2014/main" val="20002"/>
                    </a:ext>
                  </a:extLst>
                </a:gridCol>
                <a:gridCol w="1440160">
                  <a:extLst>
                    <a:ext uri="{9D8B030D-6E8A-4147-A177-3AD203B41FA5}">
                      <a16:colId xmlns="" xmlns:a16="http://schemas.microsoft.com/office/drawing/2014/main" val="20003"/>
                    </a:ext>
                  </a:extLst>
                </a:gridCol>
              </a:tblGrid>
              <a:tr h="240030">
                <a:tc>
                  <a:txBody>
                    <a:bodyPr/>
                    <a:lstStyle/>
                    <a:p>
                      <a:pPr algn="ctr">
                        <a:lnSpc>
                          <a:spcPct val="150000"/>
                        </a:lnSpc>
                        <a:spcAft>
                          <a:spcPts val="0"/>
                        </a:spcAft>
                      </a:pPr>
                      <a:r>
                        <a:rPr lang="zh-CN" sz="1100" kern="100" dirty="0">
                          <a:latin typeface="微软雅黑" pitchFamily="34" charset="-122"/>
                          <a:ea typeface="微软雅黑" pitchFamily="34" charset="-122"/>
                          <a:cs typeface="Times New Roman"/>
                        </a:rPr>
                        <a:t>成果形式</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100">
                          <a:latin typeface="微软雅黑" pitchFamily="34" charset="-122"/>
                          <a:ea typeface="微软雅黑" pitchFamily="34" charset="-122"/>
                          <a:cs typeface="Times New Roman"/>
                        </a:rPr>
                        <a:t>题目</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100" dirty="0">
                          <a:latin typeface="微软雅黑" pitchFamily="34" charset="-122"/>
                          <a:ea typeface="微软雅黑" pitchFamily="34" charset="-122"/>
                          <a:cs typeface="Times New Roman"/>
                        </a:rPr>
                        <a:t>证书编号</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100" kern="100" dirty="0">
                          <a:latin typeface="微软雅黑" pitchFamily="34" charset="-122"/>
                          <a:ea typeface="微软雅黑" pitchFamily="34" charset="-122"/>
                          <a:cs typeface="Times New Roman"/>
                        </a:rPr>
                        <a:t>专利状态</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41905">
                <a:tc>
                  <a:txBody>
                    <a:bodyPr/>
                    <a:lstStyle/>
                    <a:p>
                      <a:pPr algn="ctr">
                        <a:lnSpc>
                          <a:spcPct val="150000"/>
                        </a:lnSpc>
                        <a:spcAft>
                          <a:spcPts val="0"/>
                        </a:spcAft>
                      </a:pPr>
                      <a:r>
                        <a:rPr lang="zh-CN" sz="1100" kern="100" dirty="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dirty="0">
                          <a:latin typeface="微软雅黑" pitchFamily="34" charset="-122"/>
                          <a:ea typeface="微软雅黑" pitchFamily="34" charset="-122"/>
                          <a:cs typeface="Times New Roman"/>
                        </a:rPr>
                        <a:t>准直半导体激光器快轴光束的折反射柱透镜及其制造方法</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dirty="0">
                          <a:latin typeface="微软雅黑" pitchFamily="34" charset="-122"/>
                          <a:ea typeface="微软雅黑" pitchFamily="34" charset="-122"/>
                          <a:cs typeface="Times New Roman"/>
                        </a:rPr>
                        <a:t>ZL201010130932.X</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100" kern="100" dirty="0">
                          <a:latin typeface="微软雅黑" pitchFamily="34" charset="-122"/>
                          <a:ea typeface="微软雅黑" pitchFamily="34" charset="-122"/>
                          <a:cs typeface="Times New Roman"/>
                        </a:rPr>
                        <a:t>已授权</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4190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zh-CN" sz="1100" kern="100" dirty="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dirty="0">
                          <a:solidFill>
                            <a:schemeClr val="tx1"/>
                          </a:solidFill>
                          <a:latin typeface="微软雅黑" pitchFamily="34" charset="-122"/>
                          <a:ea typeface="微软雅黑" pitchFamily="34" charset="-122"/>
                          <a:cs typeface="Times New Roman"/>
                        </a:rPr>
                        <a:t>基于星载激光测高仪回波的海洋表面风浪特性反演方法</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dirty="0">
                          <a:solidFill>
                            <a:schemeClr val="tx1"/>
                          </a:solidFill>
                          <a:latin typeface="微软雅黑" pitchFamily="34" charset="-122"/>
                          <a:ea typeface="微软雅黑" pitchFamily="34" charset="-122"/>
                          <a:cs typeface="Times New Roman"/>
                        </a:rPr>
                        <a:t>ZL201210259963.4</a:t>
                      </a:r>
                      <a:endParaRPr lang="zh-CN" sz="1100" kern="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100" kern="100" dirty="0">
                          <a:solidFill>
                            <a:schemeClr val="tx1"/>
                          </a:solidFill>
                          <a:latin typeface="微软雅黑" pitchFamily="34" charset="-122"/>
                          <a:ea typeface="微软雅黑" pitchFamily="34" charset="-122"/>
                          <a:cs typeface="Times New Roman"/>
                        </a:rPr>
                        <a:t>已授权</a:t>
                      </a:r>
                      <a:endParaRPr lang="zh-CN" altLang="zh-CN" sz="1100" kern="100" dirty="0">
                        <a:solidFill>
                          <a:schemeClr val="tx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40030">
                <a:tc>
                  <a:txBody>
                    <a:bodyPr/>
                    <a:lstStyle/>
                    <a:p>
                      <a:pPr algn="ctr">
                        <a:lnSpc>
                          <a:spcPct val="150000"/>
                        </a:lnSpc>
                        <a:spcAft>
                          <a:spcPts val="0"/>
                        </a:spcAft>
                      </a:pPr>
                      <a:r>
                        <a:rPr lang="zh-CN" sz="1100" kern="100" dirty="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dirty="0">
                          <a:latin typeface="微软雅黑" pitchFamily="34" charset="-122"/>
                          <a:ea typeface="微软雅黑" pitchFamily="34" charset="-122"/>
                          <a:cs typeface="Times New Roman"/>
                        </a:rPr>
                        <a:t>一种基于脉冲回波形态的激光测高仪动态阈值选取方法</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dirty="0">
                          <a:latin typeface="微软雅黑" pitchFamily="34" charset="-122"/>
                          <a:ea typeface="微软雅黑" pitchFamily="34" charset="-122"/>
                          <a:cs typeface="Times New Roman"/>
                        </a:rPr>
                        <a:t>ZL201410062034.3</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100" kern="100" dirty="0">
                          <a:latin typeface="微软雅黑" pitchFamily="34" charset="-122"/>
                          <a:ea typeface="微软雅黑" pitchFamily="34" charset="-122"/>
                          <a:cs typeface="Times New Roman"/>
                        </a:rPr>
                        <a:t>已授权</a:t>
                      </a:r>
                      <a:endParaRPr lang="zh-CN" alt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41905">
                <a:tc>
                  <a:txBody>
                    <a:bodyPr/>
                    <a:lstStyle/>
                    <a:p>
                      <a:pPr algn="ctr">
                        <a:lnSpc>
                          <a:spcPct val="150000"/>
                        </a:lnSpc>
                        <a:spcAft>
                          <a:spcPts val="0"/>
                        </a:spcAft>
                      </a:pPr>
                      <a:r>
                        <a:rPr lang="zh-CN" sz="1100" kern="10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dirty="0">
                          <a:latin typeface="微软雅黑" pitchFamily="34" charset="-122"/>
                          <a:ea typeface="微软雅黑" pitchFamily="34" charset="-122"/>
                          <a:cs typeface="Times New Roman"/>
                        </a:rPr>
                        <a:t>星载激光测高系统固体地表目标平面和高程精度检测方法</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a:latin typeface="微软雅黑" pitchFamily="34" charset="-122"/>
                          <a:ea typeface="微软雅黑" pitchFamily="34" charset="-122"/>
                          <a:cs typeface="Times New Roman"/>
                        </a:rPr>
                        <a:t>ZL201410181514.1</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100" kern="100" dirty="0">
                          <a:latin typeface="微软雅黑" pitchFamily="34" charset="-122"/>
                          <a:ea typeface="微软雅黑" pitchFamily="34" charset="-122"/>
                          <a:cs typeface="Times New Roman"/>
                        </a:rPr>
                        <a:t>已授权</a:t>
                      </a:r>
                      <a:endParaRPr lang="zh-CN" alt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40030">
                <a:tc>
                  <a:txBody>
                    <a:bodyPr/>
                    <a:lstStyle/>
                    <a:p>
                      <a:pPr algn="ctr">
                        <a:lnSpc>
                          <a:spcPct val="150000"/>
                        </a:lnSpc>
                        <a:spcAft>
                          <a:spcPts val="0"/>
                        </a:spcAft>
                      </a:pPr>
                      <a:r>
                        <a:rPr lang="zh-CN" sz="1100" kern="10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dirty="0">
                          <a:latin typeface="微软雅黑" pitchFamily="34" charset="-122"/>
                          <a:ea typeface="微软雅黑" pitchFamily="34" charset="-122"/>
                          <a:cs typeface="Times New Roman"/>
                        </a:rPr>
                        <a:t>激光雷达系统回波能量动态范围的压缩方法</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a:latin typeface="微软雅黑" pitchFamily="34" charset="-122"/>
                          <a:ea typeface="微软雅黑" pitchFamily="34" charset="-122"/>
                          <a:cs typeface="Times New Roman"/>
                        </a:rPr>
                        <a:t>ZL201510167154.4</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100" kern="100" dirty="0">
                          <a:latin typeface="微软雅黑" pitchFamily="34" charset="-122"/>
                          <a:ea typeface="微软雅黑" pitchFamily="34" charset="-122"/>
                          <a:cs typeface="Times New Roman"/>
                        </a:rPr>
                        <a:t>已授权</a:t>
                      </a:r>
                      <a:endParaRPr lang="zh-CN" alt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40030">
                <a:tc>
                  <a:txBody>
                    <a:bodyPr/>
                    <a:lstStyle/>
                    <a:p>
                      <a:pPr algn="ctr">
                        <a:lnSpc>
                          <a:spcPct val="150000"/>
                        </a:lnSpc>
                        <a:spcAft>
                          <a:spcPts val="0"/>
                        </a:spcAft>
                      </a:pPr>
                      <a:r>
                        <a:rPr lang="zh-CN" sz="1100" kern="10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a:latin typeface="微软雅黑" pitchFamily="34" charset="-122"/>
                          <a:ea typeface="微软雅黑" pitchFamily="34" charset="-122"/>
                          <a:cs typeface="Times New Roman"/>
                        </a:rPr>
                        <a:t>用于大比例尺测图的脉冲激光雷达及其方法</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dirty="0">
                          <a:latin typeface="微软雅黑" pitchFamily="34" charset="-122"/>
                          <a:ea typeface="微软雅黑" pitchFamily="34" charset="-122"/>
                          <a:cs typeface="Times New Roman"/>
                        </a:rPr>
                        <a:t>201410653319.4</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100" dirty="0">
                          <a:latin typeface="微软雅黑" pitchFamily="34" charset="-122"/>
                          <a:ea typeface="微软雅黑" pitchFamily="34" charset="-122"/>
                          <a:cs typeface="Times New Roman"/>
                        </a:rPr>
                        <a:t>申请阶段</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40030">
                <a:tc>
                  <a:txBody>
                    <a:bodyPr/>
                    <a:lstStyle/>
                    <a:p>
                      <a:pPr algn="ctr">
                        <a:lnSpc>
                          <a:spcPct val="150000"/>
                        </a:lnSpc>
                        <a:spcAft>
                          <a:spcPts val="0"/>
                        </a:spcAft>
                      </a:pPr>
                      <a:r>
                        <a:rPr lang="zh-CN" sz="1100" kern="10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a:latin typeface="微软雅黑" pitchFamily="34" charset="-122"/>
                          <a:ea typeface="微软雅黑" pitchFamily="34" charset="-122"/>
                          <a:cs typeface="Times New Roman"/>
                        </a:rPr>
                        <a:t>激光雷达系统回波能量的计算模型</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dirty="0" smtClean="0">
                          <a:latin typeface="微软雅黑" pitchFamily="34" charset="-122"/>
                          <a:ea typeface="微软雅黑" pitchFamily="34" charset="-122"/>
                          <a:cs typeface="Times New Roman"/>
                        </a:rPr>
                        <a:t>ZL201510165389.X</a:t>
                      </a:r>
                      <a:endParaRPr 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100" kern="100" dirty="0" smtClean="0">
                          <a:latin typeface="微软雅黑" pitchFamily="34" charset="-122"/>
                          <a:ea typeface="微软雅黑" pitchFamily="34" charset="-122"/>
                          <a:cs typeface="Times New Roman"/>
                        </a:rPr>
                        <a:t>已授权</a:t>
                      </a:r>
                      <a:endParaRPr lang="zh-CN" altLang="zh-CN" sz="1100" kern="100" dirty="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40030">
                <a:tc>
                  <a:txBody>
                    <a:bodyPr/>
                    <a:lstStyle/>
                    <a:p>
                      <a:pPr algn="ctr">
                        <a:lnSpc>
                          <a:spcPct val="150000"/>
                        </a:lnSpc>
                        <a:spcAft>
                          <a:spcPts val="0"/>
                        </a:spcAft>
                      </a:pPr>
                      <a:r>
                        <a:rPr lang="zh-CN" sz="1100" kern="100" dirty="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a:latin typeface="微软雅黑" pitchFamily="34" charset="-122"/>
                          <a:ea typeface="微软雅黑" pitchFamily="34" charset="-122"/>
                          <a:cs typeface="Times New Roman"/>
                        </a:rPr>
                        <a:t>星载激光测高仪在轨检校方法及系统</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a:latin typeface="微软雅黑" pitchFamily="34" charset="-122"/>
                          <a:ea typeface="微软雅黑" pitchFamily="34" charset="-122"/>
                          <a:cs typeface="Times New Roman"/>
                        </a:rPr>
                        <a:t>201510458220.3</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100">
                          <a:latin typeface="微软雅黑" pitchFamily="34" charset="-122"/>
                          <a:ea typeface="微软雅黑" pitchFamily="34" charset="-122"/>
                          <a:cs typeface="Times New Roman"/>
                        </a:rPr>
                        <a:t>申请阶段</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40030">
                <a:tc>
                  <a:txBody>
                    <a:bodyPr/>
                    <a:lstStyle/>
                    <a:p>
                      <a:pPr algn="ctr">
                        <a:lnSpc>
                          <a:spcPct val="150000"/>
                        </a:lnSpc>
                        <a:spcAft>
                          <a:spcPts val="0"/>
                        </a:spcAft>
                      </a:pPr>
                      <a:r>
                        <a:rPr lang="zh-CN" sz="1100" kern="100" dirty="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a:latin typeface="微软雅黑" pitchFamily="34" charset="-122"/>
                          <a:ea typeface="微软雅黑" pitchFamily="34" charset="-122"/>
                          <a:cs typeface="Times New Roman"/>
                        </a:rPr>
                        <a:t>一种基于脉冲半导体激光器的高重频光源模块</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a:latin typeface="微软雅黑" pitchFamily="34" charset="-122"/>
                          <a:ea typeface="微软雅黑" pitchFamily="34" charset="-122"/>
                          <a:cs typeface="Times New Roman"/>
                        </a:rPr>
                        <a:t>201510522339.2</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100">
                          <a:latin typeface="微软雅黑" pitchFamily="34" charset="-122"/>
                          <a:ea typeface="微软雅黑" pitchFamily="34" charset="-122"/>
                          <a:cs typeface="Times New Roman"/>
                        </a:rPr>
                        <a:t>申请阶段</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480060">
                <a:tc>
                  <a:txBody>
                    <a:bodyPr/>
                    <a:lstStyle/>
                    <a:p>
                      <a:pPr algn="ctr">
                        <a:lnSpc>
                          <a:spcPct val="150000"/>
                        </a:lnSpc>
                        <a:spcAft>
                          <a:spcPts val="0"/>
                        </a:spcAft>
                      </a:pPr>
                      <a:r>
                        <a:rPr lang="zh-CN" sz="1100" kern="100">
                          <a:latin typeface="微软雅黑" pitchFamily="34" charset="-122"/>
                          <a:ea typeface="微软雅黑" pitchFamily="34" charset="-122"/>
                          <a:cs typeface="Times New Roman"/>
                        </a:rPr>
                        <a:t>发明专利</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0">
                          <a:latin typeface="微软雅黑" pitchFamily="34" charset="-122"/>
                          <a:ea typeface="微软雅黑" pitchFamily="34" charset="-122"/>
                          <a:cs typeface="Times New Roman"/>
                        </a:rPr>
                        <a:t>一种基于指向角残差的星载激光测高仪指向角系统误差标定方法</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100" kern="0">
                          <a:latin typeface="微软雅黑" pitchFamily="34" charset="-122"/>
                          <a:ea typeface="微软雅黑" pitchFamily="34" charset="-122"/>
                          <a:cs typeface="Times New Roman"/>
                        </a:rPr>
                        <a:t>201610458680.0</a:t>
                      </a:r>
                      <a:endParaRPr lang="zh-CN" sz="1100" kern="100">
                        <a:latin typeface="微软雅黑" pitchFamily="34" charset="-122"/>
                        <a:ea typeface="微软雅黑" pitchFamily="34" charset="-122"/>
                        <a:cs typeface="Times New Roman"/>
                      </a:endParaRP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100" kern="100" dirty="0">
                          <a:latin typeface="微软雅黑" pitchFamily="34" charset="-122"/>
                          <a:ea typeface="微软雅黑" pitchFamily="34" charset="-122"/>
                          <a:cs typeface="Times New Roman"/>
                        </a:rPr>
                        <a:t>申请阶段</a:t>
                      </a:r>
                    </a:p>
                  </a:txBody>
                  <a:tcPr marL="18431" marR="184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
        <p:nvSpPr>
          <p:cNvPr id="37" name="Text Box 9"/>
          <p:cNvSpPr txBox="1">
            <a:spLocks noChangeArrowheads="1"/>
          </p:cNvSpPr>
          <p:nvPr/>
        </p:nvSpPr>
        <p:spPr bwMode="auto">
          <a:xfrm>
            <a:off x="251520" y="4021266"/>
            <a:ext cx="4824536" cy="900246"/>
          </a:xfrm>
          <a:prstGeom prst="rect">
            <a:avLst/>
          </a:prstGeom>
          <a:noFill/>
          <a:ln w="9525">
            <a:noFill/>
            <a:miter lim="800000"/>
            <a:headEnd/>
            <a:tailEnd/>
          </a:ln>
        </p:spPr>
        <p:txBody>
          <a:bodyPr wrap="square">
            <a:spAutoFit/>
          </a:bodyPr>
          <a:lstStyle/>
          <a:p>
            <a:pPr>
              <a:lnSpc>
                <a:spcPct val="125000"/>
              </a:lnSpc>
              <a:buFont typeface="Arial" pitchFamily="34" charset="0"/>
              <a:buChar char="•"/>
            </a:pPr>
            <a:r>
              <a:rPr lang="zh-CN" altLang="en-US" sz="1400" dirty="0">
                <a:latin typeface="微软雅黑" pitchFamily="34" charset="-122"/>
                <a:ea typeface="微软雅黑" pitchFamily="34" charset="-122"/>
                <a:cs typeface="经典中宋简"/>
              </a:rPr>
              <a:t> 在并行发射、单光子激光雷达方向，已申请发明专利</a:t>
            </a:r>
            <a:r>
              <a:rPr lang="en-US" altLang="zh-CN" sz="1400" dirty="0">
                <a:latin typeface="微软雅黑" pitchFamily="34" charset="-122"/>
                <a:ea typeface="微软雅黑" pitchFamily="34" charset="-122"/>
                <a:cs typeface="经典中宋简"/>
              </a:rPr>
              <a:t>10</a:t>
            </a:r>
            <a:r>
              <a:rPr lang="zh-CN" altLang="en-US" sz="1400" dirty="0">
                <a:latin typeface="微软雅黑" pitchFamily="34" charset="-122"/>
                <a:ea typeface="微软雅黑" pitchFamily="34" charset="-122"/>
                <a:cs typeface="经典中宋简"/>
              </a:rPr>
              <a:t>项，已</a:t>
            </a:r>
            <a:r>
              <a:rPr lang="zh-CN" altLang="en-US" sz="1400" dirty="0" smtClean="0">
                <a:latin typeface="微软雅黑" pitchFamily="34" charset="-122"/>
                <a:ea typeface="微软雅黑" pitchFamily="34" charset="-122"/>
                <a:cs typeface="经典中宋简"/>
              </a:rPr>
              <a:t>授权</a:t>
            </a:r>
            <a:r>
              <a:rPr lang="en-US" altLang="zh-CN" sz="1400" dirty="0" smtClean="0">
                <a:latin typeface="微软雅黑" pitchFamily="34" charset="-122"/>
                <a:ea typeface="微软雅黑" pitchFamily="34" charset="-122"/>
                <a:cs typeface="经典中宋简"/>
              </a:rPr>
              <a:t>6</a:t>
            </a:r>
            <a:r>
              <a:rPr lang="zh-CN" altLang="en-US" sz="1400" dirty="0" smtClean="0">
                <a:latin typeface="微软雅黑" pitchFamily="34" charset="-122"/>
                <a:ea typeface="微软雅黑" pitchFamily="34" charset="-122"/>
                <a:cs typeface="经典中宋简"/>
              </a:rPr>
              <a:t>项</a:t>
            </a:r>
            <a:r>
              <a:rPr lang="zh-CN" altLang="en-US" sz="1400" dirty="0">
                <a:latin typeface="微软雅黑" pitchFamily="34" charset="-122"/>
                <a:ea typeface="微软雅黑" pitchFamily="34" charset="-122"/>
                <a:cs typeface="经典中宋简"/>
              </a:rPr>
              <a:t>。</a:t>
            </a:r>
            <a:endParaRPr lang="en-US" altLang="zh-CN" sz="1400" dirty="0">
              <a:latin typeface="微软雅黑" pitchFamily="34" charset="-122"/>
              <a:ea typeface="微软雅黑" pitchFamily="34" charset="-122"/>
              <a:cs typeface="经典中宋简"/>
            </a:endParaRPr>
          </a:p>
          <a:p>
            <a:pPr>
              <a:lnSpc>
                <a:spcPct val="125000"/>
              </a:lnSpc>
              <a:buFont typeface="Arial" pitchFamily="34" charset="0"/>
              <a:buChar char="•"/>
            </a:pPr>
            <a:r>
              <a:rPr lang="zh-CN" altLang="en-US" sz="1400" dirty="0">
                <a:latin typeface="微软雅黑" pitchFamily="34" charset="-122"/>
                <a:ea typeface="微软雅黑" pitchFamily="34" charset="-122"/>
                <a:cs typeface="经典中宋简"/>
              </a:rPr>
              <a:t> 原理样机获得</a:t>
            </a:r>
            <a:r>
              <a:rPr lang="en-US" altLang="zh-CN" sz="1400" dirty="0">
                <a:latin typeface="微软雅黑" pitchFamily="34" charset="-122"/>
                <a:ea typeface="微软雅黑" pitchFamily="34" charset="-122"/>
                <a:cs typeface="经典中宋简"/>
              </a:rPr>
              <a:t>2017</a:t>
            </a:r>
            <a:r>
              <a:rPr lang="zh-CN" altLang="en-US" sz="1400" dirty="0">
                <a:latin typeface="微软雅黑" pitchFamily="34" charset="-122"/>
                <a:ea typeface="微软雅黑" pitchFamily="34" charset="-122"/>
                <a:cs typeface="经典中宋简"/>
              </a:rPr>
              <a:t>年全国研究生电子设计大赛一等奖。</a:t>
            </a:r>
            <a:endParaRPr lang="en-US" altLang="zh-CN" sz="1400" dirty="0">
              <a:latin typeface="微软雅黑" pitchFamily="34" charset="-122"/>
              <a:ea typeface="微软雅黑" pitchFamily="34" charset="-122"/>
              <a:cs typeface="经典中宋简"/>
            </a:endParaRPr>
          </a:p>
        </p:txBody>
      </p:sp>
      <p:sp>
        <p:nvSpPr>
          <p:cNvPr id="9" name="标题 1"/>
          <p:cNvSpPr>
            <a:spLocks noGrp="1"/>
          </p:cNvSpPr>
          <p:nvPr>
            <p:ph type="title"/>
          </p:nvPr>
        </p:nvSpPr>
        <p:spPr>
          <a:xfrm>
            <a:off x="179512" y="167433"/>
            <a:ext cx="8784976" cy="244078"/>
          </a:xfrm>
        </p:spPr>
        <p:txBody>
          <a:bodyPr>
            <a:noAutofit/>
          </a:bodyPr>
          <a:lstStyle/>
          <a:p>
            <a:pPr>
              <a:spcBef>
                <a:spcPct val="50000"/>
              </a:spcBef>
            </a:pPr>
            <a:r>
              <a:rPr lang="zh-CN" altLang="en-US" sz="2200" dirty="0" smtClean="0">
                <a:latin typeface="微软雅黑" pitchFamily="34" charset="-122"/>
                <a:ea typeface="微软雅黑" pitchFamily="34" charset="-122"/>
              </a:rPr>
              <a:t>并行发射、单光子探测激光雷达</a:t>
            </a:r>
            <a:r>
              <a:rPr lang="en-US" altLang="zh-CN" sz="2200" dirty="0" smtClean="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激光测高系统</a:t>
            </a:r>
            <a:endParaRPr lang="zh-CN" altLang="en-US" sz="2200" dirty="0">
              <a:latin typeface="微软雅黑" pitchFamily="34" charset="-122"/>
              <a:ea typeface="微软雅黑" pitchFamily="34" charset="-122"/>
            </a:endParaRPr>
          </a:p>
        </p:txBody>
      </p:sp>
    </p:spTree>
    <p:extLst>
      <p:ext uri="{BB962C8B-B14F-4D97-AF65-F5344CB8AC3E}">
        <p14:creationId xmlns:p14="http://schemas.microsoft.com/office/powerpoint/2010/main" val="505764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30828" y="239033"/>
            <a:ext cx="4357396" cy="4708981"/>
          </a:xfrm>
          <a:prstGeom prst="rect">
            <a:avLst/>
          </a:prstGeom>
          <a:noFill/>
        </p:spPr>
        <p:txBody>
          <a:bodyPr wrap="square" rtlCol="0">
            <a:spAutoFit/>
          </a:bodyPr>
          <a:lstStyle/>
          <a:p>
            <a:pPr>
              <a:lnSpc>
                <a:spcPts val="4000"/>
              </a:lnSpc>
            </a:pPr>
            <a:r>
              <a:rPr lang="en-US" altLang="zh-CN" sz="2400" dirty="0" smtClean="0">
                <a:latin typeface="Times New Roman" pitchFamily="18" charset="0"/>
                <a:ea typeface="楷体" pitchFamily="49" charset="-122"/>
                <a:cs typeface="Times New Roman" pitchFamily="18" charset="0"/>
              </a:rPr>
              <a:t>1</a:t>
            </a:r>
            <a:r>
              <a:rPr lang="zh-CN" altLang="en-US" sz="2400" dirty="0" smtClean="0">
                <a:latin typeface="Times New Roman" pitchFamily="18" charset="0"/>
                <a:ea typeface="楷体" pitchFamily="49" charset="-122"/>
                <a:cs typeface="Times New Roman" pitchFamily="18" charset="0"/>
              </a:rPr>
              <a:t>）室内协同定位</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a:latin typeface="Times New Roman" pitchFamily="18" charset="0"/>
                <a:ea typeface="楷体" pitchFamily="49" charset="-122"/>
                <a:cs typeface="Times New Roman" pitchFamily="18" charset="0"/>
              </a:rPr>
              <a:t>2</a:t>
            </a:r>
            <a:r>
              <a:rPr lang="zh-CN" altLang="en-US"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Wi-Fi</a:t>
            </a:r>
            <a:r>
              <a:rPr lang="zh-CN" altLang="en-US" sz="2400" dirty="0" smtClean="0">
                <a:latin typeface="Times New Roman" pitchFamily="18" charset="0"/>
                <a:ea typeface="楷体" pitchFamily="49" charset="-122"/>
                <a:cs typeface="Times New Roman" pitchFamily="18" charset="0"/>
              </a:rPr>
              <a:t>定位</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smtClean="0">
                <a:solidFill>
                  <a:srgbClr val="FF0000"/>
                </a:solidFill>
                <a:latin typeface="Times New Roman" pitchFamily="18" charset="0"/>
                <a:ea typeface="楷体" pitchFamily="49" charset="-122"/>
                <a:cs typeface="Times New Roman" pitchFamily="18" charset="0"/>
              </a:rPr>
              <a:t>3</a:t>
            </a:r>
            <a:r>
              <a:rPr lang="zh-CN" altLang="en-US" sz="2400" dirty="0" smtClean="0">
                <a:solidFill>
                  <a:srgbClr val="FF0000"/>
                </a:solidFill>
                <a:latin typeface="Times New Roman" pitchFamily="18" charset="0"/>
                <a:ea typeface="楷体" pitchFamily="49" charset="-122"/>
                <a:cs typeface="Times New Roman" pitchFamily="18" charset="0"/>
              </a:rPr>
              <a:t>）蓝牙的定位与应用</a:t>
            </a:r>
            <a:endParaRPr lang="en-US" altLang="zh-CN" sz="2400" dirty="0" smtClean="0">
              <a:solidFill>
                <a:srgbClr val="FF0000"/>
              </a:solidFill>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4</a:t>
            </a:r>
            <a:r>
              <a:rPr lang="zh-CN" altLang="en-US" sz="2400" dirty="0" smtClean="0">
                <a:latin typeface="Times New Roman" pitchFamily="18" charset="0"/>
                <a:ea typeface="楷体" pitchFamily="49" charset="-122"/>
                <a:cs typeface="Times New Roman" pitchFamily="18" charset="0"/>
              </a:rPr>
              <a:t>）</a:t>
            </a:r>
            <a:r>
              <a:rPr lang="zh-CN" altLang="en-US" sz="2400" dirty="0">
                <a:latin typeface="Times New Roman" pitchFamily="18" charset="0"/>
                <a:ea typeface="楷体" pitchFamily="49" charset="-122"/>
                <a:cs typeface="Times New Roman" pitchFamily="18" charset="0"/>
              </a:rPr>
              <a:t>超</a:t>
            </a:r>
            <a:r>
              <a:rPr lang="zh-CN" altLang="en-US" sz="2400" dirty="0" smtClean="0">
                <a:latin typeface="Times New Roman" pitchFamily="18" charset="0"/>
                <a:ea typeface="楷体" pitchFamily="49" charset="-122"/>
                <a:cs typeface="Times New Roman" pitchFamily="18" charset="0"/>
              </a:rPr>
              <a:t>宽带脉冲</a:t>
            </a:r>
            <a:endParaRPr lang="en-US" altLang="zh-CN" sz="2400" dirty="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5</a:t>
            </a:r>
            <a:r>
              <a:rPr lang="zh-CN" altLang="en-US" sz="2400" dirty="0" smtClean="0">
                <a:latin typeface="Times New Roman" pitchFamily="18" charset="0"/>
                <a:ea typeface="楷体" pitchFamily="49" charset="-122"/>
                <a:cs typeface="Times New Roman" pitchFamily="18" charset="0"/>
              </a:rPr>
              <a:t>）超</a:t>
            </a:r>
            <a:r>
              <a:rPr lang="zh-CN" altLang="en-US" sz="2400" dirty="0">
                <a:latin typeface="Times New Roman" pitchFamily="18" charset="0"/>
                <a:ea typeface="楷体" pitchFamily="49" charset="-122"/>
                <a:cs typeface="Times New Roman" pitchFamily="18" charset="0"/>
              </a:rPr>
              <a:t>宽带</a:t>
            </a:r>
            <a:r>
              <a:rPr lang="zh-CN" altLang="en-US" sz="2400" dirty="0" smtClean="0">
                <a:latin typeface="Times New Roman" pitchFamily="18" charset="0"/>
                <a:ea typeface="楷体" pitchFamily="49" charset="-122"/>
                <a:cs typeface="Times New Roman" pitchFamily="18" charset="0"/>
              </a:rPr>
              <a:t>雷达</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6</a:t>
            </a:r>
            <a:r>
              <a:rPr lang="zh-CN" altLang="en-US"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Li-fi</a:t>
            </a:r>
          </a:p>
          <a:p>
            <a:pPr>
              <a:lnSpc>
                <a:spcPts val="4000"/>
              </a:lnSpc>
            </a:pPr>
            <a:r>
              <a:rPr lang="en-US" altLang="zh-CN" sz="2400" dirty="0" smtClean="0">
                <a:latin typeface="Times New Roman" pitchFamily="18" charset="0"/>
                <a:ea typeface="楷体" pitchFamily="49" charset="-122"/>
                <a:cs typeface="Times New Roman" pitchFamily="18" charset="0"/>
              </a:rPr>
              <a:t>7</a:t>
            </a:r>
            <a:r>
              <a:rPr lang="zh-CN" altLang="en-US"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RFID</a:t>
            </a:r>
            <a:r>
              <a:rPr lang="zh-CN" altLang="en-US" sz="2400" dirty="0" smtClean="0">
                <a:latin typeface="Times New Roman" pitchFamily="18" charset="0"/>
                <a:ea typeface="楷体" pitchFamily="49" charset="-122"/>
                <a:cs typeface="Times New Roman" pitchFamily="18" charset="0"/>
              </a:rPr>
              <a:t>定位</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8</a:t>
            </a:r>
            <a:r>
              <a:rPr lang="zh-CN" altLang="en-US" sz="2400" dirty="0" smtClean="0">
                <a:latin typeface="Times New Roman" pitchFamily="18" charset="0"/>
                <a:ea typeface="楷体" pitchFamily="49" charset="-122"/>
                <a:cs typeface="Times New Roman" pitchFamily="18" charset="0"/>
              </a:rPr>
              <a:t>）伪卫星</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smtClean="0">
                <a:solidFill>
                  <a:srgbClr val="FF0000"/>
                </a:solidFill>
                <a:latin typeface="Times New Roman" pitchFamily="18" charset="0"/>
                <a:ea typeface="楷体" pitchFamily="49" charset="-122"/>
                <a:cs typeface="Times New Roman" pitchFamily="18" charset="0"/>
              </a:rPr>
              <a:t>9</a:t>
            </a:r>
            <a:r>
              <a:rPr lang="zh-CN" altLang="en-US" sz="2400" dirty="0" smtClean="0">
                <a:solidFill>
                  <a:srgbClr val="FF0000"/>
                </a:solidFill>
                <a:latin typeface="Times New Roman" pitchFamily="18" charset="0"/>
                <a:ea typeface="楷体" pitchFamily="49" charset="-122"/>
                <a:cs typeface="Times New Roman" pitchFamily="18" charset="0"/>
              </a:rPr>
              <a:t>）</a:t>
            </a:r>
            <a:r>
              <a:rPr lang="zh-CN" altLang="en-US" sz="2400" dirty="0">
                <a:solidFill>
                  <a:srgbClr val="FF0000"/>
                </a:solidFill>
                <a:latin typeface="Times New Roman" pitchFamily="18" charset="0"/>
                <a:ea typeface="楷体" pitchFamily="49" charset="-122"/>
                <a:cs typeface="Times New Roman" pitchFamily="18" charset="0"/>
              </a:rPr>
              <a:t>基站定</a:t>
            </a:r>
            <a:r>
              <a:rPr lang="zh-CN" altLang="en-US" sz="2400" dirty="0" smtClean="0">
                <a:solidFill>
                  <a:srgbClr val="FF0000"/>
                </a:solidFill>
                <a:latin typeface="Times New Roman" pitchFamily="18" charset="0"/>
                <a:ea typeface="楷体" pitchFamily="49" charset="-122"/>
                <a:cs typeface="Times New Roman" pitchFamily="18" charset="0"/>
              </a:rPr>
              <a:t>位（</a:t>
            </a:r>
            <a:r>
              <a:rPr lang="en-US" altLang="zh-CN" sz="2400" dirty="0" smtClean="0">
                <a:solidFill>
                  <a:srgbClr val="FF0000"/>
                </a:solidFill>
                <a:latin typeface="Times New Roman" pitchFamily="18" charset="0"/>
                <a:ea typeface="楷体" pitchFamily="49" charset="-122"/>
                <a:cs typeface="Times New Roman" pitchFamily="18" charset="0"/>
              </a:rPr>
              <a:t>5G</a:t>
            </a:r>
            <a:r>
              <a:rPr lang="zh-CN" altLang="en-US" sz="2400" dirty="0" smtClean="0">
                <a:solidFill>
                  <a:srgbClr val="FF0000"/>
                </a:solidFill>
                <a:latin typeface="Times New Roman" pitchFamily="18" charset="0"/>
                <a:ea typeface="楷体" pitchFamily="49" charset="-122"/>
                <a:cs typeface="Times New Roman" pitchFamily="18" charset="0"/>
              </a:rPr>
              <a:t>）</a:t>
            </a:r>
            <a:endParaRPr lang="en-US" altLang="zh-CN" sz="2400" dirty="0">
              <a:solidFill>
                <a:srgbClr val="FF0000"/>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172486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334254"/>
            <a:ext cx="8496944" cy="2677656"/>
          </a:xfrm>
          <a:prstGeom prst="rect">
            <a:avLst/>
          </a:prstGeom>
          <a:noFill/>
        </p:spPr>
        <p:txBody>
          <a:bodyPr wrap="square" rtlCol="0">
            <a:spAutoFit/>
          </a:bodyPr>
          <a:lstStyle/>
          <a:p>
            <a:pPr algn="just">
              <a:lnSpc>
                <a:spcPct val="150000"/>
              </a:lnSpc>
            </a:pPr>
            <a:r>
              <a:rPr lang="zh-CN" altLang="en-US" sz="2800" dirty="0" smtClean="0">
                <a:latin typeface="Times New Roman" pitchFamily="18" charset="0"/>
                <a:ea typeface="楷体" pitchFamily="49" charset="-122"/>
                <a:cs typeface="Times New Roman" pitchFamily="18" charset="0"/>
              </a:rPr>
              <a:t>        由于国家倡导和支持国产化装备的发展，再加上技术的快速进步，使得装备的更新周期缩短，</a:t>
            </a:r>
            <a:r>
              <a:rPr lang="zh-CN" altLang="en-US" sz="2800" dirty="0" smtClean="0">
                <a:solidFill>
                  <a:srgbClr val="FF0000"/>
                </a:solidFill>
                <a:latin typeface="Times New Roman" pitchFamily="18" charset="0"/>
                <a:ea typeface="楷体" pitchFamily="49" charset="-122"/>
                <a:cs typeface="Times New Roman" pitchFamily="18" charset="0"/>
              </a:rPr>
              <a:t>新装备研制国内外都处于同一个起跑线上</a:t>
            </a:r>
            <a:r>
              <a:rPr lang="zh-CN" altLang="en-US" sz="2800" dirty="0" smtClean="0">
                <a:latin typeface="Times New Roman" pitchFamily="18" charset="0"/>
                <a:ea typeface="楷体" pitchFamily="49" charset="-122"/>
                <a:cs typeface="Times New Roman" pitchFamily="18" charset="0"/>
              </a:rPr>
              <a:t>，所以研制国产装备的企业大有可为。</a:t>
            </a:r>
            <a:endParaRPr lang="en-US" altLang="zh-CN" sz="28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741909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61552" y="-164554"/>
            <a:ext cx="8458920" cy="720080"/>
          </a:xfrm>
          <a:prstGeom prst="rect">
            <a:avLst/>
          </a:prstGeom>
        </p:spPr>
        <p:txBody>
          <a:bodyPr vert="horz" anchor="t">
            <a:noAutofit/>
            <a:scene3d>
              <a:camera prst="orthographicFront"/>
              <a:lightRig rig="soft" dir="t"/>
            </a:scene3d>
            <a:sp3d prstMaterial="softEdge">
              <a:bevelT w="0" h="0"/>
            </a:sp3d>
          </a:bodyPr>
          <a:lstStyle/>
          <a:p>
            <a:pPr lvl="0" algn="ctr" eaLnBrk="0" hangingPunct="0">
              <a:lnSpc>
                <a:spcPts val="4500"/>
              </a:lnSpc>
              <a:defRPr/>
            </a:pPr>
            <a:r>
              <a:rPr lang="zh-CN" altLang="en-US" sz="2000" dirty="0" smtClean="0">
                <a:latin typeface="Times New Roman" pitchFamily="18" charset="0"/>
                <a:ea typeface="楷体" pitchFamily="49" charset="-122"/>
                <a:cs typeface="Times New Roman" pitchFamily="18" charset="0"/>
              </a:rPr>
              <a:t>当前室内定位各种应用方案的评价</a:t>
            </a:r>
            <a:endParaRPr lang="en-US" altLang="zh-CN" sz="2000" dirty="0" smtClean="0">
              <a:solidFill>
                <a:srgbClr val="0000FF"/>
              </a:solidFill>
              <a:latin typeface="Times New Roman" pitchFamily="18" charset="0"/>
              <a:ea typeface="楷体" pitchFamily="49" charset="-122"/>
              <a:cs typeface="Times New Roman"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457436653"/>
              </p:ext>
            </p:extLst>
          </p:nvPr>
        </p:nvGraphicFramePr>
        <p:xfrm>
          <a:off x="1" y="411510"/>
          <a:ext cx="9143998" cy="4745876"/>
        </p:xfrm>
        <a:graphic>
          <a:graphicData uri="http://schemas.openxmlformats.org/drawingml/2006/table">
            <a:tbl>
              <a:tblPr firstRow="1" bandRow="1">
                <a:tableStyleId>{5940675A-B579-460E-94D1-54222C63F5DA}</a:tableStyleId>
              </a:tblPr>
              <a:tblGrid>
                <a:gridCol w="1115615">
                  <a:extLst>
                    <a:ext uri="{9D8B030D-6E8A-4147-A177-3AD203B41FA5}">
                      <a16:colId xmlns:a16="http://schemas.microsoft.com/office/drawing/2014/main" xmlns="" val="20000"/>
                    </a:ext>
                  </a:extLst>
                </a:gridCol>
                <a:gridCol w="2808312">
                  <a:extLst>
                    <a:ext uri="{9D8B030D-6E8A-4147-A177-3AD203B41FA5}">
                      <a16:colId xmlns:a16="http://schemas.microsoft.com/office/drawing/2014/main" xmlns="" val="20001"/>
                    </a:ext>
                  </a:extLst>
                </a:gridCol>
                <a:gridCol w="3600400">
                  <a:extLst>
                    <a:ext uri="{9D8B030D-6E8A-4147-A177-3AD203B41FA5}">
                      <a16:colId xmlns:a16="http://schemas.microsoft.com/office/drawing/2014/main" xmlns="" val="20002"/>
                    </a:ext>
                  </a:extLst>
                </a:gridCol>
                <a:gridCol w="1619671">
                  <a:extLst>
                    <a:ext uri="{9D8B030D-6E8A-4147-A177-3AD203B41FA5}">
                      <a16:colId xmlns:a16="http://schemas.microsoft.com/office/drawing/2014/main" xmlns="" val="20003"/>
                    </a:ext>
                  </a:extLst>
                </a:gridCol>
              </a:tblGrid>
              <a:tr h="3021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kern="1200" dirty="0" smtClean="0">
                          <a:solidFill>
                            <a:schemeClr val="tx1"/>
                          </a:solidFill>
                          <a:latin typeface="+mn-lt"/>
                          <a:ea typeface="+mn-ea"/>
                          <a:cs typeface="+mn-cs"/>
                        </a:rPr>
                        <a:t>应用方案</a:t>
                      </a:r>
                    </a:p>
                  </a:txBody>
                  <a:tcPr anchor="ctr"/>
                </a:tc>
                <a:tc>
                  <a:txBody>
                    <a:bodyPr/>
                    <a:lstStyle/>
                    <a:p>
                      <a:pPr marL="0" algn="ctr" rtl="0" eaLnBrk="1" latinLnBrk="0" hangingPunct="1"/>
                      <a:r>
                        <a:rPr kumimoji="0" lang="zh-CN" altLang="en-US" sz="1400" b="1" kern="1200" dirty="0" smtClean="0">
                          <a:solidFill>
                            <a:schemeClr val="tx1"/>
                          </a:solidFill>
                          <a:latin typeface="+mn-lt"/>
                          <a:ea typeface="+mn-ea"/>
                          <a:cs typeface="+mn-cs"/>
                        </a:rPr>
                        <a:t>优势</a:t>
                      </a:r>
                      <a:endParaRPr kumimoji="0" lang="zh-CN" altLang="en-US" sz="1400" b="1" kern="1200" dirty="0">
                        <a:solidFill>
                          <a:schemeClr val="tx1"/>
                        </a:solidFill>
                        <a:latin typeface="+mn-lt"/>
                        <a:ea typeface="+mn-ea"/>
                        <a:cs typeface="+mn-cs"/>
                      </a:endParaRPr>
                    </a:p>
                  </a:txBody>
                  <a:tcPr anchor="ctr"/>
                </a:tc>
                <a:tc>
                  <a:txBody>
                    <a:bodyPr/>
                    <a:lstStyle/>
                    <a:p>
                      <a:pPr marL="0" algn="ctr" rtl="0" eaLnBrk="1" latinLnBrk="0" hangingPunct="1"/>
                      <a:r>
                        <a:rPr kumimoji="0" lang="zh-CN" altLang="en-US" sz="1400" b="1" kern="1200" dirty="0" smtClean="0">
                          <a:solidFill>
                            <a:schemeClr val="tx1"/>
                          </a:solidFill>
                          <a:latin typeface="+mn-lt"/>
                          <a:ea typeface="+mn-ea"/>
                          <a:cs typeface="+mn-cs"/>
                        </a:rPr>
                        <a:t>劣势</a:t>
                      </a:r>
                      <a:endParaRPr kumimoji="0" lang="zh-CN" altLang="en-US" sz="1400" b="1" kern="1200" dirty="0">
                        <a:solidFill>
                          <a:schemeClr val="tx1"/>
                        </a:solidFill>
                        <a:latin typeface="+mn-lt"/>
                        <a:ea typeface="+mn-ea"/>
                        <a:cs typeface="+mn-cs"/>
                      </a:endParaRPr>
                    </a:p>
                  </a:txBody>
                  <a:tcPr anchor="ctr"/>
                </a:tc>
                <a:tc>
                  <a:txBody>
                    <a:bodyPr/>
                    <a:lstStyle/>
                    <a:p>
                      <a:pPr marL="0" algn="ctr" rtl="0" eaLnBrk="1" latinLnBrk="0" hangingPunct="1"/>
                      <a:r>
                        <a:rPr kumimoji="0" lang="zh-CN" altLang="en-US" sz="1400" b="1" kern="1200" dirty="0" smtClean="0">
                          <a:solidFill>
                            <a:schemeClr val="tx1"/>
                          </a:solidFill>
                          <a:latin typeface="+mn-lt"/>
                          <a:ea typeface="+mn-ea"/>
                          <a:cs typeface="+mn-cs"/>
                        </a:rPr>
                        <a:t>适用场景</a:t>
                      </a:r>
                      <a:endParaRPr kumimoji="0" lang="zh-CN" altLang="en-US" sz="1400" b="1" kern="1200" dirty="0">
                        <a:solidFill>
                          <a:schemeClr val="tx1"/>
                        </a:solidFill>
                        <a:latin typeface="+mn-lt"/>
                        <a:ea typeface="+mn-ea"/>
                        <a:cs typeface="+mn-cs"/>
                      </a:endParaRPr>
                    </a:p>
                  </a:txBody>
                  <a:tcPr anchor="ctr"/>
                </a:tc>
                <a:extLst>
                  <a:ext uri="{0D108BD9-81ED-4DB2-BD59-A6C34878D82A}">
                    <a16:rowId xmlns:a16="http://schemas.microsoft.com/office/drawing/2014/main" xmlns="" val="10000"/>
                  </a:ext>
                </a:extLst>
              </a:tr>
              <a:tr h="634428">
                <a:tc>
                  <a:txBody>
                    <a:bodyPr/>
                    <a:lstStyle/>
                    <a:p>
                      <a:pPr marL="0" algn="ctr" rtl="0" eaLnBrk="1" latinLnBrk="0" hangingPunct="1"/>
                      <a:r>
                        <a:rPr kumimoji="0" lang="zh-CN" altLang="en-US" sz="1400" b="1" kern="1200" dirty="0" smtClean="0">
                          <a:solidFill>
                            <a:schemeClr val="tx1"/>
                          </a:solidFill>
                          <a:latin typeface="+mn-lt"/>
                          <a:ea typeface="+mn-ea"/>
                          <a:cs typeface="+mn-cs"/>
                        </a:rPr>
                        <a:t>室内</a:t>
                      </a:r>
                      <a:endParaRPr kumimoji="0" lang="en-US" altLang="zh-CN" sz="1400" b="1" kern="1200" dirty="0" smtClean="0">
                        <a:solidFill>
                          <a:schemeClr val="tx1"/>
                        </a:solidFill>
                        <a:latin typeface="+mn-lt"/>
                        <a:ea typeface="+mn-ea"/>
                        <a:cs typeface="+mn-cs"/>
                      </a:endParaRPr>
                    </a:p>
                    <a:p>
                      <a:pPr marL="0" algn="ctr" rtl="0" eaLnBrk="1" latinLnBrk="0" hangingPunct="1"/>
                      <a:r>
                        <a:rPr kumimoji="0" lang="zh-CN" altLang="en-US" sz="1400" b="1" kern="1200" dirty="0" smtClean="0">
                          <a:solidFill>
                            <a:schemeClr val="tx1"/>
                          </a:solidFill>
                          <a:latin typeface="+mn-lt"/>
                          <a:ea typeface="+mn-ea"/>
                          <a:cs typeface="+mn-cs"/>
                        </a:rPr>
                        <a:t>协同定位</a:t>
                      </a:r>
                      <a:endParaRPr kumimoji="0" lang="zh-CN" altLang="en-US" sz="1400" b="1" kern="1200" dirty="0">
                        <a:solidFill>
                          <a:schemeClr val="tx1"/>
                        </a:solidFill>
                        <a:latin typeface="+mn-lt"/>
                        <a:ea typeface="+mn-ea"/>
                        <a:cs typeface="+mn-cs"/>
                      </a:endParaRPr>
                    </a:p>
                  </a:txBody>
                  <a:tcPr anchor="ctr"/>
                </a:tc>
                <a:tc>
                  <a:txBody>
                    <a:bodyPr/>
                    <a:lstStyle/>
                    <a:p>
                      <a:pPr marL="0" algn="ctr" rtl="0" eaLnBrk="1" latinLnBrk="0" hangingPunct="1"/>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融合</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GNSS/MEMS/WLAN/BLE/</a:t>
                      </a: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气压计</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磁强计</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/SLAM/</a:t>
                      </a: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移动通信等多种室内外定位数据，定位精度高（</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1-3m</a:t>
                      </a: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algn="ctr" rtl="0" eaLnBrk="1" latinLnBrk="0" hangingPunct="1"/>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需要建立覆盖全国的分级服务精度的大规模信标位置数据库，多源异构定位数据融合算法和误差建模还不成熟</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algn="ctr" rtl="0" eaLnBrk="1" latinLnBrk="0" hangingPunct="1"/>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广泛适用于各类室内定位场景</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xmlns="" val="10001"/>
                  </a:ext>
                </a:extLst>
              </a:tr>
              <a:tr h="453163">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b="1" kern="1200" dirty="0" err="1" smtClean="0">
                          <a:solidFill>
                            <a:schemeClr val="tx1"/>
                          </a:solidFill>
                          <a:latin typeface="+mn-lt"/>
                          <a:ea typeface="+mn-ea"/>
                          <a:cs typeface="+mn-cs"/>
                        </a:rPr>
                        <a:t>wifi</a:t>
                      </a:r>
                      <a:endParaRPr kumimoji="0" lang="en-US" altLang="zh-CN" sz="1400" b="1" kern="1200" dirty="0" smtClean="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覆盖广，信源多，系统可复用，部署灵活，定位精度</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3-5m</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安装维护成本高、能耗高、抗干扰性差，有延迟</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机场，商场等</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xmlns="" val="10002"/>
                  </a:ext>
                </a:extLst>
              </a:tr>
              <a:tr h="453163">
                <a:tc>
                  <a:txBody>
                    <a:bodyPr/>
                    <a:lstStyle/>
                    <a:p>
                      <a:pPr marL="0" algn="ctr" rtl="0" eaLnBrk="1" latinLnBrk="0" hangingPunct="1"/>
                      <a:r>
                        <a:rPr kumimoji="0" lang="zh-CN" altLang="en-US" sz="1400" b="1" kern="1200" dirty="0" smtClean="0">
                          <a:solidFill>
                            <a:schemeClr val="tx1"/>
                          </a:solidFill>
                          <a:latin typeface="+mn-lt"/>
                          <a:ea typeface="+mn-ea"/>
                          <a:cs typeface="+mn-cs"/>
                        </a:rPr>
                        <a:t>蓝牙</a:t>
                      </a:r>
                      <a:endParaRPr kumimoji="0" lang="zh-CN" altLang="en-US" sz="1400" b="1" kern="1200" dirty="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功耗低，成本低，定位精度高，部署简单，定位精度小于</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2m</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部署和运维成本高，覆盖距离短，信号在复杂环境下易受干扰</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广泛：停车场、工厂、医院等</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xmlns="" val="10003"/>
                  </a:ext>
                </a:extLst>
              </a:tr>
              <a:tr h="453163">
                <a:tc>
                  <a:txBody>
                    <a:bodyPr/>
                    <a:lstStyle/>
                    <a:p>
                      <a:pPr marL="0" algn="ctr" rtl="0" eaLnBrk="1" latinLnBrk="0" hangingPunct="1"/>
                      <a:r>
                        <a:rPr kumimoji="0" lang="zh-CN" altLang="en-US" sz="1400" b="1" kern="1200" dirty="0" smtClean="0">
                          <a:solidFill>
                            <a:schemeClr val="tx1"/>
                          </a:solidFill>
                          <a:latin typeface="+mn-lt"/>
                          <a:ea typeface="+mn-ea"/>
                          <a:cs typeface="+mn-cs"/>
                        </a:rPr>
                        <a:t>超宽带脉冲</a:t>
                      </a:r>
                      <a:endParaRPr kumimoji="0" lang="zh-CN" altLang="en-US" sz="1400" b="1" kern="1200" dirty="0">
                        <a:solidFill>
                          <a:schemeClr val="tx1"/>
                        </a:solidFill>
                        <a:latin typeface="+mn-lt"/>
                        <a:ea typeface="+mn-ea"/>
                        <a:cs typeface="+mn-cs"/>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功耗低，系统复杂度低，抗干扰性强，定位精度高，可达厘米级，</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10cm</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基站之间需要同步，故难以实现大范围室内覆盖，且手机不支持，</a:t>
                      </a: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部署</a:t>
                      </a:r>
                      <a:r>
                        <a:rPr kumimoji="0" lang="zh-CN"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成本非常高</a:t>
                      </a:r>
                      <a:endPar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较高精度测量及需要较高精度定位</a:t>
                      </a:r>
                    </a:p>
                  </a:txBody>
                  <a:tcPr anchor="ctr"/>
                </a:tc>
                <a:extLst>
                  <a:ext uri="{0D108BD9-81ED-4DB2-BD59-A6C34878D82A}">
                    <a16:rowId xmlns:a16="http://schemas.microsoft.com/office/drawing/2014/main" xmlns="" val="10004"/>
                  </a:ext>
                </a:extLst>
              </a:tr>
              <a:tr h="302108">
                <a:tc>
                  <a:txBody>
                    <a:bodyPr/>
                    <a:lstStyle/>
                    <a:p>
                      <a:pPr algn="ctr"/>
                      <a:r>
                        <a:rPr lang="zh-CN" altLang="en-US" sz="1400" b="1" dirty="0" smtClean="0">
                          <a:solidFill>
                            <a:schemeClr val="tx1"/>
                          </a:solidFill>
                        </a:rPr>
                        <a:t>超宽带雷达</a:t>
                      </a:r>
                      <a:endParaRPr lang="zh-CN" altLang="en-US" sz="1400" b="1" dirty="0">
                        <a:solidFill>
                          <a:schemeClr val="tx1"/>
                        </a:solidFill>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定位精度高，基站不需要同步，</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2cm</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全靠进口，成本较高，</a:t>
                      </a:r>
                      <a:r>
                        <a:rPr kumimoji="0" lang="zh-CN"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手机不支持</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高精度测量</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r>
              <a:tr h="302108">
                <a:tc>
                  <a:txBody>
                    <a:bodyPr/>
                    <a:lstStyle/>
                    <a:p>
                      <a:pPr algn="ctr"/>
                      <a:r>
                        <a:rPr lang="en-US" altLang="zh-CN" sz="1400" b="1" dirty="0" err="1" smtClean="0">
                          <a:solidFill>
                            <a:schemeClr val="tx1"/>
                          </a:solidFill>
                        </a:rPr>
                        <a:t>Lifi</a:t>
                      </a:r>
                      <a:endParaRPr lang="zh-CN" altLang="en-US" sz="1400" b="1" dirty="0" smtClean="0">
                        <a:solidFill>
                          <a:schemeClr val="tx1"/>
                        </a:solidFill>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部署成本低，定位精度高，功耗低</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覆盖范围有限，抗干扰性差</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商场，厂矿等</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xmlns="" val="10005"/>
                  </a:ext>
                </a:extLst>
              </a:tr>
              <a:tr h="596136">
                <a:tc>
                  <a:txBody>
                    <a:bodyPr/>
                    <a:lstStyle/>
                    <a:p>
                      <a:pPr algn="ctr"/>
                      <a:r>
                        <a:rPr lang="en-US" altLang="zh-CN" sz="1400" b="1" dirty="0" smtClean="0">
                          <a:solidFill>
                            <a:schemeClr val="tx1"/>
                          </a:solidFill>
                        </a:rPr>
                        <a:t>RFID</a:t>
                      </a:r>
                      <a:endParaRPr lang="zh-CN" altLang="en-US" sz="1400" b="1" dirty="0">
                        <a:solidFill>
                          <a:schemeClr val="tx1"/>
                        </a:solidFill>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标签成本低，功耗低，可以对标签内容进行读写，定位精度可达米级</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亚米级</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作用距离短，安全性低，定位精度易受环境影响</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物流、管廊</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xmlns="" val="10006"/>
                  </a:ext>
                </a:extLst>
              </a:tr>
              <a:tr h="453163">
                <a:tc>
                  <a:txBody>
                    <a:bodyPr/>
                    <a:lstStyle/>
                    <a:p>
                      <a:pPr algn="ctr"/>
                      <a:r>
                        <a:rPr lang="zh-CN" altLang="en-US" sz="1400" b="1" dirty="0" smtClean="0">
                          <a:solidFill>
                            <a:schemeClr val="tx1"/>
                          </a:solidFill>
                        </a:rPr>
                        <a:t>伪卫星</a:t>
                      </a:r>
                      <a:endParaRPr lang="zh-CN" altLang="en-US" sz="1400" b="1" dirty="0">
                        <a:solidFill>
                          <a:schemeClr val="tx1"/>
                        </a:solidFill>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抗干扰性强</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定位精度高，可达亚米级，定位精度小于</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10cm</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设备、部署和运维成本高</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机场，露天矿，城市监控，精准测量</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xmlns="" val="10007"/>
                  </a:ext>
                </a:extLst>
              </a:tr>
              <a:tr h="766460">
                <a:tc>
                  <a:txBody>
                    <a:bodyPr/>
                    <a:lstStyle/>
                    <a:p>
                      <a:pPr algn="ctr"/>
                      <a:r>
                        <a:rPr lang="zh-CN" altLang="en-US" sz="1400" b="1" dirty="0" smtClean="0">
                          <a:solidFill>
                            <a:schemeClr val="tx1"/>
                          </a:solidFill>
                        </a:rPr>
                        <a:t>基站定位</a:t>
                      </a:r>
                      <a:endParaRPr lang="zh-CN" altLang="en-US" sz="1400" b="1" dirty="0">
                        <a:solidFill>
                          <a:schemeClr val="tx1"/>
                        </a:solidFill>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信号覆盖成本低，范围广，与</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GNSS</a:t>
                      </a: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定位结合，定位速度快，定位精度</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20cm</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需要基础设施改建，与移动运营商的合作，定位精度低（目前有基于</a:t>
                      </a:r>
                      <a:r>
                        <a:rPr kumimoji="0" lang="en-US" altLang="zh-CN"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TC-OFDM</a:t>
                      </a: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信号进行测距定位，可高精度定位）</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kern="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适用于城市各类室内定位场景</a:t>
                      </a:r>
                      <a:endParaRPr kumimoji="0" lang="zh-CN" altLang="en-US" sz="12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221649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552" y="2246550"/>
            <a:ext cx="8496944" cy="1477328"/>
          </a:xfrm>
          <a:prstGeom prst="rect">
            <a:avLst/>
          </a:prstGeom>
          <a:noFill/>
        </p:spPr>
        <p:txBody>
          <a:bodyPr wrap="square" rtlCol="0">
            <a:spAutoFit/>
          </a:bodyPr>
          <a:lstStyle/>
          <a:p>
            <a:pPr>
              <a:lnSpc>
                <a:spcPct val="150000"/>
              </a:lnSpc>
            </a:pPr>
            <a:r>
              <a:rPr lang="en-US" altLang="zh-CN" sz="3000" dirty="0" smtClean="0">
                <a:latin typeface="Times New Roman" pitchFamily="18" charset="0"/>
                <a:ea typeface="楷体" pitchFamily="49" charset="-122"/>
                <a:cs typeface="Times New Roman" pitchFamily="18" charset="0"/>
              </a:rPr>
              <a:t>2.  </a:t>
            </a:r>
            <a:r>
              <a:rPr lang="zh-CN" altLang="en-US" sz="3000" dirty="0" smtClean="0">
                <a:latin typeface="Times New Roman" pitchFamily="18" charset="0"/>
                <a:ea typeface="楷体" pitchFamily="49" charset="-122"/>
                <a:cs typeface="Times New Roman" pitchFamily="18" charset="0"/>
              </a:rPr>
              <a:t>水下无人潜艇在海洋测绘中的应用</a:t>
            </a:r>
            <a:endParaRPr lang="en-US" altLang="zh-CN" sz="3000" dirty="0">
              <a:latin typeface="Times New Roman" pitchFamily="18" charset="0"/>
              <a:ea typeface="楷体" pitchFamily="49" charset="-122"/>
              <a:cs typeface="Times New Roman" pitchFamily="18" charset="0"/>
            </a:endParaRPr>
          </a:p>
          <a:p>
            <a:pPr>
              <a:lnSpc>
                <a:spcPct val="150000"/>
              </a:lnSpc>
            </a:pPr>
            <a:r>
              <a:rPr lang="en-US" altLang="zh-CN" sz="3000" dirty="0" smtClean="0">
                <a:latin typeface="Times New Roman" pitchFamily="18" charset="0"/>
                <a:ea typeface="楷体" pitchFamily="49" charset="-122"/>
                <a:cs typeface="Times New Roman" pitchFamily="18" charset="0"/>
              </a:rPr>
              <a:t>3</a:t>
            </a:r>
            <a:r>
              <a:rPr lang="en-US" altLang="zh-CN" sz="3000" dirty="0">
                <a:latin typeface="Times New Roman" pitchFamily="18" charset="0"/>
                <a:ea typeface="楷体" pitchFamily="49" charset="-122"/>
                <a:cs typeface="Times New Roman" pitchFamily="18" charset="0"/>
              </a:rPr>
              <a:t>.  </a:t>
            </a:r>
            <a:r>
              <a:rPr lang="zh-CN" altLang="en-US" sz="3000" dirty="0">
                <a:latin typeface="Times New Roman" pitchFamily="18" charset="0"/>
                <a:ea typeface="楷体" pitchFamily="49" charset="-122"/>
                <a:cs typeface="Times New Roman" pitchFamily="18" charset="0"/>
              </a:rPr>
              <a:t>水陆两用沙滩车用于滩涂与海岸线</a:t>
            </a:r>
            <a:r>
              <a:rPr lang="zh-CN" altLang="en-US" sz="3000" dirty="0" smtClean="0">
                <a:latin typeface="Times New Roman" pitchFamily="18" charset="0"/>
                <a:ea typeface="楷体" pitchFamily="49" charset="-122"/>
                <a:cs typeface="Times New Roman" pitchFamily="18" charset="0"/>
              </a:rPr>
              <a:t>调查</a:t>
            </a:r>
            <a:endParaRPr lang="en-US" altLang="zh-CN" sz="3000" dirty="0">
              <a:solidFill>
                <a:srgbClr val="FF0000"/>
              </a:solidFill>
              <a:latin typeface="Times New Roman" pitchFamily="18" charset="0"/>
              <a:ea typeface="楷体" pitchFamily="49" charset="-122"/>
              <a:cs typeface="Times New Roman" pitchFamily="18" charset="0"/>
            </a:endParaRPr>
          </a:p>
        </p:txBody>
      </p:sp>
      <p:sp>
        <p:nvSpPr>
          <p:cNvPr id="4" name="TextBox 3"/>
          <p:cNvSpPr txBox="1"/>
          <p:nvPr/>
        </p:nvSpPr>
        <p:spPr>
          <a:xfrm>
            <a:off x="9893" y="842403"/>
            <a:ext cx="8496944" cy="923330"/>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（二）近海与滩涂</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326397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419622"/>
            <a:ext cx="8496944" cy="737510"/>
          </a:xfrm>
          <a:prstGeom prst="rect">
            <a:avLst/>
          </a:prstGeom>
          <a:noFill/>
        </p:spPr>
        <p:txBody>
          <a:bodyPr wrap="square" rtlCol="0">
            <a:spAutoFit/>
          </a:bodyPr>
          <a:lstStyle/>
          <a:p>
            <a:pPr algn="ctr">
              <a:lnSpc>
                <a:spcPct val="150000"/>
              </a:lnSpc>
            </a:pPr>
            <a:r>
              <a:rPr lang="en-US" altLang="zh-CN" sz="3200" dirty="0" smtClean="0">
                <a:latin typeface="Times New Roman" pitchFamily="18" charset="0"/>
                <a:ea typeface="楷体" pitchFamily="49" charset="-122"/>
                <a:cs typeface="Times New Roman" pitchFamily="18" charset="0"/>
              </a:rPr>
              <a:t>2.  </a:t>
            </a:r>
            <a:r>
              <a:rPr lang="zh-CN" altLang="en-US" sz="3200" dirty="0" smtClean="0">
                <a:latin typeface="Times New Roman" pitchFamily="18" charset="0"/>
                <a:ea typeface="楷体" pitchFamily="49" charset="-122"/>
                <a:cs typeface="Times New Roman" pitchFamily="18" charset="0"/>
              </a:rPr>
              <a:t>水下无人潜艇在海洋测绘中的应用</a:t>
            </a:r>
            <a:endParaRPr lang="en-US" altLang="zh-CN" sz="3200" dirty="0">
              <a:solidFill>
                <a:srgbClr val="FF0000"/>
              </a:solidFill>
              <a:latin typeface="Times New Roman" pitchFamily="18" charset="0"/>
              <a:ea typeface="楷体" pitchFamily="49" charset="-122"/>
              <a:cs typeface="Times New Roman" pitchFamily="18" charset="0"/>
            </a:endParaRPr>
          </a:p>
        </p:txBody>
      </p:sp>
      <p:sp>
        <p:nvSpPr>
          <p:cNvPr id="3" name="标题 1"/>
          <p:cNvSpPr txBox="1">
            <a:spLocks/>
          </p:cNvSpPr>
          <p:nvPr/>
        </p:nvSpPr>
        <p:spPr>
          <a:xfrm>
            <a:off x="694995" y="2185749"/>
            <a:ext cx="7772400" cy="814487"/>
          </a:xfrm>
          <a:prstGeom prst="rect">
            <a:avLst/>
          </a:prstGeom>
        </p:spPr>
        <p:txBody>
          <a:bodyPr vert="horz" lIns="68580" tIns="34290" rIns="68580" bIns="34290" rtlCol="0" anchor="ctr">
            <a:norm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3200" dirty="0">
                <a:solidFill>
                  <a:schemeClr val="tx1"/>
                </a:solidFill>
                <a:latin typeface="Times New Roman" pitchFamily="18" charset="0"/>
                <a:ea typeface="楷体" pitchFamily="49" charset="-122"/>
                <a:cs typeface="Times New Roman" pitchFamily="18" charset="0"/>
              </a:rPr>
              <a:t>以</a:t>
            </a:r>
            <a:r>
              <a:rPr lang="en-US" altLang="zh-CN" sz="3200" dirty="0">
                <a:solidFill>
                  <a:schemeClr val="tx1"/>
                </a:solidFill>
                <a:latin typeface="Times New Roman" pitchFamily="18" charset="0"/>
                <a:ea typeface="楷体" pitchFamily="49" charset="-122"/>
                <a:cs typeface="Times New Roman" pitchFamily="18" charset="0"/>
              </a:rPr>
              <a:t>AUV</a:t>
            </a:r>
            <a:r>
              <a:rPr lang="zh-CN" altLang="en-US" sz="3200" dirty="0">
                <a:solidFill>
                  <a:schemeClr val="tx1"/>
                </a:solidFill>
                <a:latin typeface="Times New Roman" pitchFamily="18" charset="0"/>
                <a:ea typeface="楷体" pitchFamily="49" charset="-122"/>
                <a:cs typeface="Times New Roman" pitchFamily="18" charset="0"/>
              </a:rPr>
              <a:t>为载体的</a:t>
            </a:r>
            <a:r>
              <a:rPr lang="zh-CN" altLang="en-US" sz="3200" dirty="0" smtClean="0">
                <a:solidFill>
                  <a:schemeClr val="tx1"/>
                </a:solidFill>
                <a:latin typeface="Times New Roman" pitchFamily="18" charset="0"/>
                <a:ea typeface="楷体" pitchFamily="49" charset="-122"/>
                <a:cs typeface="Times New Roman" pitchFamily="18" charset="0"/>
              </a:rPr>
              <a:t>海洋测绘</a:t>
            </a:r>
            <a:endParaRPr lang="en-US" altLang="zh-CN" sz="3200" dirty="0">
              <a:solidFill>
                <a:schemeClr val="tx1"/>
              </a:solidFill>
              <a:latin typeface="Times New Roman" pitchFamily="18" charset="0"/>
              <a:ea typeface="楷体" pitchFamily="49" charset="-122"/>
              <a:cs typeface="Times New Roman" pitchFamily="18" charset="0"/>
            </a:endParaRPr>
          </a:p>
        </p:txBody>
      </p:sp>
      <p:sp>
        <p:nvSpPr>
          <p:cNvPr id="5" name="标题 1"/>
          <p:cNvSpPr txBox="1">
            <a:spLocks/>
          </p:cNvSpPr>
          <p:nvPr/>
        </p:nvSpPr>
        <p:spPr>
          <a:xfrm>
            <a:off x="694995" y="3388642"/>
            <a:ext cx="7772400" cy="814487"/>
          </a:xfrm>
          <a:prstGeom prst="rect">
            <a:avLst/>
          </a:prstGeom>
        </p:spPr>
        <p:txBody>
          <a:bodyPr vert="horz" lIns="68580" tIns="34290" rIns="68580" bIns="34290" rtlCol="0" anchor="ctr">
            <a:norm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600" b="1" dirty="0" smtClean="0">
                <a:solidFill>
                  <a:schemeClr val="tx2">
                    <a:lumMod val="50000"/>
                    <a:lumOff val="50000"/>
                  </a:schemeClr>
                </a:solidFill>
                <a:latin typeface="Times New Roman" pitchFamily="18" charset="0"/>
                <a:ea typeface="楷体" pitchFamily="49" charset="-122"/>
                <a:cs typeface="Times New Roman" pitchFamily="18" charset="0"/>
              </a:rPr>
              <a:t>北京中海智导装备技术有限公司</a:t>
            </a:r>
            <a:endParaRPr lang="en-US" altLang="zh-CN" sz="2600" b="1" dirty="0">
              <a:solidFill>
                <a:schemeClr val="tx2">
                  <a:lumMod val="50000"/>
                  <a:lumOff val="50000"/>
                </a:schemeClr>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190006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1347614"/>
            <a:ext cx="8496944" cy="2446824"/>
          </a:xfrm>
          <a:prstGeom prst="rect">
            <a:avLst/>
          </a:prstGeom>
          <a:noFill/>
        </p:spPr>
        <p:txBody>
          <a:bodyPr wrap="square" rtlCol="0">
            <a:spAutoFit/>
          </a:bodyPr>
          <a:lstStyle/>
          <a:p>
            <a:pPr algn="just" fontAlgn="auto">
              <a:lnSpc>
                <a:spcPct val="170000"/>
              </a:lnSpc>
              <a:spcAft>
                <a:spcPts val="0"/>
              </a:spcAft>
            </a:pPr>
            <a:r>
              <a:rPr lang="zh-CN" altLang="en-US" sz="3000" dirty="0" smtClean="0">
                <a:latin typeface="Times New Roman" pitchFamily="18" charset="0"/>
                <a:ea typeface="楷体" pitchFamily="49" charset="-122"/>
                <a:cs typeface="Times New Roman" pitchFamily="18" charset="0"/>
              </a:rPr>
              <a:t>        我国</a:t>
            </a:r>
            <a:r>
              <a:rPr lang="zh-CN" altLang="en-US" sz="3000" dirty="0">
                <a:latin typeface="Times New Roman" pitchFamily="18" charset="0"/>
                <a:ea typeface="楷体" pitchFamily="49" charset="-122"/>
                <a:cs typeface="Times New Roman" pitchFamily="18" charset="0"/>
              </a:rPr>
              <a:t>水下无人潜艇发展迅速</a:t>
            </a:r>
            <a:r>
              <a:rPr lang="zh-CN" altLang="en-US" sz="3000" dirty="0" smtClean="0">
                <a:latin typeface="Times New Roman" pitchFamily="18" charset="0"/>
                <a:ea typeface="楷体" pitchFamily="49" charset="-122"/>
                <a:cs typeface="Times New Roman" pitchFamily="18" charset="0"/>
              </a:rPr>
              <a:t>，可以根据用户安装不同传感器的需求进行定制，这种主要用于军工的装备需要找到民用的出口。</a:t>
            </a:r>
            <a:endParaRPr lang="en-US" altLang="zh-CN" sz="30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164649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779662"/>
            <a:ext cx="8496944" cy="877163"/>
          </a:xfrm>
          <a:prstGeom prst="rect">
            <a:avLst/>
          </a:prstGeom>
          <a:noFill/>
        </p:spPr>
        <p:txBody>
          <a:bodyPr wrap="square" rtlCol="0">
            <a:spAutoFit/>
          </a:bodyPr>
          <a:lstStyle/>
          <a:p>
            <a:pPr algn="ctr">
              <a:lnSpc>
                <a:spcPct val="150000"/>
              </a:lnSpc>
            </a:pPr>
            <a:r>
              <a:rPr lang="en-US" altLang="zh-CN" sz="3400" dirty="0" smtClean="0">
                <a:latin typeface="Times New Roman" pitchFamily="18" charset="0"/>
                <a:ea typeface="楷体" pitchFamily="49" charset="-122"/>
                <a:cs typeface="Times New Roman" pitchFamily="18" charset="0"/>
              </a:rPr>
              <a:t>3.  </a:t>
            </a:r>
            <a:r>
              <a:rPr lang="zh-CN" altLang="en-US" sz="3400" dirty="0">
                <a:latin typeface="Times New Roman" pitchFamily="18" charset="0"/>
                <a:ea typeface="楷体" pitchFamily="49" charset="-122"/>
                <a:cs typeface="Times New Roman" pitchFamily="18" charset="0"/>
              </a:rPr>
              <a:t>水陆</a:t>
            </a:r>
            <a:r>
              <a:rPr lang="zh-CN" altLang="en-US" sz="3400" dirty="0" smtClean="0">
                <a:latin typeface="Times New Roman" pitchFamily="18" charset="0"/>
                <a:ea typeface="楷体" pitchFamily="49" charset="-122"/>
                <a:cs typeface="Times New Roman" pitchFamily="18" charset="0"/>
              </a:rPr>
              <a:t>两用沙滩车用于滩涂与海岸线调查</a:t>
            </a:r>
            <a:endParaRPr lang="en-US" altLang="zh-CN" sz="3400" dirty="0">
              <a:solidFill>
                <a:srgbClr val="FF0000"/>
              </a:solidFill>
              <a:latin typeface="Times New Roman" pitchFamily="18" charset="0"/>
              <a:ea typeface="楷体" pitchFamily="49" charset="-122"/>
              <a:cs typeface="Times New Roman" pitchFamily="18" charset="0"/>
            </a:endParaRPr>
          </a:p>
        </p:txBody>
      </p:sp>
      <p:sp>
        <p:nvSpPr>
          <p:cNvPr id="3" name="标题 1"/>
          <p:cNvSpPr txBox="1">
            <a:spLocks/>
          </p:cNvSpPr>
          <p:nvPr/>
        </p:nvSpPr>
        <p:spPr>
          <a:xfrm>
            <a:off x="694995" y="2931790"/>
            <a:ext cx="7772400" cy="814487"/>
          </a:xfrm>
          <a:prstGeom prst="rect">
            <a:avLst/>
          </a:prstGeom>
        </p:spPr>
        <p:txBody>
          <a:bodyPr vert="horz" lIns="68580" tIns="34290" rIns="68580" bIns="34290" rtlCol="0" anchor="ctr">
            <a:norm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600" b="1" dirty="0">
                <a:solidFill>
                  <a:schemeClr val="tx2">
                    <a:lumMod val="50000"/>
                    <a:lumOff val="50000"/>
                  </a:schemeClr>
                </a:solidFill>
                <a:latin typeface="Times New Roman" pitchFamily="18" charset="0"/>
                <a:ea typeface="楷体" pitchFamily="49" charset="-122"/>
                <a:cs typeface="Times New Roman" pitchFamily="18" charset="0"/>
              </a:rPr>
              <a:t>北京中海智导装备技术有限公司</a:t>
            </a:r>
            <a:endParaRPr lang="en-US" altLang="zh-CN" sz="2600" b="1" dirty="0">
              <a:solidFill>
                <a:schemeClr val="tx2">
                  <a:lumMod val="50000"/>
                  <a:lumOff val="50000"/>
                </a:schemeClr>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53131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1138690"/>
            <a:ext cx="8496944" cy="3093154"/>
          </a:xfrm>
          <a:prstGeom prst="rect">
            <a:avLst/>
          </a:prstGeom>
          <a:noFill/>
        </p:spPr>
        <p:txBody>
          <a:bodyPr wrap="square" rtlCol="0">
            <a:spAutoFit/>
          </a:bodyPr>
          <a:lstStyle/>
          <a:p>
            <a:pPr algn="just" fontAlgn="auto">
              <a:lnSpc>
                <a:spcPct val="150000"/>
              </a:lnSpc>
              <a:spcAft>
                <a:spcPts val="0"/>
              </a:spcAft>
            </a:pPr>
            <a:r>
              <a:rPr lang="en-US" altLang="zh-CN" sz="2600" dirty="0" smtClean="0">
                <a:latin typeface="Times New Roman" pitchFamily="18" charset="0"/>
                <a:ea typeface="楷体" pitchFamily="49" charset="-122"/>
                <a:cs typeface="Times New Roman" pitchFamily="18" charset="0"/>
              </a:rPr>
              <a:t>        </a:t>
            </a:r>
            <a:r>
              <a:rPr lang="zh-CN" altLang="en-US" sz="2600" dirty="0" smtClean="0">
                <a:latin typeface="Times New Roman" pitchFamily="18" charset="0"/>
                <a:ea typeface="楷体" pitchFamily="49" charset="-122"/>
                <a:cs typeface="Times New Roman" pitchFamily="18" charset="0"/>
              </a:rPr>
              <a:t>滩涂测绘、地理国情海岸线调查、零米线、高低潮位线、近海低潮位情况下海深</a:t>
            </a:r>
            <a:r>
              <a:rPr lang="en-US" altLang="zh-CN" sz="2600" dirty="0" smtClean="0">
                <a:latin typeface="Times New Roman" pitchFamily="18" charset="0"/>
                <a:ea typeface="楷体" pitchFamily="49" charset="-122"/>
                <a:cs typeface="Times New Roman" pitchFamily="18" charset="0"/>
              </a:rPr>
              <a:t>2m</a:t>
            </a:r>
            <a:r>
              <a:rPr lang="zh-CN" altLang="en-US" sz="2600" dirty="0" smtClean="0">
                <a:latin typeface="Times New Roman" pitchFamily="18" charset="0"/>
                <a:ea typeface="楷体" pitchFamily="49" charset="-122"/>
                <a:cs typeface="Times New Roman" pitchFamily="18" charset="0"/>
              </a:rPr>
              <a:t>内的海底地形测量</a:t>
            </a:r>
            <a:r>
              <a:rPr lang="en-US" altLang="zh-CN" sz="2600" dirty="0" smtClean="0">
                <a:latin typeface="Times New Roman" pitchFamily="18" charset="0"/>
                <a:ea typeface="楷体" pitchFamily="49" charset="-122"/>
                <a:cs typeface="Times New Roman" pitchFamily="18" charset="0"/>
              </a:rPr>
              <a:t>……</a:t>
            </a:r>
            <a:r>
              <a:rPr lang="zh-CN" altLang="en-US" sz="2600" dirty="0" smtClean="0">
                <a:latin typeface="Times New Roman" pitchFamily="18" charset="0"/>
                <a:ea typeface="楷体" pitchFamily="49" charset="-122"/>
                <a:cs typeface="Times New Roman" pitchFamily="18" charset="0"/>
              </a:rPr>
              <a:t>目前主要采用“</a:t>
            </a:r>
            <a:r>
              <a:rPr lang="en-US" altLang="zh-CN" sz="2600" dirty="0" smtClean="0">
                <a:latin typeface="Times New Roman" pitchFamily="18" charset="0"/>
                <a:ea typeface="楷体" pitchFamily="49" charset="-122"/>
                <a:cs typeface="Times New Roman" pitchFamily="18" charset="0"/>
              </a:rPr>
              <a:t>RTK</a:t>
            </a:r>
            <a:r>
              <a:rPr lang="zh-CN" altLang="en-US" sz="2600" dirty="0" smtClean="0">
                <a:latin typeface="Times New Roman" pitchFamily="18" charset="0"/>
                <a:ea typeface="楷体" pitchFamily="49" charset="-122"/>
                <a:cs typeface="Times New Roman" pitchFamily="18" charset="0"/>
              </a:rPr>
              <a:t>跑滩”的方法作业</a:t>
            </a:r>
            <a:r>
              <a:rPr lang="zh-CN" altLang="en-US" sz="2600" dirty="0">
                <a:latin typeface="Times New Roman" pitchFamily="18" charset="0"/>
                <a:ea typeface="楷体" pitchFamily="49" charset="-122"/>
                <a:cs typeface="Times New Roman" pitchFamily="18" charset="0"/>
              </a:rPr>
              <a:t>，劳动强度</a:t>
            </a:r>
            <a:r>
              <a:rPr lang="zh-CN" altLang="en-US" sz="2600" dirty="0" smtClean="0">
                <a:latin typeface="Times New Roman" pitchFamily="18" charset="0"/>
                <a:ea typeface="楷体" pitchFamily="49" charset="-122"/>
                <a:cs typeface="Times New Roman" pitchFamily="18" charset="0"/>
              </a:rPr>
              <a:t>大</a:t>
            </a:r>
            <a:r>
              <a:rPr lang="zh-CN" altLang="en-US" sz="2600" dirty="0">
                <a:latin typeface="Times New Roman" pitchFamily="18" charset="0"/>
                <a:ea typeface="楷体" pitchFamily="49" charset="-122"/>
                <a:cs typeface="Times New Roman" pitchFamily="18" charset="0"/>
              </a:rPr>
              <a:t>，</a:t>
            </a:r>
            <a:r>
              <a:rPr lang="zh-CN" altLang="en-US" sz="2600" dirty="0" smtClean="0">
                <a:latin typeface="Times New Roman" pitchFamily="18" charset="0"/>
                <a:ea typeface="楷体" pitchFamily="49" charset="-122"/>
                <a:cs typeface="Times New Roman" pitchFamily="18" charset="0"/>
              </a:rPr>
              <a:t>效率极低。水陆两用的运载工具，再加上移动测量的红外激光和船载单点蓝绿激光测距，可能会解决这个问题。</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020567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a:xfrm>
            <a:off x="1115069" y="2211710"/>
            <a:ext cx="7345363" cy="1368152"/>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fontAlgn="auto">
              <a:lnSpc>
                <a:spcPts val="5600"/>
              </a:lnSpc>
              <a:spcAft>
                <a:spcPts val="0"/>
              </a:spcAft>
            </a:pPr>
            <a:r>
              <a:rPr lang="en-US" altLang="zh-CN" sz="3000" dirty="0">
                <a:solidFill>
                  <a:schemeClr val="tx1"/>
                </a:solidFill>
                <a:latin typeface="+mn-ea"/>
                <a:ea typeface="+mn-ea"/>
              </a:rPr>
              <a:t>4</a:t>
            </a:r>
            <a:r>
              <a:rPr lang="en-US" altLang="zh-CN" sz="3000" dirty="0" smtClean="0">
                <a:solidFill>
                  <a:schemeClr val="tx1"/>
                </a:solidFill>
                <a:latin typeface="+mn-ea"/>
                <a:ea typeface="+mn-ea"/>
              </a:rPr>
              <a:t>. </a:t>
            </a:r>
            <a:r>
              <a:rPr lang="zh-CN" altLang="en-US" sz="3000" dirty="0" smtClean="0">
                <a:solidFill>
                  <a:schemeClr val="tx1"/>
                </a:solidFill>
                <a:latin typeface="+mn-ea"/>
                <a:ea typeface="+mn-ea"/>
              </a:rPr>
              <a:t>超导磁力仪及其应用</a:t>
            </a:r>
            <a:endParaRPr lang="en-US" altLang="zh-CN" sz="3000" dirty="0" smtClean="0">
              <a:solidFill>
                <a:schemeClr val="tx1"/>
              </a:solidFill>
              <a:latin typeface="+mn-ea"/>
              <a:ea typeface="+mn-ea"/>
            </a:endParaRPr>
          </a:p>
          <a:p>
            <a:pPr algn="l">
              <a:lnSpc>
                <a:spcPts val="5600"/>
              </a:lnSpc>
            </a:pPr>
            <a:r>
              <a:rPr lang="en-US" altLang="zh-CN" sz="3000" dirty="0">
                <a:solidFill>
                  <a:schemeClr val="tx1"/>
                </a:solidFill>
                <a:latin typeface="Times New Roman" pitchFamily="18" charset="0"/>
                <a:ea typeface="楷体" pitchFamily="49" charset="-122"/>
                <a:cs typeface="Times New Roman" pitchFamily="18" charset="0"/>
              </a:rPr>
              <a:t>5. </a:t>
            </a:r>
            <a:r>
              <a:rPr lang="zh-CN" altLang="en-US" sz="3000" dirty="0">
                <a:solidFill>
                  <a:schemeClr val="tx1"/>
                </a:solidFill>
                <a:latin typeface="Times New Roman" pitchFamily="18" charset="0"/>
                <a:ea typeface="楷体" pitchFamily="49" charset="-122"/>
                <a:cs typeface="Times New Roman" pitchFamily="18" charset="0"/>
              </a:rPr>
              <a:t>地下空洞与地下管线综合探测</a:t>
            </a:r>
            <a:r>
              <a:rPr lang="zh-CN" altLang="en-US" sz="3000" dirty="0" smtClean="0">
                <a:solidFill>
                  <a:schemeClr val="tx1"/>
                </a:solidFill>
                <a:latin typeface="Times New Roman" pitchFamily="18" charset="0"/>
                <a:ea typeface="楷体" pitchFamily="49" charset="-122"/>
                <a:cs typeface="Times New Roman" pitchFamily="18" charset="0"/>
              </a:rPr>
              <a:t>方法</a:t>
            </a:r>
            <a:endParaRPr lang="zh-CN" altLang="en-US" sz="3000" dirty="0">
              <a:solidFill>
                <a:schemeClr val="tx1"/>
              </a:solidFill>
              <a:latin typeface="+mn-ea"/>
              <a:ea typeface="+mn-ea"/>
            </a:endParaRPr>
          </a:p>
        </p:txBody>
      </p:sp>
      <p:sp>
        <p:nvSpPr>
          <p:cNvPr id="4" name="TextBox 3"/>
          <p:cNvSpPr txBox="1"/>
          <p:nvPr/>
        </p:nvSpPr>
        <p:spPr>
          <a:xfrm>
            <a:off x="9893" y="784324"/>
            <a:ext cx="8496944" cy="923330"/>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a:t>
            </a:r>
            <a:r>
              <a:rPr lang="zh-CN" altLang="en-US" sz="3600" b="1" dirty="0">
                <a:latin typeface="Times New Roman" pitchFamily="18" charset="0"/>
                <a:ea typeface="楷体" pitchFamily="49" charset="-122"/>
                <a:cs typeface="Times New Roman" pitchFamily="18" charset="0"/>
              </a:rPr>
              <a:t>三</a:t>
            </a:r>
            <a:r>
              <a:rPr lang="zh-CN" altLang="en-US" sz="3600" b="1" dirty="0" smtClean="0">
                <a:latin typeface="Times New Roman" pitchFamily="18" charset="0"/>
                <a:ea typeface="楷体" pitchFamily="49" charset="-122"/>
                <a:cs typeface="Times New Roman" pitchFamily="18" charset="0"/>
              </a:rPr>
              <a:t>）地下</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659742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a:xfrm>
            <a:off x="934540" y="1779662"/>
            <a:ext cx="7345363" cy="677243"/>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en-US" altLang="zh-CN" dirty="0">
                <a:solidFill>
                  <a:schemeClr val="tx1"/>
                </a:solidFill>
                <a:latin typeface="+mn-ea"/>
                <a:ea typeface="+mn-ea"/>
              </a:rPr>
              <a:t>4</a:t>
            </a:r>
            <a:r>
              <a:rPr lang="en-US" altLang="zh-CN" dirty="0" smtClean="0">
                <a:solidFill>
                  <a:schemeClr val="tx1"/>
                </a:solidFill>
                <a:latin typeface="+mn-ea"/>
                <a:ea typeface="+mn-ea"/>
              </a:rPr>
              <a:t>. </a:t>
            </a:r>
            <a:r>
              <a:rPr lang="zh-CN" altLang="en-US" dirty="0" smtClean="0">
                <a:solidFill>
                  <a:schemeClr val="tx1"/>
                </a:solidFill>
                <a:latin typeface="+mn-ea"/>
                <a:ea typeface="+mn-ea"/>
              </a:rPr>
              <a:t>超导磁力仪及其应用</a:t>
            </a:r>
            <a:endParaRPr lang="zh-CN" altLang="en-US" dirty="0">
              <a:solidFill>
                <a:schemeClr val="tx1"/>
              </a:solidFill>
              <a:latin typeface="+mn-ea"/>
              <a:ea typeface="+mn-ea"/>
            </a:endParaRPr>
          </a:p>
        </p:txBody>
      </p:sp>
      <p:sp>
        <p:nvSpPr>
          <p:cNvPr id="6" name="Rectangle 2"/>
          <p:cNvSpPr txBox="1">
            <a:spLocks/>
          </p:cNvSpPr>
          <p:nvPr/>
        </p:nvSpPr>
        <p:spPr>
          <a:xfrm>
            <a:off x="35496" y="2600921"/>
            <a:ext cx="9036495" cy="677243"/>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2800" dirty="0" smtClean="0">
                <a:solidFill>
                  <a:srgbClr val="0000FF"/>
                </a:solidFill>
                <a:latin typeface="+mn-ea"/>
                <a:ea typeface="+mn-ea"/>
              </a:rPr>
              <a:t>（</a:t>
            </a:r>
            <a:r>
              <a:rPr lang="en-US" altLang="zh-CN" sz="2800" dirty="0" smtClean="0">
                <a:solidFill>
                  <a:srgbClr val="0000FF"/>
                </a:solidFill>
                <a:latin typeface="+mn-ea"/>
                <a:ea typeface="+mn-ea"/>
              </a:rPr>
              <a:t>squid</a:t>
            </a:r>
            <a:r>
              <a:rPr lang="zh-CN" altLang="en-US" sz="2800" dirty="0" smtClean="0">
                <a:solidFill>
                  <a:srgbClr val="0000FF"/>
                </a:solidFill>
                <a:latin typeface="+mn-ea"/>
                <a:ea typeface="+mn-ea"/>
              </a:rPr>
              <a:t>北京斯奎德量子技术有限公司，米总）</a:t>
            </a:r>
            <a:endParaRPr lang="zh-CN" altLang="en-US" sz="2800" dirty="0">
              <a:solidFill>
                <a:srgbClr val="0000FF"/>
              </a:solidFill>
              <a:latin typeface="+mn-ea"/>
              <a:ea typeface="+mn-ea"/>
            </a:endParaRPr>
          </a:p>
        </p:txBody>
      </p:sp>
    </p:spTree>
    <p:extLst>
      <p:ext uri="{BB962C8B-B14F-4D97-AF65-F5344CB8AC3E}">
        <p14:creationId xmlns:p14="http://schemas.microsoft.com/office/powerpoint/2010/main" val="3832788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1066682"/>
            <a:ext cx="8496944" cy="3093154"/>
          </a:xfrm>
          <a:prstGeom prst="rect">
            <a:avLst/>
          </a:prstGeom>
          <a:noFill/>
        </p:spPr>
        <p:txBody>
          <a:bodyPr wrap="square" rtlCol="0">
            <a:spAutoFit/>
          </a:bodyPr>
          <a:lstStyle/>
          <a:p>
            <a:pPr algn="just" fontAlgn="auto">
              <a:lnSpc>
                <a:spcPct val="150000"/>
              </a:lnSpc>
              <a:spcAft>
                <a:spcPts val="0"/>
              </a:spcAft>
            </a:pPr>
            <a:r>
              <a:rPr lang="en-US" altLang="zh-CN" sz="2600" dirty="0">
                <a:latin typeface="Times New Roman" pitchFamily="18" charset="0"/>
                <a:ea typeface="楷体" pitchFamily="49" charset="-122"/>
                <a:cs typeface="Times New Roman" pitchFamily="18" charset="0"/>
              </a:rPr>
              <a:t> </a:t>
            </a:r>
            <a:r>
              <a:rPr lang="en-US" altLang="zh-CN" sz="2600" dirty="0" smtClean="0">
                <a:latin typeface="Times New Roman" pitchFamily="18" charset="0"/>
                <a:ea typeface="楷体" pitchFamily="49" charset="-122"/>
                <a:cs typeface="Times New Roman" pitchFamily="18" charset="0"/>
              </a:rPr>
              <a:t>       </a:t>
            </a:r>
            <a:r>
              <a:rPr lang="zh-CN" altLang="en-US" sz="2600" dirty="0" smtClean="0">
                <a:latin typeface="Times New Roman" pitchFamily="18" charset="0"/>
                <a:ea typeface="楷体" pitchFamily="49" charset="-122"/>
                <a:cs typeface="Times New Roman" pitchFamily="18" charset="0"/>
              </a:rPr>
              <a:t>曾经</a:t>
            </a:r>
            <a:r>
              <a:rPr lang="zh-CN" altLang="en-US" sz="2600" dirty="0">
                <a:latin typeface="Times New Roman" pitchFamily="18" charset="0"/>
                <a:ea typeface="楷体" pitchFamily="49" charset="-122"/>
                <a:cs typeface="Times New Roman" pitchFamily="18" charset="0"/>
              </a:rPr>
              <a:t>有公司从国外</a:t>
            </a:r>
            <a:r>
              <a:rPr lang="zh-CN" altLang="en-US" sz="2600" dirty="0" smtClean="0">
                <a:latin typeface="Times New Roman" pitchFamily="18" charset="0"/>
                <a:ea typeface="楷体" pitchFamily="49" charset="-122"/>
                <a:cs typeface="Times New Roman" pitchFamily="18" charset="0"/>
              </a:rPr>
              <a:t>引进以色列</a:t>
            </a:r>
            <a:r>
              <a:rPr lang="zh-CN" altLang="en-US" sz="2600" dirty="0">
                <a:latin typeface="Times New Roman" pitchFamily="18" charset="0"/>
                <a:ea typeface="楷体" pitchFamily="49" charset="-122"/>
                <a:cs typeface="Times New Roman" pitchFamily="18" charset="0"/>
              </a:rPr>
              <a:t>科学家发明的</a:t>
            </a:r>
            <a:r>
              <a:rPr lang="zh-CN" altLang="en-US" sz="2600" dirty="0" smtClean="0">
                <a:latin typeface="Times New Roman" pitchFamily="18" charset="0"/>
                <a:ea typeface="楷体" pitchFamily="49" charset="-122"/>
                <a:cs typeface="Times New Roman" pitchFamily="18" charset="0"/>
              </a:rPr>
              <a:t>超导磁力仪，进行地下管线测量，以</a:t>
            </a:r>
            <a:r>
              <a:rPr lang="en-US" altLang="zh-CN" sz="2600" dirty="0" smtClean="0">
                <a:latin typeface="Times New Roman" pitchFamily="18" charset="0"/>
                <a:ea typeface="楷体" pitchFamily="49" charset="-122"/>
                <a:cs typeface="Times New Roman" pitchFamily="18" charset="0"/>
              </a:rPr>
              <a:t>60km/h</a:t>
            </a:r>
            <a:r>
              <a:rPr lang="zh-CN" altLang="en-US" sz="2600" dirty="0" smtClean="0">
                <a:latin typeface="Times New Roman" pitchFamily="18" charset="0"/>
                <a:ea typeface="楷体" pitchFamily="49" charset="-122"/>
                <a:cs typeface="Times New Roman" pitchFamily="18" charset="0"/>
              </a:rPr>
              <a:t>车速</a:t>
            </a:r>
            <a:r>
              <a:rPr lang="zh-CN" altLang="en-US" sz="2600" dirty="0">
                <a:latin typeface="Times New Roman" pitchFamily="18" charset="0"/>
                <a:ea typeface="楷体" pitchFamily="49" charset="-122"/>
                <a:cs typeface="Times New Roman" pitchFamily="18" charset="0"/>
              </a:rPr>
              <a:t>、</a:t>
            </a:r>
            <a:r>
              <a:rPr lang="en-US" altLang="zh-CN" sz="2600" dirty="0" smtClean="0">
                <a:latin typeface="Times New Roman" pitchFamily="18" charset="0"/>
                <a:ea typeface="楷体" pitchFamily="49" charset="-122"/>
                <a:cs typeface="Times New Roman" pitchFamily="18" charset="0"/>
              </a:rPr>
              <a:t>6m</a:t>
            </a:r>
            <a:r>
              <a:rPr lang="zh-CN" altLang="en-US" sz="2600" dirty="0" smtClean="0">
                <a:latin typeface="Times New Roman" pitchFamily="18" charset="0"/>
                <a:ea typeface="楷体" pitchFamily="49" charset="-122"/>
                <a:cs typeface="Times New Roman" pitchFamily="18" charset="0"/>
              </a:rPr>
              <a:t>幅宽对地下一定深度的管线、空穴进行探测，在北京顺义地理信息产业园做过试验。目前在海下进行实际作业，国内大量的地下管线工程测量单位可以考虑引进新技术。</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980496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a:xfrm>
            <a:off x="8336" y="1707654"/>
            <a:ext cx="9135664" cy="677243"/>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en-US" altLang="zh-CN" dirty="0">
                <a:solidFill>
                  <a:schemeClr val="tx1"/>
                </a:solidFill>
                <a:latin typeface="+mn-ea"/>
                <a:ea typeface="+mn-ea"/>
              </a:rPr>
              <a:t>5</a:t>
            </a:r>
            <a:r>
              <a:rPr lang="en-US" altLang="zh-CN" dirty="0" smtClean="0">
                <a:solidFill>
                  <a:schemeClr val="tx1"/>
                </a:solidFill>
                <a:latin typeface="+mn-ea"/>
                <a:ea typeface="+mn-ea"/>
              </a:rPr>
              <a:t>. </a:t>
            </a:r>
            <a:r>
              <a:rPr lang="zh-CN" altLang="en-US" dirty="0" smtClean="0">
                <a:solidFill>
                  <a:schemeClr val="tx1"/>
                </a:solidFill>
                <a:latin typeface="+mn-ea"/>
                <a:ea typeface="+mn-ea"/>
              </a:rPr>
              <a:t>地下空洞与地下管线综合探测方法</a:t>
            </a:r>
            <a:endParaRPr lang="zh-CN" altLang="en-US" dirty="0">
              <a:solidFill>
                <a:schemeClr val="tx1"/>
              </a:solidFill>
              <a:latin typeface="+mn-ea"/>
              <a:ea typeface="+mn-ea"/>
            </a:endParaRPr>
          </a:p>
        </p:txBody>
      </p:sp>
      <p:sp>
        <p:nvSpPr>
          <p:cNvPr id="5" name="Rectangle 2"/>
          <p:cNvSpPr txBox="1">
            <a:spLocks/>
          </p:cNvSpPr>
          <p:nvPr/>
        </p:nvSpPr>
        <p:spPr>
          <a:xfrm>
            <a:off x="8337" y="2528913"/>
            <a:ext cx="9135664" cy="677243"/>
          </a:xfrm>
          <a:prstGeom prst="rect">
            <a:avLst/>
          </a:prstGeom>
          <a:ln/>
        </p:spPr>
        <p:txBody>
          <a:bodyPr vert="horz" wrap="square" lIns="91440" tIns="45720" rIns="91440" bIns="45720" rtlCol="0" anchor="b">
            <a:noAutofit/>
          </a:bodyPr>
          <a:lstStyle>
            <a:lvl1pPr algn="ctr" rtl="0" eaLnBrk="1" latinLnBrk="0" hangingPunct="1">
              <a:spcBef>
                <a:spcPct val="0"/>
              </a:spcBef>
              <a:buNone/>
              <a:defRPr kumimoji="0" sz="3600" b="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fontAlgn="auto">
              <a:spcAft>
                <a:spcPts val="0"/>
              </a:spcAft>
            </a:pPr>
            <a:r>
              <a:rPr lang="zh-CN" altLang="en-US" sz="3000" dirty="0">
                <a:solidFill>
                  <a:srgbClr val="0000FF"/>
                </a:solidFill>
                <a:latin typeface="+mn-ea"/>
                <a:ea typeface="+mn-ea"/>
              </a:rPr>
              <a:t>（</a:t>
            </a:r>
            <a:r>
              <a:rPr lang="zh-CN" altLang="en-US" sz="3000" dirty="0" smtClean="0">
                <a:solidFill>
                  <a:srgbClr val="0000FF"/>
                </a:solidFill>
                <a:latin typeface="+mn-ea"/>
                <a:ea typeface="+mn-ea"/>
              </a:rPr>
              <a:t>山东大学副校长，李术才）</a:t>
            </a:r>
            <a:endParaRPr lang="zh-CN" altLang="en-US" sz="3000" dirty="0">
              <a:solidFill>
                <a:srgbClr val="0000FF"/>
              </a:solidFill>
              <a:latin typeface="+mn-ea"/>
              <a:ea typeface="+mn-ea"/>
            </a:endParaRPr>
          </a:p>
        </p:txBody>
      </p:sp>
    </p:spTree>
    <p:extLst>
      <p:ext uri="{BB962C8B-B14F-4D97-AF65-F5344CB8AC3E}">
        <p14:creationId xmlns:p14="http://schemas.microsoft.com/office/powerpoint/2010/main" val="414517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6" y="1131590"/>
            <a:ext cx="8424936" cy="3093154"/>
          </a:xfrm>
          <a:prstGeom prst="rect">
            <a:avLst/>
          </a:prstGeom>
          <a:noFill/>
        </p:spPr>
        <p:txBody>
          <a:bodyPr wrap="square" rtlCol="0">
            <a:spAutoFit/>
          </a:bodyPr>
          <a:lstStyle/>
          <a:p>
            <a:pPr algn="just">
              <a:lnSpc>
                <a:spcPct val="150000"/>
              </a:lnSpc>
            </a:pPr>
            <a:r>
              <a:rPr lang="zh-CN" altLang="en-US" sz="2600" dirty="0" smtClean="0">
                <a:latin typeface="Times New Roman" pitchFamily="18" charset="0"/>
                <a:ea typeface="楷体" pitchFamily="49" charset="-122"/>
                <a:cs typeface="Times New Roman" pitchFamily="18" charset="0"/>
              </a:rPr>
              <a:t>        装备</a:t>
            </a:r>
            <a:r>
              <a:rPr lang="zh-CN" altLang="en-US" sz="2600" dirty="0">
                <a:latin typeface="Times New Roman" pitchFamily="18" charset="0"/>
                <a:ea typeface="楷体" pitchFamily="49" charset="-122"/>
                <a:cs typeface="Times New Roman" pitchFamily="18" charset="0"/>
              </a:rPr>
              <a:t>生产在</a:t>
            </a:r>
            <a:r>
              <a:rPr lang="en-US" altLang="zh-CN" sz="2600" dirty="0">
                <a:latin typeface="Times New Roman" pitchFamily="18" charset="0"/>
                <a:ea typeface="楷体" pitchFamily="49" charset="-122"/>
                <a:cs typeface="Times New Roman" pitchFamily="18" charset="0"/>
              </a:rPr>
              <a:t>GIS</a:t>
            </a:r>
            <a:r>
              <a:rPr lang="zh-CN" altLang="en-US" sz="2600" dirty="0">
                <a:latin typeface="Times New Roman" pitchFamily="18" charset="0"/>
                <a:ea typeface="楷体" pitchFamily="49" charset="-122"/>
                <a:cs typeface="Times New Roman" pitchFamily="18" charset="0"/>
              </a:rPr>
              <a:t>产业链中</a:t>
            </a:r>
            <a:r>
              <a:rPr lang="zh-CN" altLang="en-US" sz="2600" dirty="0" smtClean="0">
                <a:latin typeface="Times New Roman" pitchFamily="18" charset="0"/>
                <a:ea typeface="楷体" pitchFamily="49" charset="-122"/>
                <a:cs typeface="Times New Roman" pitchFamily="18" charset="0"/>
              </a:rPr>
              <a:t>处于</a:t>
            </a:r>
            <a:r>
              <a:rPr lang="zh-CN" altLang="en-US" sz="2600" dirty="0" smtClean="0">
                <a:solidFill>
                  <a:srgbClr val="FF0000"/>
                </a:solidFill>
                <a:latin typeface="Times New Roman" pitchFamily="18" charset="0"/>
                <a:ea typeface="楷体" pitchFamily="49" charset="-122"/>
                <a:cs typeface="Times New Roman" pitchFamily="18" charset="0"/>
              </a:rPr>
              <a:t>最上游</a:t>
            </a:r>
            <a:r>
              <a:rPr lang="zh-CN" altLang="en-US" sz="2600" dirty="0" smtClean="0">
                <a:latin typeface="Times New Roman" pitchFamily="18" charset="0"/>
                <a:ea typeface="楷体" pitchFamily="49" charset="-122"/>
                <a:cs typeface="Times New Roman" pitchFamily="18" charset="0"/>
              </a:rPr>
              <a:t>，</a:t>
            </a:r>
            <a:r>
              <a:rPr lang="zh-CN" altLang="en-US" sz="2600" dirty="0" smtClean="0">
                <a:solidFill>
                  <a:srgbClr val="FF0000"/>
                </a:solidFill>
                <a:latin typeface="Times New Roman" pitchFamily="18" charset="0"/>
                <a:ea typeface="楷体" pitchFamily="49" charset="-122"/>
                <a:cs typeface="Times New Roman" pitchFamily="18" charset="0"/>
              </a:rPr>
              <a:t>研发过程最</a:t>
            </a:r>
            <a:r>
              <a:rPr lang="zh-CN" altLang="en-US" sz="2600" dirty="0">
                <a:solidFill>
                  <a:srgbClr val="FF0000"/>
                </a:solidFill>
                <a:latin typeface="Times New Roman" pitchFamily="18" charset="0"/>
                <a:ea typeface="楷体" pitchFamily="49" charset="-122"/>
                <a:cs typeface="Times New Roman" pitchFamily="18" charset="0"/>
              </a:rPr>
              <a:t>艰苦</a:t>
            </a:r>
            <a:r>
              <a:rPr lang="zh-CN" altLang="en-US" sz="2600" dirty="0">
                <a:latin typeface="Times New Roman" pitchFamily="18" charset="0"/>
                <a:ea typeface="楷体" pitchFamily="49" charset="-122"/>
                <a:cs typeface="Times New Roman" pitchFamily="18" charset="0"/>
              </a:rPr>
              <a:t>，</a:t>
            </a:r>
            <a:r>
              <a:rPr lang="zh-CN" altLang="en-US" sz="2600" dirty="0">
                <a:solidFill>
                  <a:srgbClr val="FF0000"/>
                </a:solidFill>
                <a:latin typeface="Times New Roman" pitchFamily="18" charset="0"/>
                <a:ea typeface="楷体" pitchFamily="49" charset="-122"/>
                <a:cs typeface="Times New Roman" pitchFamily="18" charset="0"/>
              </a:rPr>
              <a:t>产值最低</a:t>
            </a:r>
            <a:r>
              <a:rPr lang="zh-CN" altLang="en-US" sz="2600" dirty="0" smtClean="0">
                <a:latin typeface="Times New Roman" pitchFamily="18" charset="0"/>
                <a:ea typeface="楷体" pitchFamily="49" charset="-122"/>
                <a:cs typeface="Times New Roman" pitchFamily="18" charset="0"/>
              </a:rPr>
              <a:t>，</a:t>
            </a:r>
            <a:r>
              <a:rPr lang="zh-CN" altLang="en-US" sz="2600" dirty="0" smtClean="0">
                <a:solidFill>
                  <a:srgbClr val="FF0000"/>
                </a:solidFill>
                <a:latin typeface="Times New Roman" pitchFamily="18" charset="0"/>
                <a:ea typeface="楷体" pitchFamily="49" charset="-122"/>
                <a:cs typeface="Times New Roman" pitchFamily="18" charset="0"/>
              </a:rPr>
              <a:t>难度最大</a:t>
            </a:r>
            <a:r>
              <a:rPr lang="zh-CN" altLang="en-US" sz="2600" dirty="0" smtClean="0">
                <a:latin typeface="Times New Roman" pitchFamily="18" charset="0"/>
                <a:ea typeface="楷体" pitchFamily="49" charset="-122"/>
                <a:cs typeface="Times New Roman" pitchFamily="18" charset="0"/>
              </a:rPr>
              <a:t>，产品</a:t>
            </a:r>
            <a:r>
              <a:rPr lang="zh-CN" altLang="en-US" sz="2600" dirty="0" smtClean="0">
                <a:solidFill>
                  <a:srgbClr val="FF0000"/>
                </a:solidFill>
                <a:latin typeface="Times New Roman" pitchFamily="18" charset="0"/>
                <a:ea typeface="楷体" pitchFamily="49" charset="-122"/>
                <a:cs typeface="Times New Roman" pitchFamily="18" charset="0"/>
              </a:rPr>
              <a:t>生存周期短</a:t>
            </a:r>
            <a:r>
              <a:rPr lang="zh-CN" altLang="en-US" sz="2600" dirty="0" smtClean="0">
                <a:latin typeface="Times New Roman" pitchFamily="18" charset="0"/>
                <a:ea typeface="楷体" pitchFamily="49" charset="-122"/>
                <a:cs typeface="Times New Roman" pitchFamily="18" charset="0"/>
              </a:rPr>
              <a:t>，受</a:t>
            </a:r>
            <a:r>
              <a:rPr lang="zh-CN" altLang="en-US" sz="2600" dirty="0">
                <a:latin typeface="Times New Roman" pitchFamily="18" charset="0"/>
                <a:ea typeface="楷体" pitchFamily="49" charset="-122"/>
                <a:cs typeface="Times New Roman" pitchFamily="18" charset="0"/>
              </a:rPr>
              <a:t>进口产品和盗版软件</a:t>
            </a:r>
            <a:r>
              <a:rPr lang="zh-CN" altLang="en-US" sz="2600" dirty="0">
                <a:solidFill>
                  <a:srgbClr val="FF0000"/>
                </a:solidFill>
                <a:latin typeface="Times New Roman" pitchFamily="18" charset="0"/>
                <a:ea typeface="楷体" pitchFamily="49" charset="-122"/>
                <a:cs typeface="Times New Roman" pitchFamily="18" charset="0"/>
              </a:rPr>
              <a:t>冲击</a:t>
            </a:r>
            <a:r>
              <a:rPr lang="zh-CN" altLang="en-US" sz="2600" dirty="0" smtClean="0">
                <a:solidFill>
                  <a:srgbClr val="FF0000"/>
                </a:solidFill>
                <a:latin typeface="Times New Roman" pitchFamily="18" charset="0"/>
                <a:ea typeface="楷体" pitchFamily="49" charset="-122"/>
                <a:cs typeface="Times New Roman" pitchFamily="18" charset="0"/>
              </a:rPr>
              <a:t>最大</a:t>
            </a:r>
            <a:r>
              <a:rPr lang="en-US" altLang="zh-CN" sz="2600" dirty="0" smtClean="0">
                <a:latin typeface="Times New Roman" pitchFamily="18" charset="0"/>
                <a:ea typeface="楷体" pitchFamily="49" charset="-122"/>
                <a:cs typeface="Times New Roman" pitchFamily="18" charset="0"/>
              </a:rPr>
              <a:t>……</a:t>
            </a:r>
            <a:r>
              <a:rPr lang="zh-CN" altLang="en-US" sz="2600" dirty="0" smtClean="0">
                <a:latin typeface="Times New Roman" pitchFamily="18" charset="0"/>
                <a:ea typeface="楷体" pitchFamily="49" charset="-122"/>
                <a:cs typeface="Times New Roman" pitchFamily="18" charset="0"/>
              </a:rPr>
              <a:t>想</a:t>
            </a:r>
            <a:r>
              <a:rPr lang="zh-CN" altLang="en-US" sz="2600" dirty="0">
                <a:latin typeface="Times New Roman" pitchFamily="18" charset="0"/>
                <a:ea typeface="楷体" pitchFamily="49" charset="-122"/>
                <a:cs typeface="Times New Roman" pitchFamily="18" charset="0"/>
              </a:rPr>
              <a:t>进入</a:t>
            </a:r>
            <a:r>
              <a:rPr lang="zh-CN" altLang="en-US" sz="2600" dirty="0" smtClean="0">
                <a:latin typeface="Times New Roman" pitchFamily="18" charset="0"/>
                <a:ea typeface="楷体" pitchFamily="49" charset="-122"/>
                <a:cs typeface="Times New Roman" pitchFamily="18" charset="0"/>
              </a:rPr>
              <a:t>市场并不容易。</a:t>
            </a:r>
            <a:endParaRPr lang="en-US" altLang="zh-CN" sz="2600" dirty="0" smtClean="0">
              <a:latin typeface="Times New Roman" pitchFamily="18" charset="0"/>
              <a:ea typeface="楷体" pitchFamily="49" charset="-122"/>
              <a:cs typeface="Times New Roman" pitchFamily="18" charset="0"/>
            </a:endParaRPr>
          </a:p>
          <a:p>
            <a:pPr algn="just">
              <a:lnSpc>
                <a:spcPct val="150000"/>
              </a:lnSpc>
            </a:pPr>
            <a:r>
              <a:rPr lang="zh-CN" altLang="en-US" sz="2600" dirty="0" smtClean="0">
                <a:latin typeface="Times New Roman" pitchFamily="18" charset="0"/>
                <a:ea typeface="楷体" pitchFamily="49" charset="-122"/>
                <a:cs typeface="Times New Roman" pitchFamily="18" charset="0"/>
              </a:rPr>
              <a:t>        </a:t>
            </a:r>
            <a:r>
              <a:rPr lang="zh-CN" altLang="en-US" sz="2600" dirty="0" smtClean="0">
                <a:solidFill>
                  <a:srgbClr val="FF0000"/>
                </a:solidFill>
                <a:latin typeface="Times New Roman" pitchFamily="18" charset="0"/>
                <a:ea typeface="楷体" pitchFamily="49" charset="-122"/>
                <a:cs typeface="Times New Roman" pitchFamily="18" charset="0"/>
              </a:rPr>
              <a:t>选择测绘装备研制</a:t>
            </a:r>
            <a:r>
              <a:rPr lang="zh-CN" altLang="en-US" sz="2600" dirty="0" smtClean="0">
                <a:latin typeface="Times New Roman" pitchFamily="18" charset="0"/>
                <a:ea typeface="楷体" pitchFamily="49" charset="-122"/>
                <a:cs typeface="Times New Roman" pitchFamily="18" charset="0"/>
              </a:rPr>
              <a:t>的企业要有</a:t>
            </a:r>
            <a:r>
              <a:rPr lang="zh-CN" altLang="en-US" sz="2600" dirty="0" smtClean="0">
                <a:solidFill>
                  <a:srgbClr val="FF0000"/>
                </a:solidFill>
                <a:latin typeface="Times New Roman" pitchFamily="18" charset="0"/>
                <a:ea typeface="楷体" pitchFamily="49" charset="-122"/>
                <a:cs typeface="Times New Roman" pitchFamily="18" charset="0"/>
              </a:rPr>
              <a:t>足够的思想准备</a:t>
            </a:r>
            <a:r>
              <a:rPr lang="zh-CN" altLang="en-US" sz="2600" dirty="0" smtClean="0">
                <a:latin typeface="Times New Roman" pitchFamily="18" charset="0"/>
                <a:ea typeface="楷体" pitchFamily="49" charset="-122"/>
                <a:cs typeface="Times New Roman" pitchFamily="18" charset="0"/>
              </a:rPr>
              <a:t>，迎接、</a:t>
            </a:r>
            <a:r>
              <a:rPr lang="zh-CN" altLang="en-US" sz="2600" dirty="0" smtClean="0">
                <a:solidFill>
                  <a:srgbClr val="FF0000"/>
                </a:solidFill>
                <a:latin typeface="Times New Roman" pitchFamily="18" charset="0"/>
                <a:ea typeface="楷体" pitchFamily="49" charset="-122"/>
                <a:cs typeface="Times New Roman" pitchFamily="18" charset="0"/>
              </a:rPr>
              <a:t>战胜各种困难</a:t>
            </a:r>
            <a:r>
              <a:rPr lang="zh-CN" altLang="en-US" sz="2600" dirty="0" smtClean="0">
                <a:latin typeface="Times New Roman" pitchFamily="18" charset="0"/>
                <a:ea typeface="楷体" pitchFamily="49" charset="-122"/>
                <a:cs typeface="Times New Roman" pitchFamily="18" charset="0"/>
              </a:rPr>
              <a:t>。</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049708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987574"/>
            <a:ext cx="8352928" cy="3093154"/>
          </a:xfrm>
          <a:prstGeom prst="rect">
            <a:avLst/>
          </a:prstGeom>
          <a:noFill/>
        </p:spPr>
        <p:txBody>
          <a:bodyPr wrap="square" rtlCol="0">
            <a:spAutoFit/>
          </a:bodyPr>
          <a:lstStyle/>
          <a:p>
            <a:pPr algn="just" fontAlgn="auto">
              <a:lnSpc>
                <a:spcPct val="150000"/>
              </a:lnSpc>
              <a:spcAft>
                <a:spcPts val="0"/>
              </a:spcAft>
            </a:pPr>
            <a:r>
              <a:rPr lang="zh-CN" altLang="en-US" sz="2600" dirty="0" smtClean="0">
                <a:latin typeface="Times New Roman" pitchFamily="18" charset="0"/>
                <a:ea typeface="楷体" pitchFamily="49" charset="-122"/>
                <a:cs typeface="Times New Roman" pitchFamily="18" charset="0"/>
              </a:rPr>
              <a:t>        山东大学李校长的成果在盾构机开挖前方探水、避险工作中取得重大成功，已在全国大规模推广，很有成效。该技术完全可以用于地下管线的探测中，所以请李校长对地下管线测量和空洞探测的普查与精查进行了规划，供有关单位参考。</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239735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419622"/>
            <a:ext cx="9131966" cy="877163"/>
          </a:xfrm>
          <a:prstGeom prst="rect">
            <a:avLst/>
          </a:prstGeom>
          <a:noFill/>
        </p:spPr>
        <p:txBody>
          <a:bodyPr wrap="square" rtlCol="0">
            <a:spAutoFit/>
          </a:bodyPr>
          <a:lstStyle/>
          <a:p>
            <a:pPr algn="ctr">
              <a:lnSpc>
                <a:spcPct val="150000"/>
              </a:lnSpc>
            </a:pPr>
            <a:r>
              <a:rPr lang="en-US" altLang="zh-CN" sz="3400" dirty="0" smtClean="0">
                <a:latin typeface="Times New Roman" pitchFamily="18" charset="0"/>
                <a:ea typeface="楷体" pitchFamily="49" charset="-122"/>
                <a:cs typeface="Times New Roman" pitchFamily="18" charset="0"/>
              </a:rPr>
              <a:t>6. </a:t>
            </a:r>
            <a:r>
              <a:rPr lang="zh-CN" altLang="en-US" sz="3400" dirty="0" smtClean="0">
                <a:latin typeface="Times New Roman" pitchFamily="18" charset="0"/>
                <a:ea typeface="楷体" pitchFamily="49" charset="-122"/>
                <a:cs typeface="Times New Roman" pitchFamily="18" charset="0"/>
              </a:rPr>
              <a:t>移动测量系统</a:t>
            </a:r>
            <a:r>
              <a:rPr lang="en-US" altLang="zh-CN" sz="3400" dirty="0" smtClean="0">
                <a:latin typeface="Times New Roman" pitchFamily="18" charset="0"/>
                <a:ea typeface="楷体" pitchFamily="49" charset="-122"/>
                <a:cs typeface="Times New Roman" pitchFamily="18" charset="0"/>
              </a:rPr>
              <a:t>—SSW</a:t>
            </a:r>
            <a:r>
              <a:rPr lang="zh-CN" altLang="en-US" sz="3400" dirty="0" smtClean="0">
                <a:latin typeface="Times New Roman" pitchFamily="18" charset="0"/>
                <a:ea typeface="楷体" pitchFamily="49" charset="-122"/>
                <a:cs typeface="Times New Roman" pitchFamily="18" charset="0"/>
              </a:rPr>
              <a:t>车载激光建模测量系统</a:t>
            </a:r>
            <a:endParaRPr lang="en-US" altLang="zh-CN" sz="34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33367"/>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北京四维远见信息技术有限公司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://www.jx4.com/  </a:t>
            </a:r>
            <a:endParaRPr lang="en-US" altLang="zh-CN" sz="2400" dirty="0">
              <a:latin typeface="Times New Roman" pitchFamily="18" charset="0"/>
              <a:ea typeface="楷体" pitchFamily="49" charset="-122"/>
              <a:cs typeface="Times New Roman" pitchFamily="18" charset="0"/>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5880" t="6346" r="6146" b="6478"/>
          <a:stretch/>
        </p:blipFill>
        <p:spPr>
          <a:xfrm>
            <a:off x="7551847" y="3579862"/>
            <a:ext cx="1580119" cy="1565798"/>
          </a:xfrm>
          <a:prstGeom prst="rect">
            <a:avLst/>
          </a:prstGeom>
        </p:spPr>
      </p:pic>
    </p:spTree>
    <p:extLst>
      <p:ext uri="{BB962C8B-B14F-4D97-AF65-F5344CB8AC3E}">
        <p14:creationId xmlns:p14="http://schemas.microsoft.com/office/powerpoint/2010/main" val="4077344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51470"/>
            <a:ext cx="8640960" cy="616579"/>
          </a:xfrm>
          <a:prstGeom prst="rect">
            <a:avLst/>
          </a:prstGeom>
          <a:noFill/>
        </p:spPr>
        <p:txBody>
          <a:bodyPr wrap="square" rtlCol="0">
            <a:spAutoFit/>
          </a:bodyPr>
          <a:lstStyle/>
          <a:p>
            <a:pPr algn="ctr">
              <a:lnSpc>
                <a:spcPct val="150000"/>
              </a:lnSpc>
            </a:pPr>
            <a:r>
              <a:rPr lang="zh-CN" altLang="en-US" sz="2600" dirty="0" smtClean="0">
                <a:latin typeface="Times New Roman" pitchFamily="18" charset="0"/>
                <a:ea typeface="楷体" pitchFamily="49" charset="-122"/>
                <a:cs typeface="Times New Roman" pitchFamily="18" charset="0"/>
              </a:rPr>
              <a:t>网上虚拟城市街景</a:t>
            </a:r>
            <a:r>
              <a:rPr lang="zh-CN" altLang="en-US" sz="2600" dirty="0">
                <a:latin typeface="Times New Roman" pitchFamily="18" charset="0"/>
                <a:ea typeface="楷体" pitchFamily="49" charset="-122"/>
                <a:cs typeface="Times New Roman" pitchFamily="18" charset="0"/>
              </a:rPr>
              <a:t>超过</a:t>
            </a:r>
            <a:r>
              <a:rPr lang="en-US" altLang="zh-CN" sz="2600" dirty="0" smtClean="0">
                <a:latin typeface="Times New Roman" pitchFamily="18" charset="0"/>
                <a:ea typeface="楷体" pitchFamily="49" charset="-122"/>
                <a:cs typeface="Times New Roman" pitchFamily="18" charset="0"/>
              </a:rPr>
              <a:t>Google</a:t>
            </a:r>
            <a:r>
              <a:rPr lang="zh-CN" altLang="en-US" sz="2600" dirty="0" smtClean="0">
                <a:latin typeface="Times New Roman" pitchFamily="18" charset="0"/>
                <a:ea typeface="楷体" pitchFamily="49" charset="-122"/>
                <a:cs typeface="Times New Roman" pitchFamily="18" charset="0"/>
              </a:rPr>
              <a:t>街景、百度街景</a:t>
            </a:r>
            <a:endParaRPr lang="zh-CN" altLang="en-US" sz="2600" dirty="0">
              <a:solidFill>
                <a:srgbClr val="FF0000"/>
              </a:solidFill>
            </a:endParaRPr>
          </a:p>
        </p:txBody>
      </p:sp>
      <p:sp>
        <p:nvSpPr>
          <p:cNvPr id="4" name="TextBox 3"/>
          <p:cNvSpPr txBox="1"/>
          <p:nvPr/>
        </p:nvSpPr>
        <p:spPr>
          <a:xfrm>
            <a:off x="179512" y="4273090"/>
            <a:ext cx="8892480" cy="962956"/>
          </a:xfrm>
          <a:prstGeom prst="rect">
            <a:avLst/>
          </a:prstGeom>
          <a:noFill/>
        </p:spPr>
        <p:txBody>
          <a:bodyPr wrap="square" rtlCol="0">
            <a:spAutoFit/>
          </a:bodyPr>
          <a:lstStyle/>
          <a:p>
            <a:pPr>
              <a:lnSpc>
                <a:spcPts val="3300"/>
              </a:lnSpc>
            </a:pPr>
            <a:r>
              <a:rPr lang="zh-CN" altLang="en-US" sz="2000" dirty="0" smtClean="0">
                <a:latin typeface="Times New Roman" pitchFamily="18" charset="0"/>
                <a:ea typeface="楷体" pitchFamily="49" charset="-122"/>
                <a:cs typeface="Times New Roman" pitchFamily="18" charset="0"/>
              </a:rPr>
              <a:t>       千万</a:t>
            </a:r>
            <a:r>
              <a:rPr lang="zh-CN" altLang="en-US" sz="2000" dirty="0">
                <a:latin typeface="Times New Roman" pitchFamily="18" charset="0"/>
                <a:ea typeface="楷体" pitchFamily="49" charset="-122"/>
                <a:cs typeface="Times New Roman" pitchFamily="18" charset="0"/>
              </a:rPr>
              <a:t>网民大众进入虚拟城市</a:t>
            </a:r>
            <a:r>
              <a:rPr lang="zh-CN" altLang="en-US" sz="2000" dirty="0" smtClean="0">
                <a:latin typeface="Times New Roman" pitchFamily="18" charset="0"/>
                <a:ea typeface="楷体" pitchFamily="49" charset="-122"/>
                <a:cs typeface="Times New Roman" pitchFamily="18" charset="0"/>
              </a:rPr>
              <a:t>平台，将自己掌握的信息（照片、属性）添加进去，</a:t>
            </a:r>
            <a:r>
              <a:rPr lang="zh-CN" altLang="en-US" sz="2000" dirty="0">
                <a:latin typeface="Times New Roman" pitchFamily="18" charset="0"/>
                <a:ea typeface="楷体" pitchFamily="49" charset="-122"/>
                <a:cs typeface="Times New Roman" pitchFamily="18" charset="0"/>
              </a:rPr>
              <a:t>性能</a:t>
            </a:r>
            <a:r>
              <a:rPr lang="zh-CN" altLang="en-US" sz="2000" dirty="0" smtClean="0">
                <a:latin typeface="Times New Roman" pitchFamily="18" charset="0"/>
                <a:ea typeface="楷体" pitchFamily="49" charset="-122"/>
                <a:cs typeface="Times New Roman" pitchFamily="18" charset="0"/>
              </a:rPr>
              <a:t>增长将是爆炸性的。</a:t>
            </a:r>
            <a:endParaRPr lang="zh-CN" altLang="en-US" sz="2000" dirty="0">
              <a:latin typeface="Times New Roman" pitchFamily="18" charset="0"/>
              <a:ea typeface="楷体" pitchFamily="49" charset="-122"/>
              <a:cs typeface="Times New Roman" pitchFamily="18" charset="0"/>
            </a:endParaRPr>
          </a:p>
        </p:txBody>
      </p:sp>
      <p:pic>
        <p:nvPicPr>
          <p:cNvPr id="3" name="P126__底商.wmv">
            <a:hlinkClick r:id="" action="ppaction://media"/>
          </p:cNvPr>
          <p:cNvPicPr>
            <a:picLocks noChangeAspect="1"/>
          </p:cNvPicPr>
          <p:nvPr>
            <a:videoFile r:link="rId1"/>
            <p:extLst>
              <p:ext uri="{DAA4B4D4-6D71-4841-9C94-3DE7FCFB9230}">
                <p14:media xmlns:p14="http://schemas.microsoft.com/office/powerpoint/2010/main" r:link="rId2">
                  <p14:trim st="6101.1932"/>
                </p14:media>
              </p:ext>
            </p:extLst>
          </p:nvPr>
        </p:nvPicPr>
        <p:blipFill>
          <a:blip r:embed="rId4"/>
          <a:stretch>
            <a:fillRect/>
          </a:stretch>
        </p:blipFill>
        <p:spPr>
          <a:xfrm>
            <a:off x="0" y="699542"/>
            <a:ext cx="9144000" cy="3600400"/>
          </a:xfrm>
          <a:prstGeom prst="rect">
            <a:avLst/>
          </a:prstGeom>
        </p:spPr>
      </p:pic>
    </p:spTree>
    <p:extLst>
      <p:ext uri="{BB962C8B-B14F-4D97-AF65-F5344CB8AC3E}">
        <p14:creationId xmlns:p14="http://schemas.microsoft.com/office/powerpoint/2010/main" val="1244860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549561"/>
            <a:ext cx="8496944" cy="830997"/>
          </a:xfrm>
          <a:prstGeom prst="rect">
            <a:avLst/>
          </a:prstGeom>
          <a:noFill/>
        </p:spPr>
        <p:txBody>
          <a:bodyPr wrap="square" rtlCol="0">
            <a:spAutoFit/>
          </a:bodyPr>
          <a:lstStyle/>
          <a:p>
            <a:pPr algn="ctr">
              <a:lnSpc>
                <a:spcPct val="150000"/>
              </a:lnSpc>
            </a:pPr>
            <a:r>
              <a:rPr lang="en-US" altLang="zh-CN" sz="3200" dirty="0" smtClean="0">
                <a:latin typeface="Times New Roman" pitchFamily="18" charset="0"/>
                <a:ea typeface="楷体" pitchFamily="49" charset="-122"/>
                <a:cs typeface="Times New Roman" pitchFamily="18" charset="0"/>
              </a:rPr>
              <a:t>SSW</a:t>
            </a:r>
            <a:r>
              <a:rPr lang="zh-CN" altLang="en-US" sz="3200" dirty="0" smtClean="0">
                <a:latin typeface="Times New Roman" pitchFamily="18" charset="0"/>
                <a:ea typeface="楷体" pitchFamily="49" charset="-122"/>
                <a:cs typeface="Times New Roman" pitchFamily="18" charset="0"/>
              </a:rPr>
              <a:t>车载激光建模测量系统的未来</a:t>
            </a:r>
            <a:endParaRPr lang="en-US" altLang="zh-CN" sz="2400" dirty="0">
              <a:latin typeface="Times New Roman" pitchFamily="18" charset="0"/>
              <a:ea typeface="楷体" pitchFamily="49" charset="-122"/>
              <a:cs typeface="Times New Roman" pitchFamily="18" charset="0"/>
            </a:endParaRPr>
          </a:p>
        </p:txBody>
      </p:sp>
      <p:sp>
        <p:nvSpPr>
          <p:cNvPr id="5" name="TextBox 4"/>
          <p:cNvSpPr txBox="1"/>
          <p:nvPr/>
        </p:nvSpPr>
        <p:spPr>
          <a:xfrm>
            <a:off x="611560" y="1975068"/>
            <a:ext cx="8136904" cy="1892826"/>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zh-CN" altLang="en-US" sz="2600" dirty="0" smtClean="0">
                <a:latin typeface="Times New Roman" pitchFamily="18" charset="0"/>
                <a:ea typeface="楷体" pitchFamily="49" charset="-122"/>
                <a:cs typeface="Times New Roman" pitchFamily="18" charset="0"/>
              </a:rPr>
              <a:t>目标：不久可以实现当天扫描，第二天自动产出车道实体模型</a:t>
            </a:r>
            <a:endParaRPr lang="en-US" altLang="zh-CN" sz="2600" dirty="0" smtClean="0">
              <a:latin typeface="Times New Roman" pitchFamily="18" charset="0"/>
              <a:ea typeface="楷体" pitchFamily="49" charset="-122"/>
              <a:cs typeface="Times New Roman" pitchFamily="18" charset="0"/>
            </a:endParaRPr>
          </a:p>
          <a:p>
            <a:pPr marL="457200" indent="-457200">
              <a:lnSpc>
                <a:spcPct val="150000"/>
              </a:lnSpc>
              <a:buFont typeface="Wingdings" panose="05000000000000000000" pitchFamily="2" charset="2"/>
              <a:buChar char="l"/>
            </a:pPr>
            <a:r>
              <a:rPr lang="zh-CN" altLang="en-US" sz="2600" dirty="0" smtClean="0">
                <a:latin typeface="Times New Roman" pitchFamily="18" charset="0"/>
                <a:ea typeface="楷体" pitchFamily="49" charset="-122"/>
                <a:cs typeface="Times New Roman" pitchFamily="18" charset="0"/>
              </a:rPr>
              <a:t>并把自动驾驶技术引入扫描车</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00773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105456"/>
            <a:ext cx="8496944" cy="1754326"/>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7. </a:t>
            </a:r>
            <a:r>
              <a:rPr lang="zh-CN" altLang="en-US" sz="3600" dirty="0" smtClean="0">
                <a:latin typeface="Times New Roman" pitchFamily="18" charset="0"/>
                <a:ea typeface="楷体" pitchFamily="49" charset="-122"/>
                <a:cs typeface="Times New Roman" pitchFamily="18" charset="0"/>
              </a:rPr>
              <a:t>多线激光雷达在无人驾驶</a:t>
            </a:r>
            <a:endParaRPr lang="en-US" altLang="zh-CN" sz="3600" dirty="0" smtClean="0">
              <a:latin typeface="Times New Roman" pitchFamily="18" charset="0"/>
              <a:ea typeface="楷体" pitchFamily="49" charset="-122"/>
              <a:cs typeface="Times New Roman" pitchFamily="18" charset="0"/>
            </a:endParaRPr>
          </a:p>
          <a:p>
            <a:pPr algn="ctr">
              <a:lnSpc>
                <a:spcPct val="150000"/>
              </a:lnSpc>
            </a:pPr>
            <a:r>
              <a:rPr lang="zh-CN" altLang="en-US" sz="3600" dirty="0" smtClean="0">
                <a:latin typeface="Times New Roman" pitchFamily="18" charset="0"/>
                <a:ea typeface="楷体" pitchFamily="49" charset="-122"/>
                <a:cs typeface="Times New Roman" pitchFamily="18" charset="0"/>
              </a:rPr>
              <a:t>     障碍物探测中的应用</a:t>
            </a:r>
            <a:endParaRPr lang="en-US" altLang="zh-CN" sz="3600" dirty="0">
              <a:solidFill>
                <a:srgbClr val="FF0000"/>
              </a:solidFill>
              <a:latin typeface="Times New Roman" pitchFamily="18" charset="0"/>
              <a:ea typeface="楷体" pitchFamily="49" charset="-122"/>
              <a:cs typeface="Times New Roman" pitchFamily="18" charset="0"/>
            </a:endParaRPr>
          </a:p>
        </p:txBody>
      </p:sp>
      <p:sp>
        <p:nvSpPr>
          <p:cNvPr id="4" name="TextBox 3"/>
          <p:cNvSpPr txBox="1"/>
          <p:nvPr/>
        </p:nvSpPr>
        <p:spPr>
          <a:xfrm>
            <a:off x="844251" y="2787481"/>
            <a:ext cx="7418649" cy="1800493"/>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北京北科天绘科技有限公司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://www.isurestar.com/</a:t>
            </a:r>
            <a:endParaRPr lang="en-US" altLang="zh-CN" sz="2400" dirty="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3"/>
              </a:rPr>
              <a:t> </a:t>
            </a:r>
            <a:endParaRPr lang="en-US" altLang="zh-CN" sz="2400" dirty="0">
              <a:latin typeface="Times New Roman" pitchFamily="18" charset="0"/>
              <a:ea typeface="楷体" pitchFamily="49" charset="-122"/>
              <a:cs typeface="Times New Roman" pitchFamily="18" charset="0"/>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3657172"/>
            <a:ext cx="1453967" cy="145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76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750639"/>
            <a:ext cx="8496944" cy="3693319"/>
          </a:xfrm>
          <a:prstGeom prst="rect">
            <a:avLst/>
          </a:prstGeom>
          <a:noFill/>
        </p:spPr>
        <p:txBody>
          <a:bodyPr wrap="square" rtlCol="0">
            <a:spAutoFit/>
          </a:bodyPr>
          <a:lstStyle/>
          <a:p>
            <a:pPr algn="just" fontAlgn="auto">
              <a:lnSpc>
                <a:spcPct val="150000"/>
              </a:lnSpc>
              <a:spcAft>
                <a:spcPts val="0"/>
              </a:spcAft>
            </a:pPr>
            <a:r>
              <a:rPr lang="en-US" altLang="zh-CN" sz="2600" dirty="0" smtClean="0">
                <a:latin typeface="Times New Roman" pitchFamily="18" charset="0"/>
                <a:ea typeface="楷体" pitchFamily="49" charset="-122"/>
                <a:cs typeface="Times New Roman" pitchFamily="18" charset="0"/>
              </a:rPr>
              <a:t>        </a:t>
            </a:r>
            <a:r>
              <a:rPr lang="zh-CN" altLang="en-US" sz="2600" dirty="0" smtClean="0">
                <a:latin typeface="Times New Roman" pitchFamily="18" charset="0"/>
                <a:ea typeface="楷体" pitchFamily="49" charset="-122"/>
                <a:cs typeface="Times New Roman" pitchFamily="18" charset="0"/>
              </a:rPr>
              <a:t>多线激光雷达在无人驾驶中统称为避障雷达，</a:t>
            </a:r>
            <a:r>
              <a:rPr lang="zh-CN" altLang="en-US" sz="2600" dirty="0">
                <a:latin typeface="Times New Roman" pitchFamily="18" charset="0"/>
                <a:ea typeface="楷体" pitchFamily="49" charset="-122"/>
                <a:cs typeface="Times New Roman" pitchFamily="18" charset="0"/>
              </a:rPr>
              <a:t>目前北科天</a:t>
            </a:r>
            <a:r>
              <a:rPr lang="zh-CN" altLang="en-US" sz="2600" dirty="0" smtClean="0">
                <a:latin typeface="Times New Roman" pitchFamily="18" charset="0"/>
                <a:ea typeface="楷体" pitchFamily="49" charset="-122"/>
                <a:cs typeface="Times New Roman" pitchFamily="18" charset="0"/>
              </a:rPr>
              <a:t>绘产出有</a:t>
            </a:r>
            <a:r>
              <a:rPr lang="en-US" altLang="zh-CN" sz="2600" dirty="0" smtClean="0">
                <a:latin typeface="Times New Roman" pitchFamily="18" charset="0"/>
                <a:ea typeface="楷体" pitchFamily="49" charset="-122"/>
                <a:cs typeface="Times New Roman" pitchFamily="18" charset="0"/>
              </a:rPr>
              <a:t>16</a:t>
            </a:r>
            <a:r>
              <a:rPr lang="zh-CN" altLang="en-US" sz="2600" dirty="0" smtClean="0">
                <a:latin typeface="Times New Roman" pitchFamily="18" charset="0"/>
                <a:ea typeface="楷体" pitchFamily="49" charset="-122"/>
                <a:cs typeface="Times New Roman" pitchFamily="18" charset="0"/>
              </a:rPr>
              <a:t>线、</a:t>
            </a:r>
            <a:r>
              <a:rPr lang="en-US" altLang="zh-CN" sz="2600" dirty="0" smtClean="0">
                <a:latin typeface="Times New Roman" pitchFamily="18" charset="0"/>
                <a:ea typeface="楷体" pitchFamily="49" charset="-122"/>
                <a:cs typeface="Times New Roman" pitchFamily="18" charset="0"/>
              </a:rPr>
              <a:t>32</a:t>
            </a:r>
            <a:r>
              <a:rPr lang="zh-CN" altLang="en-US" sz="2600" dirty="0" smtClean="0">
                <a:latin typeface="Times New Roman" pitchFamily="18" charset="0"/>
                <a:ea typeface="楷体" pitchFamily="49" charset="-122"/>
                <a:cs typeface="Times New Roman" pitchFamily="18" charset="0"/>
              </a:rPr>
              <a:t>线的产品，有机械扫描、固化无机械扫描两种，售价很低，受到广大汽车制造商的欢迎。当前的认识是自动驾驶汽车不可或缺的避障装置，但是</a:t>
            </a:r>
            <a:r>
              <a:rPr lang="zh-CN" altLang="en-US" sz="2600" dirty="0">
                <a:latin typeface="Times New Roman" pitchFamily="18" charset="0"/>
                <a:ea typeface="楷体" pitchFamily="49" charset="-122"/>
                <a:cs typeface="Times New Roman" pitchFamily="18" charset="0"/>
              </a:rPr>
              <a:t>软件正在研发之中，</a:t>
            </a:r>
            <a:r>
              <a:rPr lang="zh-CN" altLang="en-US" sz="2600" dirty="0" smtClean="0">
                <a:latin typeface="Times New Roman" pitchFamily="18" charset="0"/>
                <a:ea typeface="楷体" pitchFamily="49" charset="-122"/>
                <a:cs typeface="Times New Roman" pitchFamily="18" charset="0"/>
              </a:rPr>
              <a:t>特别是对移动目标实时提取。该扫描头完全可用于移动测量，例如背包式移动测量装备。</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4131829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843558"/>
            <a:ext cx="8496944" cy="1754326"/>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8. </a:t>
            </a:r>
            <a:r>
              <a:rPr lang="zh-CN" altLang="en-US" sz="3600" dirty="0" smtClean="0">
                <a:latin typeface="Times New Roman" pitchFamily="18" charset="0"/>
                <a:ea typeface="楷体" pitchFamily="49" charset="-122"/>
                <a:cs typeface="Times New Roman" pitchFamily="18" charset="0"/>
              </a:rPr>
              <a:t>相控阵雷达</a:t>
            </a:r>
            <a:endParaRPr lang="en-US" altLang="zh-CN" sz="3600" dirty="0" smtClean="0">
              <a:latin typeface="Times New Roman" pitchFamily="18" charset="0"/>
              <a:ea typeface="楷体" pitchFamily="49" charset="-122"/>
              <a:cs typeface="Times New Roman" pitchFamily="18" charset="0"/>
            </a:endParaRPr>
          </a:p>
          <a:p>
            <a:pPr algn="ctr">
              <a:lnSpc>
                <a:spcPct val="150000"/>
              </a:lnSpc>
            </a:pPr>
            <a:r>
              <a:rPr lang="zh-CN" altLang="en-US" sz="3600" dirty="0" smtClean="0">
                <a:latin typeface="Times New Roman" pitchFamily="18" charset="0"/>
                <a:ea typeface="楷体" pitchFamily="49" charset="-122"/>
                <a:cs typeface="Times New Roman" pitchFamily="18" charset="0"/>
              </a:rPr>
              <a:t>在无人驾驶避障探测中的应用</a:t>
            </a:r>
            <a:endParaRPr lang="en-US" altLang="zh-CN" sz="3600" dirty="0">
              <a:solidFill>
                <a:srgbClr val="FF0000"/>
              </a:solidFill>
              <a:latin typeface="Times New Roman" pitchFamily="18" charset="0"/>
              <a:ea typeface="楷体" pitchFamily="49" charset="-122"/>
              <a:cs typeface="Times New Roman" pitchFamily="18" charset="0"/>
            </a:endParaRPr>
          </a:p>
        </p:txBody>
      </p:sp>
      <p:sp>
        <p:nvSpPr>
          <p:cNvPr id="3" name="TextBox 2"/>
          <p:cNvSpPr txBox="1"/>
          <p:nvPr/>
        </p:nvSpPr>
        <p:spPr>
          <a:xfrm>
            <a:off x="844251" y="2715766"/>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北京国卫星通科技有限公司</a:t>
            </a:r>
            <a:endParaRPr lang="en-US" altLang="zh-CN" sz="26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://www.chinabdnav.com</a:t>
            </a:r>
            <a:r>
              <a:rPr lang="en-US" altLang="zh-CN" sz="2400" dirty="0" smtClean="0">
                <a:latin typeface="Times New Roman" pitchFamily="18" charset="0"/>
                <a:ea typeface="楷体" pitchFamily="49" charset="-122"/>
                <a:cs typeface="Times New Roman" pitchFamily="18" charset="0"/>
                <a:hlinkClick r:id="rId2"/>
              </a:rPr>
              <a:t>/</a:t>
            </a:r>
            <a:endParaRPr lang="en-US" altLang="zh-CN" sz="2400" dirty="0">
              <a:latin typeface="Times New Roman" pitchFamily="18" charset="0"/>
              <a:ea typeface="楷体" pitchFamily="49" charset="-122"/>
              <a:cs typeface="Times New Roman" pitchFamily="18" charset="0"/>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3538244"/>
            <a:ext cx="1619672" cy="161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328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1131590"/>
            <a:ext cx="8352928" cy="2774670"/>
          </a:xfrm>
          <a:prstGeom prst="rect">
            <a:avLst/>
          </a:prstGeom>
          <a:noFill/>
        </p:spPr>
        <p:txBody>
          <a:bodyPr wrap="square" rtlCol="0">
            <a:spAutoFit/>
          </a:bodyPr>
          <a:lstStyle/>
          <a:p>
            <a:pPr algn="just" fontAlgn="auto">
              <a:lnSpc>
                <a:spcPct val="150000"/>
              </a:lnSpc>
              <a:spcAft>
                <a:spcPts val="0"/>
              </a:spcAft>
            </a:pPr>
            <a:r>
              <a:rPr lang="zh-CN" altLang="en-US" sz="3000" dirty="0" smtClean="0">
                <a:latin typeface="Times New Roman" pitchFamily="18" charset="0"/>
                <a:ea typeface="楷体" pitchFamily="49" charset="-122"/>
                <a:cs typeface="Times New Roman" pitchFamily="18" charset="0"/>
              </a:rPr>
              <a:t>        相控阵雷达是常见的军工产品，军民融合的大环境下，这种技术也在寻找民用的出口，</a:t>
            </a:r>
            <a:r>
              <a:rPr lang="zh-CN" altLang="en-US" sz="3000" dirty="0">
                <a:latin typeface="Times New Roman" pitchFamily="18" charset="0"/>
                <a:ea typeface="楷体" pitchFamily="49" charset="-122"/>
                <a:cs typeface="Times New Roman" pitchFamily="18" charset="0"/>
              </a:rPr>
              <a:t>相控阵雷达</a:t>
            </a:r>
            <a:r>
              <a:rPr lang="zh-CN" altLang="en-US" sz="3000" dirty="0" smtClean="0">
                <a:latin typeface="Times New Roman" pitchFamily="18" charset="0"/>
                <a:ea typeface="楷体" pitchFamily="49" charset="-122"/>
                <a:cs typeface="Times New Roman" pitchFamily="18" charset="0"/>
              </a:rPr>
              <a:t>最大优势是探测移动目标，这项技术完全可以在自动驾驶避障中得到应用。</a:t>
            </a:r>
            <a:endParaRPr lang="en-US" altLang="zh-CN" sz="30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40387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91680" y="1419622"/>
            <a:ext cx="5040560" cy="3323987"/>
          </a:xfrm>
          <a:prstGeom prst="rect">
            <a:avLst/>
          </a:prstGeom>
          <a:noFill/>
        </p:spPr>
        <p:txBody>
          <a:bodyPr wrap="square" rtlCol="0">
            <a:spAutoFit/>
          </a:bodyPr>
          <a:lstStyle/>
          <a:p>
            <a:pPr>
              <a:lnSpc>
                <a:spcPct val="150000"/>
              </a:lnSpc>
            </a:pPr>
            <a:r>
              <a:rPr lang="en-US" altLang="zh-CN" sz="2800" dirty="0">
                <a:latin typeface="Times New Roman" pitchFamily="18" charset="0"/>
                <a:ea typeface="楷体" pitchFamily="49" charset="-122"/>
                <a:cs typeface="Times New Roman" pitchFamily="18" charset="0"/>
              </a:rPr>
              <a:t>9. </a:t>
            </a:r>
            <a:r>
              <a:rPr lang="zh-CN" altLang="en-US" sz="2800" dirty="0">
                <a:latin typeface="Times New Roman" pitchFamily="18" charset="0"/>
                <a:ea typeface="楷体" pitchFamily="49" charset="-122"/>
                <a:cs typeface="Times New Roman" pitchFamily="18" charset="0"/>
              </a:rPr>
              <a:t>无人机航飞</a:t>
            </a:r>
            <a:endParaRPr lang="en-US" altLang="zh-CN" sz="2800" dirty="0">
              <a:latin typeface="Times New Roman" pitchFamily="18" charset="0"/>
              <a:ea typeface="楷体" pitchFamily="49" charset="-122"/>
              <a:cs typeface="Times New Roman" pitchFamily="18" charset="0"/>
            </a:endParaRPr>
          </a:p>
          <a:p>
            <a:pPr>
              <a:lnSpc>
                <a:spcPct val="150000"/>
              </a:lnSpc>
            </a:pPr>
            <a:r>
              <a:rPr lang="en-US" altLang="zh-CN" sz="2800" dirty="0">
                <a:latin typeface="Times New Roman" pitchFamily="18" charset="0"/>
                <a:ea typeface="楷体" pitchFamily="49" charset="-122"/>
                <a:cs typeface="Times New Roman" pitchFamily="18" charset="0"/>
              </a:rPr>
              <a:t>10. </a:t>
            </a:r>
            <a:r>
              <a:rPr lang="zh-CN" altLang="en-US" sz="2800" dirty="0">
                <a:latin typeface="Times New Roman" pitchFamily="18" charset="0"/>
                <a:ea typeface="楷体" pitchFamily="49" charset="-122"/>
                <a:cs typeface="Times New Roman" pitchFamily="18" charset="0"/>
              </a:rPr>
              <a:t>微小型</a:t>
            </a:r>
            <a:r>
              <a:rPr lang="en-US" altLang="zh-CN" sz="2800" dirty="0">
                <a:latin typeface="Times New Roman" pitchFamily="18" charset="0"/>
                <a:ea typeface="楷体" pitchFamily="49" charset="-122"/>
                <a:cs typeface="Times New Roman" pitchFamily="18" charset="0"/>
              </a:rPr>
              <a:t>SAR</a:t>
            </a:r>
          </a:p>
          <a:p>
            <a:pPr>
              <a:lnSpc>
                <a:spcPct val="150000"/>
              </a:lnSpc>
            </a:pPr>
            <a:r>
              <a:rPr lang="en-US" altLang="zh-CN" sz="2800" dirty="0">
                <a:latin typeface="Times New Roman" pitchFamily="18" charset="0"/>
                <a:ea typeface="楷体" pitchFamily="49" charset="-122"/>
                <a:cs typeface="Times New Roman" pitchFamily="18" charset="0"/>
              </a:rPr>
              <a:t>11. </a:t>
            </a:r>
            <a:r>
              <a:rPr lang="zh-CN" altLang="en-US" sz="2800" dirty="0">
                <a:latin typeface="Times New Roman" pitchFamily="18" charset="0"/>
                <a:ea typeface="楷体" pitchFamily="49" charset="-122"/>
                <a:cs typeface="Times New Roman" pitchFamily="18" charset="0"/>
              </a:rPr>
              <a:t>阵列天线三维</a:t>
            </a:r>
            <a:r>
              <a:rPr lang="en-US" altLang="zh-CN" sz="2800" dirty="0">
                <a:latin typeface="Times New Roman" pitchFamily="18" charset="0"/>
                <a:ea typeface="楷体" pitchFamily="49" charset="-122"/>
                <a:cs typeface="Times New Roman" pitchFamily="18" charset="0"/>
              </a:rPr>
              <a:t>SAR</a:t>
            </a:r>
          </a:p>
          <a:p>
            <a:pPr>
              <a:lnSpc>
                <a:spcPct val="150000"/>
              </a:lnSpc>
            </a:pPr>
            <a:r>
              <a:rPr lang="en-US" altLang="zh-CN" sz="2800" dirty="0">
                <a:latin typeface="Times New Roman" pitchFamily="18" charset="0"/>
                <a:ea typeface="楷体" pitchFamily="49" charset="-122"/>
                <a:cs typeface="Times New Roman" pitchFamily="18" charset="0"/>
              </a:rPr>
              <a:t>12. </a:t>
            </a:r>
            <a:r>
              <a:rPr lang="zh-CN" altLang="en-US" sz="2800" dirty="0">
                <a:latin typeface="Times New Roman" pitchFamily="18" charset="0"/>
                <a:ea typeface="楷体" pitchFamily="49" charset="-122"/>
                <a:cs typeface="Times New Roman" pitchFamily="18" charset="0"/>
              </a:rPr>
              <a:t>机载激光雷达系统</a:t>
            </a:r>
            <a:r>
              <a:rPr lang="en-US" altLang="zh-CN" sz="2800" dirty="0">
                <a:latin typeface="Times New Roman" pitchFamily="18" charset="0"/>
                <a:ea typeface="楷体" pitchFamily="49" charset="-122"/>
                <a:cs typeface="Times New Roman" pitchFamily="18" charset="0"/>
              </a:rPr>
              <a:t>LC-3500</a:t>
            </a:r>
          </a:p>
          <a:p>
            <a:pPr>
              <a:lnSpc>
                <a:spcPct val="150000"/>
              </a:lnSpc>
            </a:pPr>
            <a:r>
              <a:rPr lang="en-US" altLang="zh-CN" sz="2800" dirty="0">
                <a:latin typeface="Times New Roman" pitchFamily="18" charset="0"/>
                <a:ea typeface="楷体" pitchFamily="49" charset="-122"/>
                <a:cs typeface="Times New Roman" pitchFamily="18" charset="0"/>
              </a:rPr>
              <a:t>13. </a:t>
            </a:r>
            <a:r>
              <a:rPr lang="zh-CN" altLang="en-US" sz="2800" dirty="0">
                <a:latin typeface="Times New Roman" pitchFamily="18" charset="0"/>
                <a:ea typeface="楷体" pitchFamily="49" charset="-122"/>
                <a:cs typeface="Times New Roman" pitchFamily="18" charset="0"/>
              </a:rPr>
              <a:t>数码</a:t>
            </a:r>
            <a:r>
              <a:rPr lang="zh-CN" altLang="en-US" sz="2800" dirty="0" smtClean="0">
                <a:latin typeface="Times New Roman" pitchFamily="18" charset="0"/>
                <a:ea typeface="楷体" pitchFamily="49" charset="-122"/>
                <a:cs typeface="Times New Roman" pitchFamily="18" charset="0"/>
              </a:rPr>
              <a:t>相机</a:t>
            </a:r>
            <a:endParaRPr lang="en-US" altLang="zh-CN" sz="2800" dirty="0">
              <a:latin typeface="Times New Roman" pitchFamily="18" charset="0"/>
              <a:ea typeface="楷体" pitchFamily="49" charset="-122"/>
              <a:cs typeface="Times New Roman" pitchFamily="18" charset="0"/>
            </a:endParaRPr>
          </a:p>
        </p:txBody>
      </p:sp>
      <p:sp>
        <p:nvSpPr>
          <p:cNvPr id="3" name="TextBox 2"/>
          <p:cNvSpPr txBox="1"/>
          <p:nvPr/>
        </p:nvSpPr>
        <p:spPr>
          <a:xfrm>
            <a:off x="9893" y="339502"/>
            <a:ext cx="8496944" cy="923330"/>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（五）航空</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03907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275606"/>
            <a:ext cx="8496944" cy="923330"/>
          </a:xfrm>
          <a:prstGeom prst="rect">
            <a:avLst/>
          </a:prstGeom>
          <a:noFill/>
        </p:spPr>
        <p:txBody>
          <a:bodyPr wrap="square" rtlCol="0">
            <a:spAutoFit/>
          </a:bodyPr>
          <a:lstStyle/>
          <a:p>
            <a:pPr algn="ctr">
              <a:lnSpc>
                <a:spcPct val="150000"/>
              </a:lnSpc>
            </a:pPr>
            <a:r>
              <a:rPr lang="en-US" altLang="zh-CN" sz="3600" dirty="0">
                <a:latin typeface="Times New Roman" pitchFamily="18" charset="0"/>
                <a:ea typeface="楷体" pitchFamily="49" charset="-122"/>
                <a:cs typeface="Times New Roman" pitchFamily="18" charset="0"/>
              </a:rPr>
              <a:t>9</a:t>
            </a:r>
            <a:r>
              <a:rPr lang="en-US" altLang="zh-CN" sz="3600" dirty="0" smtClean="0">
                <a:latin typeface="Times New Roman" pitchFamily="18" charset="0"/>
                <a:ea typeface="楷体" pitchFamily="49" charset="-122"/>
                <a:cs typeface="Times New Roman" pitchFamily="18" charset="0"/>
              </a:rPr>
              <a:t>. </a:t>
            </a:r>
            <a:r>
              <a:rPr lang="zh-CN" altLang="en-US" sz="3600" dirty="0" smtClean="0">
                <a:latin typeface="Times New Roman" pitchFamily="18" charset="0"/>
                <a:ea typeface="楷体" pitchFamily="49" charset="-122"/>
                <a:cs typeface="Times New Roman" pitchFamily="18" charset="0"/>
              </a:rPr>
              <a:t>高档无人机航飞</a:t>
            </a:r>
            <a:r>
              <a:rPr lang="en-US" altLang="zh-CN" sz="3600" dirty="0" smtClean="0">
                <a:latin typeface="Times New Roman" pitchFamily="18" charset="0"/>
                <a:ea typeface="楷体" pitchFamily="49" charset="-122"/>
                <a:cs typeface="Times New Roman" pitchFamily="18" charset="0"/>
              </a:rPr>
              <a:t>  </a:t>
            </a:r>
            <a:endParaRPr lang="en-US" altLang="zh-CN" sz="36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33367"/>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北京四维远见信息技术有限公司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://www.jx4.com/  </a:t>
            </a:r>
            <a:endParaRPr lang="en-US" altLang="zh-CN" sz="2400" dirty="0">
              <a:latin typeface="Times New Roman" pitchFamily="18" charset="0"/>
              <a:ea typeface="楷体" pitchFamily="49" charset="-122"/>
              <a:cs typeface="Times New Roman" pitchFamily="18" charset="0"/>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5880" t="6346" r="6146" b="6478"/>
          <a:stretch/>
        </p:blipFill>
        <p:spPr>
          <a:xfrm>
            <a:off x="7551847" y="3545599"/>
            <a:ext cx="1580119" cy="1565798"/>
          </a:xfrm>
          <a:prstGeom prst="rect">
            <a:avLst/>
          </a:prstGeom>
        </p:spPr>
      </p:pic>
    </p:spTree>
    <p:extLst>
      <p:ext uri="{BB962C8B-B14F-4D97-AF65-F5344CB8AC3E}">
        <p14:creationId xmlns:p14="http://schemas.microsoft.com/office/powerpoint/2010/main" val="1207989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483518"/>
            <a:ext cx="8496944" cy="830997"/>
          </a:xfrm>
          <a:prstGeom prst="rect">
            <a:avLst/>
          </a:prstGeom>
          <a:noFill/>
        </p:spPr>
        <p:txBody>
          <a:bodyPr wrap="square" rtlCol="0">
            <a:spAutoFit/>
          </a:bodyPr>
          <a:lstStyle/>
          <a:p>
            <a:pPr algn="ctr">
              <a:lnSpc>
                <a:spcPct val="150000"/>
              </a:lnSpc>
            </a:pPr>
            <a:r>
              <a:rPr lang="zh-CN" altLang="en-US" sz="3200" dirty="0" smtClean="0">
                <a:latin typeface="Times New Roman" pitchFamily="18" charset="0"/>
                <a:ea typeface="楷体" pitchFamily="49" charset="-122"/>
                <a:cs typeface="Times New Roman" pitchFamily="18" charset="0"/>
              </a:rPr>
              <a:t>根本的问题还是 </a:t>
            </a:r>
            <a:r>
              <a:rPr lang="zh-CN" altLang="en-US" sz="3200" b="1" dirty="0" smtClean="0">
                <a:solidFill>
                  <a:srgbClr val="FF0000"/>
                </a:solidFill>
                <a:latin typeface="Times New Roman" pitchFamily="18" charset="0"/>
                <a:ea typeface="楷体" pitchFamily="49" charset="-122"/>
                <a:cs typeface="Times New Roman" pitchFamily="18" charset="0"/>
              </a:rPr>
              <a:t>创新</a:t>
            </a:r>
            <a:r>
              <a:rPr lang="zh-CN" altLang="en-US" sz="3200" dirty="0" smtClean="0">
                <a:solidFill>
                  <a:srgbClr val="FF0000"/>
                </a:solidFill>
                <a:latin typeface="Times New Roman" pitchFamily="18" charset="0"/>
                <a:ea typeface="楷体" pitchFamily="49" charset="-122"/>
                <a:cs typeface="Times New Roman" pitchFamily="18" charset="0"/>
              </a:rPr>
              <a:t> </a:t>
            </a:r>
            <a:r>
              <a:rPr lang="zh-CN" altLang="en-US" sz="3200" dirty="0" smtClean="0">
                <a:latin typeface="Times New Roman" pitchFamily="18" charset="0"/>
                <a:ea typeface="楷体" pitchFamily="49" charset="-122"/>
                <a:cs typeface="Times New Roman" pitchFamily="18" charset="0"/>
              </a:rPr>
              <a:t>二字</a:t>
            </a:r>
            <a:endParaRPr lang="en-US" altLang="zh-CN" sz="3200" dirty="0">
              <a:latin typeface="Times New Roman" pitchFamily="18" charset="0"/>
              <a:ea typeface="楷体" pitchFamily="49" charset="-122"/>
              <a:cs typeface="Times New Roman" pitchFamily="18" charset="0"/>
            </a:endParaRPr>
          </a:p>
        </p:txBody>
      </p:sp>
      <p:sp>
        <p:nvSpPr>
          <p:cNvPr id="3" name="TextBox 2"/>
          <p:cNvSpPr txBox="1"/>
          <p:nvPr/>
        </p:nvSpPr>
        <p:spPr>
          <a:xfrm>
            <a:off x="323528" y="1635646"/>
            <a:ext cx="8496944" cy="3093154"/>
          </a:xfrm>
          <a:prstGeom prst="rect">
            <a:avLst/>
          </a:prstGeom>
          <a:noFill/>
        </p:spPr>
        <p:txBody>
          <a:bodyPr wrap="square" rtlCol="0">
            <a:spAutoFit/>
          </a:bodyPr>
          <a:lstStyle/>
          <a:p>
            <a:pPr algn="just">
              <a:lnSpc>
                <a:spcPct val="150000"/>
              </a:lnSpc>
            </a:pPr>
            <a:r>
              <a:rPr lang="zh-CN" altLang="en-US" sz="2600" dirty="0" smtClean="0">
                <a:latin typeface="Times New Roman" pitchFamily="18" charset="0"/>
                <a:ea typeface="楷体" pitchFamily="49" charset="-122"/>
                <a:cs typeface="Times New Roman" pitchFamily="18" charset="0"/>
              </a:rPr>
              <a:t>        无论</a:t>
            </a:r>
            <a:r>
              <a:rPr lang="zh-CN" altLang="en-US" sz="2600" dirty="0" smtClean="0">
                <a:solidFill>
                  <a:srgbClr val="FF0000"/>
                </a:solidFill>
                <a:latin typeface="Times New Roman" pitchFamily="18" charset="0"/>
                <a:ea typeface="楷体" pitchFamily="49" charset="-122"/>
                <a:cs typeface="Times New Roman" pitchFamily="18" charset="0"/>
              </a:rPr>
              <a:t>国内</a:t>
            </a:r>
            <a:r>
              <a:rPr lang="zh-CN" altLang="en-US" sz="2600" dirty="0" smtClean="0">
                <a:latin typeface="Times New Roman" pitchFamily="18" charset="0"/>
                <a:ea typeface="楷体" pitchFamily="49" charset="-122"/>
                <a:cs typeface="Times New Roman" pitchFamily="18" charset="0"/>
              </a:rPr>
              <a:t>、</a:t>
            </a:r>
            <a:r>
              <a:rPr lang="zh-CN" altLang="en-US" sz="2600" dirty="0" smtClean="0">
                <a:solidFill>
                  <a:srgbClr val="FF0000"/>
                </a:solidFill>
                <a:latin typeface="Times New Roman" pitchFamily="18" charset="0"/>
                <a:ea typeface="楷体" pitchFamily="49" charset="-122"/>
                <a:cs typeface="Times New Roman" pitchFamily="18" charset="0"/>
              </a:rPr>
              <a:t>国外</a:t>
            </a:r>
            <a:r>
              <a:rPr lang="zh-CN" altLang="en-US" sz="2600" dirty="0" smtClean="0">
                <a:latin typeface="Times New Roman" pitchFamily="18" charset="0"/>
                <a:ea typeface="楷体" pitchFamily="49" charset="-122"/>
                <a:cs typeface="Times New Roman" pitchFamily="18" charset="0"/>
              </a:rPr>
              <a:t>企业，无论</a:t>
            </a:r>
            <a:r>
              <a:rPr lang="zh-CN" altLang="en-US" sz="2600" dirty="0" smtClean="0">
                <a:solidFill>
                  <a:srgbClr val="FF0000"/>
                </a:solidFill>
                <a:latin typeface="Times New Roman" pitchFamily="18" charset="0"/>
                <a:ea typeface="楷体" pitchFamily="49" charset="-122"/>
                <a:cs typeface="Times New Roman" pitchFamily="18" charset="0"/>
              </a:rPr>
              <a:t>上市</a:t>
            </a:r>
            <a:r>
              <a:rPr lang="zh-CN" altLang="en-US" sz="2600" dirty="0" smtClean="0">
                <a:latin typeface="Times New Roman" pitchFamily="18" charset="0"/>
                <a:ea typeface="楷体" pitchFamily="49" charset="-122"/>
                <a:cs typeface="Times New Roman" pitchFamily="18" charset="0"/>
              </a:rPr>
              <a:t>、</a:t>
            </a:r>
            <a:r>
              <a:rPr lang="zh-CN" altLang="en-US" sz="2600" dirty="0" smtClean="0">
                <a:solidFill>
                  <a:srgbClr val="FF0000"/>
                </a:solidFill>
                <a:latin typeface="Times New Roman" pitchFamily="18" charset="0"/>
                <a:ea typeface="楷体" pitchFamily="49" charset="-122"/>
                <a:cs typeface="Times New Roman" pitchFamily="18" charset="0"/>
              </a:rPr>
              <a:t>国营</a:t>
            </a:r>
            <a:r>
              <a:rPr lang="zh-CN" altLang="en-US" sz="2600" dirty="0" smtClean="0">
                <a:latin typeface="Times New Roman" pitchFamily="18" charset="0"/>
                <a:ea typeface="楷体" pitchFamily="49" charset="-122"/>
                <a:cs typeface="Times New Roman" pitchFamily="18" charset="0"/>
              </a:rPr>
              <a:t>、</a:t>
            </a:r>
            <a:r>
              <a:rPr lang="zh-CN" altLang="en-US" sz="2600" dirty="0" smtClean="0">
                <a:solidFill>
                  <a:srgbClr val="FF0000"/>
                </a:solidFill>
                <a:latin typeface="Times New Roman" pitchFamily="18" charset="0"/>
                <a:ea typeface="楷体" pitchFamily="49" charset="-122"/>
                <a:cs typeface="Times New Roman" pitchFamily="18" charset="0"/>
              </a:rPr>
              <a:t>民营企事业</a:t>
            </a:r>
            <a:r>
              <a:rPr lang="zh-CN" altLang="en-US" sz="2600" dirty="0" smtClean="0">
                <a:latin typeface="Times New Roman" pitchFamily="18" charset="0"/>
                <a:ea typeface="楷体" pitchFamily="49" charset="-122"/>
                <a:cs typeface="Times New Roman" pitchFamily="18" charset="0"/>
              </a:rPr>
              <a:t>单位，</a:t>
            </a:r>
            <a:r>
              <a:rPr lang="zh-CN" altLang="en-US" sz="2600" dirty="0" smtClean="0">
                <a:solidFill>
                  <a:srgbClr val="FF0000"/>
                </a:solidFill>
                <a:latin typeface="Times New Roman" pitchFamily="18" charset="0"/>
                <a:ea typeface="楷体" pitchFamily="49" charset="-122"/>
                <a:cs typeface="Times New Roman" pitchFamily="18" charset="0"/>
              </a:rPr>
              <a:t>大家一起来创新</a:t>
            </a:r>
            <a:r>
              <a:rPr lang="zh-CN" altLang="en-US" sz="2600" dirty="0" smtClean="0">
                <a:latin typeface="Times New Roman" pitchFamily="18" charset="0"/>
                <a:ea typeface="楷体" pitchFamily="49" charset="-122"/>
                <a:cs typeface="Times New Roman" pitchFamily="18" charset="0"/>
              </a:rPr>
              <a:t>开发新型的测绘装备，谁的装备创新成分最多，谁就能首先占领市场。</a:t>
            </a:r>
            <a:endParaRPr lang="en-US" altLang="zh-CN" sz="2600" dirty="0" smtClean="0">
              <a:latin typeface="Times New Roman" pitchFamily="18" charset="0"/>
              <a:ea typeface="楷体" pitchFamily="49" charset="-122"/>
              <a:cs typeface="Times New Roman" pitchFamily="18" charset="0"/>
            </a:endParaRPr>
          </a:p>
          <a:p>
            <a:pPr algn="just">
              <a:lnSpc>
                <a:spcPct val="150000"/>
              </a:lnSpc>
            </a:pPr>
            <a:r>
              <a:rPr lang="en-US" altLang="zh-CN" sz="2600" dirty="0">
                <a:latin typeface="Times New Roman" pitchFamily="18" charset="0"/>
                <a:ea typeface="楷体" pitchFamily="49" charset="-122"/>
                <a:cs typeface="Times New Roman" pitchFamily="18" charset="0"/>
              </a:rPr>
              <a:t> </a:t>
            </a:r>
            <a:r>
              <a:rPr lang="en-US" altLang="zh-CN" sz="2600" dirty="0" smtClean="0">
                <a:latin typeface="Times New Roman" pitchFamily="18" charset="0"/>
                <a:ea typeface="楷体" pitchFamily="49" charset="-122"/>
                <a:cs typeface="Times New Roman" pitchFamily="18" charset="0"/>
              </a:rPr>
              <a:t>       </a:t>
            </a:r>
            <a:r>
              <a:rPr lang="zh-CN" altLang="en-US" sz="2600" dirty="0" smtClean="0">
                <a:latin typeface="Times New Roman" pitchFamily="18" charset="0"/>
                <a:ea typeface="楷体" pitchFamily="49" charset="-122"/>
                <a:cs typeface="Times New Roman" pitchFamily="18" charset="0"/>
              </a:rPr>
              <a:t>究竟选用谁家，一是靠</a:t>
            </a:r>
            <a:r>
              <a:rPr lang="zh-CN" altLang="en-US" sz="2600" dirty="0" smtClean="0">
                <a:solidFill>
                  <a:srgbClr val="FF0000"/>
                </a:solidFill>
                <a:latin typeface="Times New Roman" pitchFamily="18" charset="0"/>
                <a:ea typeface="楷体" pitchFamily="49" charset="-122"/>
                <a:cs typeface="Times New Roman" pitchFamily="18" charset="0"/>
              </a:rPr>
              <a:t>实物检测</a:t>
            </a:r>
            <a:r>
              <a:rPr lang="zh-CN" altLang="en-US" sz="2600" dirty="0" smtClean="0">
                <a:latin typeface="Times New Roman" pitchFamily="18" charset="0"/>
                <a:ea typeface="楷体" pitchFamily="49" charset="-122"/>
                <a:cs typeface="Times New Roman" pitchFamily="18" charset="0"/>
              </a:rPr>
              <a:t>，满足用户要求，二是比较</a:t>
            </a:r>
            <a:r>
              <a:rPr lang="zh-CN" altLang="en-US" sz="2600" dirty="0" smtClean="0">
                <a:solidFill>
                  <a:srgbClr val="FF0000"/>
                </a:solidFill>
                <a:latin typeface="Times New Roman" pitchFamily="18" charset="0"/>
                <a:ea typeface="楷体" pitchFamily="49" charset="-122"/>
                <a:cs typeface="Times New Roman" pitchFamily="18" charset="0"/>
              </a:rPr>
              <a:t>性价比</a:t>
            </a:r>
            <a:r>
              <a:rPr lang="zh-CN" altLang="en-US" sz="2600" dirty="0" smtClean="0">
                <a:latin typeface="Times New Roman" pitchFamily="18" charset="0"/>
                <a:ea typeface="楷体" pitchFamily="49" charset="-122"/>
                <a:cs typeface="Times New Roman" pitchFamily="18" charset="0"/>
              </a:rPr>
              <a:t>，而不是</a:t>
            </a:r>
            <a:r>
              <a:rPr lang="en-US" altLang="zh-CN" sz="2600" dirty="0" smtClean="0">
                <a:latin typeface="Times New Roman" pitchFamily="18" charset="0"/>
                <a:ea typeface="楷体" pitchFamily="49" charset="-122"/>
                <a:cs typeface="Times New Roman" pitchFamily="18" charset="0"/>
              </a:rPr>
              <a:t>……</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20297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539552" y="519522"/>
            <a:ext cx="8429652" cy="4104456"/>
          </a:xfrm>
          <a:prstGeom prst="rect">
            <a:avLst/>
          </a:prstGeom>
          <a:noFill/>
          <a:ln w="9525">
            <a:noFill/>
            <a:miter lim="800000"/>
            <a:headEnd/>
            <a:tailEnd/>
          </a:ln>
        </p:spPr>
        <p:txBody>
          <a:bodyPr/>
          <a:lstStyle/>
          <a:p>
            <a:pPr marL="457200" lvl="0" indent="-457200">
              <a:lnSpc>
                <a:spcPts val="3800"/>
              </a:lnSpc>
              <a:buFont typeface="+mj-lt"/>
              <a:buAutoNum type="arabicPeriod" startAt="6"/>
            </a:pPr>
            <a:endParaRPr lang="zh-CN" altLang="zh-CN" sz="3200" dirty="0" smtClean="0">
              <a:latin typeface="楷体" pitchFamily="49" charset="-122"/>
              <a:ea typeface="楷体" pitchFamily="49" charset="-122"/>
            </a:endParaRPr>
          </a:p>
        </p:txBody>
      </p:sp>
      <p:sp>
        <p:nvSpPr>
          <p:cNvPr id="5" name="TextBox 4"/>
          <p:cNvSpPr txBox="1"/>
          <p:nvPr/>
        </p:nvSpPr>
        <p:spPr>
          <a:xfrm>
            <a:off x="1475656" y="843558"/>
            <a:ext cx="6192688" cy="523220"/>
          </a:xfrm>
          <a:prstGeom prst="rect">
            <a:avLst/>
          </a:prstGeom>
          <a:noFill/>
        </p:spPr>
        <p:txBody>
          <a:bodyPr wrap="square" rtlCol="0">
            <a:spAutoFit/>
          </a:bodyPr>
          <a:lstStyle/>
          <a:p>
            <a:pPr algn="ctr"/>
            <a:r>
              <a:rPr lang="zh-CN" altLang="en-US" sz="2800" dirty="0" smtClean="0">
                <a:latin typeface="Times New Roman" pitchFamily="18" charset="0"/>
                <a:ea typeface="楷体" pitchFamily="49" charset="-122"/>
                <a:cs typeface="Times New Roman" pitchFamily="18" charset="0"/>
              </a:rPr>
              <a:t>无人机应急测绘的</a:t>
            </a:r>
            <a:r>
              <a:rPr lang="en-US" altLang="zh-CN" sz="2800" dirty="0" smtClean="0">
                <a:latin typeface="Times New Roman" pitchFamily="18" charset="0"/>
                <a:ea typeface="楷体" pitchFamily="49" charset="-122"/>
                <a:cs typeface="Times New Roman" pitchFamily="18" charset="0"/>
              </a:rPr>
              <a:t>1+N</a:t>
            </a:r>
            <a:r>
              <a:rPr lang="zh-CN" altLang="en-US" sz="2800" dirty="0" smtClean="0">
                <a:latin typeface="Times New Roman" pitchFamily="18" charset="0"/>
                <a:ea typeface="楷体" pitchFamily="49" charset="-122"/>
                <a:cs typeface="Times New Roman" pitchFamily="18" charset="0"/>
              </a:rPr>
              <a:t>，</a:t>
            </a:r>
            <a:r>
              <a:rPr lang="en-US" altLang="zh-CN" sz="2800" dirty="0" smtClean="0">
                <a:latin typeface="Times New Roman" pitchFamily="18" charset="0"/>
                <a:ea typeface="楷体" pitchFamily="49" charset="-122"/>
                <a:cs typeface="Times New Roman" pitchFamily="18" charset="0"/>
              </a:rPr>
              <a:t>N+N</a:t>
            </a:r>
            <a:r>
              <a:rPr lang="zh-CN" altLang="en-US" sz="2800" dirty="0" smtClean="0">
                <a:latin typeface="Times New Roman" pitchFamily="18" charset="0"/>
                <a:ea typeface="楷体" pitchFamily="49" charset="-122"/>
                <a:cs typeface="Times New Roman" pitchFamily="18" charset="0"/>
              </a:rPr>
              <a:t>方式</a:t>
            </a:r>
            <a:endParaRPr lang="zh-CN" altLang="en-US" sz="2800" dirty="0">
              <a:latin typeface="Times New Roman" pitchFamily="18" charset="0"/>
              <a:ea typeface="楷体" pitchFamily="49" charset="-122"/>
              <a:cs typeface="Times New Roman" pitchFamily="18" charset="0"/>
            </a:endParaRPr>
          </a:p>
        </p:txBody>
      </p:sp>
      <p:sp>
        <p:nvSpPr>
          <p:cNvPr id="7" name="TextBox 6"/>
          <p:cNvSpPr txBox="1"/>
          <p:nvPr/>
        </p:nvSpPr>
        <p:spPr>
          <a:xfrm>
            <a:off x="318812" y="1995686"/>
            <a:ext cx="8501660" cy="2308324"/>
          </a:xfrm>
          <a:prstGeom prst="rect">
            <a:avLst/>
          </a:prstGeom>
          <a:noFill/>
        </p:spPr>
        <p:txBody>
          <a:bodyPr wrap="square" rtlCol="0">
            <a:spAutoFit/>
          </a:bodyPr>
          <a:lstStyle/>
          <a:p>
            <a:pPr algn="just">
              <a:lnSpc>
                <a:spcPct val="150000"/>
              </a:lnSpc>
            </a:pPr>
            <a:r>
              <a:rPr lang="zh-CN" altLang="en-US" sz="2400" dirty="0" smtClean="0">
                <a:latin typeface="Times New Roman" pitchFamily="18" charset="0"/>
                <a:ea typeface="楷体" pitchFamily="49" charset="-122"/>
                <a:cs typeface="Times New Roman" pitchFamily="18" charset="0"/>
              </a:rPr>
              <a:t>        目前一个基站已经可以控制若干无人机进行组合编队飞行，</a:t>
            </a:r>
            <a:r>
              <a:rPr lang="en-US" altLang="zh-CN" sz="2400" dirty="0" smtClean="0">
                <a:latin typeface="Times New Roman" pitchFamily="18" charset="0"/>
                <a:ea typeface="楷体" pitchFamily="49" charset="-122"/>
                <a:cs typeface="Times New Roman" pitchFamily="18" charset="0"/>
              </a:rPr>
              <a:t>N+N</a:t>
            </a:r>
            <a:r>
              <a:rPr lang="zh-CN" altLang="en-US" sz="2400" dirty="0" smtClean="0">
                <a:latin typeface="Times New Roman" pitchFamily="18" charset="0"/>
                <a:ea typeface="楷体" pitchFamily="49" charset="-122"/>
                <a:cs typeface="Times New Roman" pitchFamily="18" charset="0"/>
              </a:rPr>
              <a:t>方式是指在灾害多发地区已经均匀分布的</a:t>
            </a:r>
            <a:r>
              <a:rPr lang="en-US" altLang="zh-CN" sz="2400" dirty="0" smtClean="0">
                <a:latin typeface="Times New Roman" pitchFamily="18" charset="0"/>
                <a:ea typeface="楷体" pitchFamily="49" charset="-122"/>
                <a:cs typeface="Times New Roman" pitchFamily="18" charset="0"/>
              </a:rPr>
              <a:t>CORS</a:t>
            </a:r>
            <a:r>
              <a:rPr lang="zh-CN" altLang="en-US" sz="2400" dirty="0" smtClean="0">
                <a:latin typeface="Times New Roman" pitchFamily="18" charset="0"/>
                <a:ea typeface="楷体" pitchFamily="49" charset="-122"/>
                <a:cs typeface="Times New Roman" pitchFamily="18" charset="0"/>
              </a:rPr>
              <a:t>站旁边建无人机机库，一旦灾害发生，可实现</a:t>
            </a:r>
            <a:r>
              <a:rPr lang="zh-CN" altLang="en-US" sz="2400" dirty="0" smtClean="0">
                <a:solidFill>
                  <a:srgbClr val="FF0000"/>
                </a:solidFill>
                <a:latin typeface="Times New Roman" pitchFamily="18" charset="0"/>
                <a:ea typeface="楷体" pitchFamily="49" charset="-122"/>
                <a:cs typeface="Times New Roman" pitchFamily="18" charset="0"/>
              </a:rPr>
              <a:t>远程控制</a:t>
            </a:r>
            <a:r>
              <a:rPr lang="zh-CN" altLang="en-US" sz="2400" dirty="0" smtClean="0">
                <a:latin typeface="Times New Roman" pitchFamily="18" charset="0"/>
                <a:ea typeface="楷体" pitchFamily="49" charset="-122"/>
                <a:cs typeface="Times New Roman" pitchFamily="18" charset="0"/>
              </a:rPr>
              <a:t>就地起飞，采集灾情数据，</a:t>
            </a:r>
            <a:r>
              <a:rPr lang="en-US" altLang="zh-CN" sz="2400" dirty="0" smtClean="0">
                <a:latin typeface="Times New Roman" pitchFamily="18" charset="0"/>
                <a:ea typeface="楷体" pitchFamily="49" charset="-122"/>
                <a:cs typeface="Times New Roman" pitchFamily="18" charset="0"/>
              </a:rPr>
              <a:t>4</a:t>
            </a:r>
            <a:r>
              <a:rPr lang="zh-CN" altLang="en-US" sz="2400" dirty="0" smtClean="0">
                <a:latin typeface="Times New Roman" pitchFamily="18" charset="0"/>
                <a:ea typeface="楷体" pitchFamily="49" charset="-122"/>
                <a:cs typeface="Times New Roman" pitchFamily="18" charset="0"/>
              </a:rPr>
              <a:t>小时之内通过</a:t>
            </a:r>
            <a:r>
              <a:rPr lang="en-US" altLang="zh-CN" sz="2400" dirty="0" smtClean="0">
                <a:solidFill>
                  <a:srgbClr val="FF0000"/>
                </a:solidFill>
                <a:latin typeface="Times New Roman" pitchFamily="18" charset="0"/>
                <a:ea typeface="楷体" pitchFamily="49" charset="-122"/>
                <a:cs typeface="Times New Roman" pitchFamily="18" charset="0"/>
              </a:rPr>
              <a:t>5G</a:t>
            </a:r>
            <a:r>
              <a:rPr lang="zh-CN" altLang="en-US" sz="2400" dirty="0" smtClean="0">
                <a:solidFill>
                  <a:srgbClr val="FF0000"/>
                </a:solidFill>
                <a:latin typeface="Times New Roman" pitchFamily="18" charset="0"/>
                <a:ea typeface="楷体" pitchFamily="49" charset="-122"/>
                <a:cs typeface="Times New Roman" pitchFamily="18" charset="0"/>
              </a:rPr>
              <a:t>网络</a:t>
            </a:r>
            <a:r>
              <a:rPr lang="zh-CN" altLang="en-US" sz="2400" dirty="0" smtClean="0">
                <a:latin typeface="Times New Roman" pitchFamily="18" charset="0"/>
                <a:ea typeface="楷体" pitchFamily="49" charset="-122"/>
                <a:cs typeface="Times New Roman" pitchFamily="18" charset="0"/>
              </a:rPr>
              <a:t>传输到中央控制室。</a:t>
            </a:r>
            <a:endParaRPr lang="zh-CN" altLang="en-US"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4204036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5909" y="1419621"/>
            <a:ext cx="8496944" cy="818173"/>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10. </a:t>
            </a:r>
            <a:r>
              <a:rPr lang="zh-CN" altLang="en-US" sz="3600" dirty="0" smtClean="0">
                <a:latin typeface="Times New Roman" pitchFamily="18" charset="0"/>
                <a:ea typeface="楷体" pitchFamily="49" charset="-122"/>
                <a:cs typeface="Times New Roman" pitchFamily="18" charset="0"/>
              </a:rPr>
              <a:t>微小型</a:t>
            </a:r>
            <a:r>
              <a:rPr lang="en-US" altLang="zh-CN" sz="3600" dirty="0">
                <a:latin typeface="Times New Roman" pitchFamily="18" charset="0"/>
                <a:ea typeface="楷体" pitchFamily="49" charset="-122"/>
                <a:cs typeface="Times New Roman" pitchFamily="18" charset="0"/>
              </a:rPr>
              <a:t>SAR—</a:t>
            </a:r>
            <a:r>
              <a:rPr lang="en-US" altLang="zh-CN" sz="3600" dirty="0" err="1">
                <a:latin typeface="Times New Roman" pitchFamily="18" charset="0"/>
                <a:ea typeface="楷体" pitchFamily="49" charset="-122"/>
                <a:cs typeface="Times New Roman" pitchFamily="18" charset="0"/>
              </a:rPr>
              <a:t>MiniSAR</a:t>
            </a:r>
            <a:r>
              <a:rPr lang="zh-CN" altLang="en-US" sz="3600" dirty="0">
                <a:latin typeface="Times New Roman" pitchFamily="18" charset="0"/>
                <a:ea typeface="楷体" pitchFamily="49" charset="-122"/>
                <a:cs typeface="Times New Roman" pitchFamily="18" charset="0"/>
              </a:rPr>
              <a:t>测图系统</a:t>
            </a:r>
            <a:r>
              <a:rPr lang="en-US" altLang="zh-CN" sz="3600" dirty="0">
                <a:latin typeface="Times New Roman" pitchFamily="18" charset="0"/>
                <a:ea typeface="楷体" pitchFamily="49" charset="-122"/>
                <a:cs typeface="Times New Roman" pitchFamily="18" charset="0"/>
              </a:rPr>
              <a:t> </a:t>
            </a:r>
          </a:p>
        </p:txBody>
      </p:sp>
      <p:sp>
        <p:nvSpPr>
          <p:cNvPr id="5" name="TextBox 4"/>
          <p:cNvSpPr txBox="1"/>
          <p:nvPr/>
        </p:nvSpPr>
        <p:spPr>
          <a:xfrm>
            <a:off x="885056" y="2571750"/>
            <a:ext cx="7418649" cy="1246495"/>
          </a:xfrm>
          <a:prstGeom prst="rect">
            <a:avLst/>
          </a:prstGeom>
          <a:noFill/>
        </p:spPr>
        <p:txBody>
          <a:bodyPr wrap="square" rtlCol="0">
            <a:spAutoFit/>
          </a:bodyPr>
          <a:lstStyle/>
          <a:p>
            <a:pPr algn="ctr">
              <a:lnSpc>
                <a:spcPct val="150000"/>
              </a:lnSpc>
            </a:pPr>
            <a:r>
              <a:rPr lang="zh-CN" altLang="en-US" sz="2600" dirty="0">
                <a:solidFill>
                  <a:srgbClr val="0000FF"/>
                </a:solidFill>
                <a:latin typeface="Times New Roman" pitchFamily="18" charset="0"/>
                <a:ea typeface="楷体" pitchFamily="49" charset="-122"/>
                <a:cs typeface="Times New Roman" pitchFamily="18" charset="0"/>
              </a:rPr>
              <a:t>中科九度（北京）空间信息技术</a:t>
            </a:r>
            <a:r>
              <a:rPr lang="zh-CN" altLang="en-US" sz="2600" dirty="0" smtClean="0">
                <a:solidFill>
                  <a:srgbClr val="0000FF"/>
                </a:solidFill>
                <a:latin typeface="Times New Roman" pitchFamily="18" charset="0"/>
                <a:ea typeface="楷体" pitchFamily="49" charset="-122"/>
                <a:cs typeface="Times New Roman" pitchFamily="18" charset="0"/>
              </a:rPr>
              <a:t>有限责任公司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a:latin typeface="Times New Roman" pitchFamily="18" charset="0"/>
                <a:ea typeface="楷体" pitchFamily="49" charset="-122"/>
                <a:cs typeface="Times New Roman" pitchFamily="18" charset="0"/>
                <a:hlinkClick r:id="rId2"/>
              </a:rPr>
              <a:t>http://</a:t>
            </a:r>
            <a:r>
              <a:rPr lang="en-US" altLang="zh-CN" sz="2400" dirty="0" smtClean="0">
                <a:latin typeface="Times New Roman" pitchFamily="18" charset="0"/>
                <a:ea typeface="楷体" pitchFamily="49" charset="-122"/>
                <a:cs typeface="Times New Roman" pitchFamily="18" charset="0"/>
                <a:hlinkClick r:id="rId2"/>
              </a:rPr>
              <a:t>www.geodo.cn/index.php</a:t>
            </a:r>
            <a:r>
              <a:rPr lang="en-US" altLang="zh-CN" sz="2400" dirty="0" smtClean="0">
                <a:latin typeface="Times New Roman" pitchFamily="18" charset="0"/>
                <a:ea typeface="楷体" pitchFamily="49" charset="-122"/>
                <a:cs typeface="Times New Roman" pitchFamily="18" charset="0"/>
                <a:hlinkClick r:id="rId3"/>
              </a:rPr>
              <a:t>  </a:t>
            </a:r>
            <a:endParaRPr lang="en-US" altLang="zh-CN" sz="2400" dirty="0">
              <a:latin typeface="Times New Roman" pitchFamily="18" charset="0"/>
              <a:ea typeface="楷体" pitchFamily="49" charset="-122"/>
              <a:cs typeface="Times New Roman" pitchFamily="18" charset="0"/>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7" y="3601719"/>
            <a:ext cx="1541782" cy="154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578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750639"/>
            <a:ext cx="8352928" cy="3693319"/>
          </a:xfrm>
          <a:prstGeom prst="rect">
            <a:avLst/>
          </a:prstGeom>
          <a:noFill/>
        </p:spPr>
        <p:txBody>
          <a:bodyPr wrap="square" rtlCol="0">
            <a:spAutoFit/>
          </a:bodyPr>
          <a:lstStyle/>
          <a:p>
            <a:pPr algn="just" fontAlgn="auto">
              <a:lnSpc>
                <a:spcPct val="150000"/>
              </a:lnSpc>
              <a:spcAft>
                <a:spcPts val="0"/>
              </a:spcAft>
            </a:pPr>
            <a:r>
              <a:rPr lang="en-US" altLang="zh-CN" sz="2600" dirty="0" smtClean="0">
                <a:latin typeface="Times New Roman" pitchFamily="18" charset="0"/>
                <a:ea typeface="楷体" pitchFamily="49" charset="-122"/>
                <a:cs typeface="Times New Roman" pitchFamily="18" charset="0"/>
              </a:rPr>
              <a:t>         </a:t>
            </a:r>
            <a:r>
              <a:rPr lang="en-US" altLang="zh-CN" sz="2600" dirty="0" err="1" smtClean="0">
                <a:latin typeface="Times New Roman" pitchFamily="18" charset="0"/>
                <a:ea typeface="楷体" pitchFamily="49" charset="-122"/>
                <a:cs typeface="Times New Roman" pitchFamily="18" charset="0"/>
              </a:rPr>
              <a:t>MiniSAR</a:t>
            </a:r>
            <a:r>
              <a:rPr lang="zh-CN" altLang="en-US" sz="2600" dirty="0" smtClean="0">
                <a:latin typeface="Times New Roman" pitchFamily="18" charset="0"/>
                <a:ea typeface="楷体" pitchFamily="49" charset="-122"/>
                <a:cs typeface="Times New Roman" pitchFamily="18" charset="0"/>
              </a:rPr>
              <a:t>经过了大量的应用，</a:t>
            </a:r>
            <a:r>
              <a:rPr lang="en-US" altLang="zh-CN" sz="2600" dirty="0" smtClean="0">
                <a:latin typeface="Times New Roman" pitchFamily="18" charset="0"/>
                <a:ea typeface="楷体" pitchFamily="49" charset="-122"/>
                <a:cs typeface="Times New Roman" pitchFamily="18" charset="0"/>
              </a:rPr>
              <a:t>3000m</a:t>
            </a:r>
            <a:r>
              <a:rPr lang="zh-CN" altLang="en-US" sz="2600" dirty="0" smtClean="0">
                <a:latin typeface="Times New Roman" pitchFamily="18" charset="0"/>
                <a:ea typeface="楷体" pitchFamily="49" charset="-122"/>
                <a:cs typeface="Times New Roman" pitchFamily="18" charset="0"/>
              </a:rPr>
              <a:t>航高可以达到</a:t>
            </a:r>
            <a:r>
              <a:rPr lang="en-US" altLang="zh-CN" sz="2600" dirty="0" smtClean="0">
                <a:latin typeface="Times New Roman" pitchFamily="18" charset="0"/>
                <a:ea typeface="楷体" pitchFamily="49" charset="-122"/>
                <a:cs typeface="Times New Roman" pitchFamily="18" charset="0"/>
              </a:rPr>
              <a:t>30cmGSD</a:t>
            </a:r>
            <a:r>
              <a:rPr lang="zh-CN" altLang="en-US" sz="2600" dirty="0" smtClean="0">
                <a:latin typeface="Times New Roman" pitchFamily="18" charset="0"/>
                <a:ea typeface="楷体" pitchFamily="49" charset="-122"/>
                <a:cs typeface="Times New Roman" pitchFamily="18" charset="0"/>
              </a:rPr>
              <a:t>的</a:t>
            </a:r>
            <a:r>
              <a:rPr lang="en-US" altLang="zh-CN" sz="2600" dirty="0" smtClean="0">
                <a:latin typeface="Times New Roman" pitchFamily="18" charset="0"/>
                <a:ea typeface="楷体" pitchFamily="49" charset="-122"/>
                <a:cs typeface="Times New Roman" pitchFamily="18" charset="0"/>
              </a:rPr>
              <a:t>DEM</a:t>
            </a:r>
            <a:r>
              <a:rPr lang="zh-CN" altLang="en-US" sz="2600" dirty="0" smtClean="0">
                <a:latin typeface="Times New Roman" pitchFamily="18" charset="0"/>
                <a:ea typeface="楷体" pitchFamily="49" charset="-122"/>
                <a:cs typeface="Times New Roman" pitchFamily="18" charset="0"/>
              </a:rPr>
              <a:t>精度，完全可以</a:t>
            </a:r>
            <a:r>
              <a:rPr lang="zh-CN" altLang="en-US" sz="2600" dirty="0">
                <a:latin typeface="Times New Roman" pitchFamily="18" charset="0"/>
                <a:ea typeface="楷体" pitchFamily="49" charset="-122"/>
                <a:cs typeface="Times New Roman" pitchFamily="18" charset="0"/>
              </a:rPr>
              <a:t>满足</a:t>
            </a:r>
            <a:r>
              <a:rPr lang="zh-CN" altLang="en-US" sz="2600" dirty="0" smtClean="0">
                <a:latin typeface="Times New Roman" pitchFamily="18" charset="0"/>
                <a:ea typeface="楷体" pitchFamily="49" charset="-122"/>
                <a:cs typeface="Times New Roman" pitchFamily="18" charset="0"/>
              </a:rPr>
              <a:t>测绘的要求。多极化</a:t>
            </a:r>
            <a:r>
              <a:rPr lang="en-US" altLang="zh-CN" sz="2600" dirty="0" smtClean="0">
                <a:latin typeface="Times New Roman" pitchFamily="18" charset="0"/>
                <a:ea typeface="楷体" pitchFamily="49" charset="-122"/>
                <a:cs typeface="Times New Roman" pitchFamily="18" charset="0"/>
              </a:rPr>
              <a:t>SAR</a:t>
            </a:r>
            <a:r>
              <a:rPr lang="zh-CN" altLang="en-US" sz="2600" dirty="0" smtClean="0">
                <a:latin typeface="Times New Roman" pitchFamily="18" charset="0"/>
                <a:ea typeface="楷体" pitchFamily="49" charset="-122"/>
                <a:cs typeface="Times New Roman" pitchFamily="18" charset="0"/>
              </a:rPr>
              <a:t>的应用有可能解决全天候飞行地物自动分类的问题，可惜在测绘部门没有得到大面积推广。在飞行天气很少的地区，生产</a:t>
            </a:r>
            <a:r>
              <a:rPr lang="en-US" altLang="zh-CN" sz="2600" dirty="0" smtClean="0">
                <a:latin typeface="Times New Roman" pitchFamily="18" charset="0"/>
                <a:ea typeface="楷体" pitchFamily="49" charset="-122"/>
                <a:cs typeface="Times New Roman" pitchFamily="18" charset="0"/>
              </a:rPr>
              <a:t>DSM</a:t>
            </a:r>
            <a:r>
              <a:rPr lang="zh-CN" altLang="en-US" sz="2600" dirty="0" smtClean="0">
                <a:latin typeface="Times New Roman" pitchFamily="18" charset="0"/>
                <a:ea typeface="楷体" pitchFamily="49" charset="-122"/>
                <a:cs typeface="Times New Roman" pitchFamily="18" charset="0"/>
              </a:rPr>
              <a:t>（</a:t>
            </a:r>
            <a:r>
              <a:rPr lang="en-US" altLang="zh-CN" sz="2600" dirty="0" smtClean="0">
                <a:latin typeface="Times New Roman" pitchFamily="18" charset="0"/>
                <a:ea typeface="楷体" pitchFamily="49" charset="-122"/>
                <a:cs typeface="Times New Roman" pitchFamily="18" charset="0"/>
              </a:rPr>
              <a:t>P</a:t>
            </a:r>
            <a:r>
              <a:rPr lang="zh-CN" altLang="en-US" sz="2600" dirty="0" smtClean="0">
                <a:latin typeface="Times New Roman" pitchFamily="18" charset="0"/>
                <a:ea typeface="楷体" pitchFamily="49" charset="-122"/>
                <a:cs typeface="Times New Roman" pitchFamily="18" charset="0"/>
              </a:rPr>
              <a:t>波段甚至可以生产</a:t>
            </a:r>
            <a:r>
              <a:rPr lang="en-US" altLang="zh-CN" sz="2600" dirty="0" smtClean="0">
                <a:latin typeface="Times New Roman" pitchFamily="18" charset="0"/>
                <a:ea typeface="楷体" pitchFamily="49" charset="-122"/>
                <a:cs typeface="Times New Roman" pitchFamily="18" charset="0"/>
              </a:rPr>
              <a:t>DEM</a:t>
            </a:r>
            <a:r>
              <a:rPr lang="zh-CN" altLang="en-US" sz="2600" dirty="0" smtClean="0">
                <a:latin typeface="Times New Roman" pitchFamily="18" charset="0"/>
                <a:ea typeface="楷体" pitchFamily="49" charset="-122"/>
                <a:cs typeface="Times New Roman" pitchFamily="18" charset="0"/>
              </a:rPr>
              <a:t>），以及地表覆盖的全天候探测，都是很好的技术方案。</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6940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563638"/>
            <a:ext cx="8496944" cy="923330"/>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11. </a:t>
            </a:r>
            <a:r>
              <a:rPr lang="zh-CN" altLang="en-US" sz="3600" dirty="0" smtClean="0">
                <a:latin typeface="Times New Roman" pitchFamily="18" charset="0"/>
                <a:ea typeface="楷体" pitchFamily="49" charset="-122"/>
                <a:cs typeface="Times New Roman" pitchFamily="18" charset="0"/>
              </a:rPr>
              <a:t>阵列</a:t>
            </a:r>
            <a:r>
              <a:rPr lang="zh-CN" altLang="en-US" sz="3600" dirty="0">
                <a:latin typeface="Times New Roman" pitchFamily="18" charset="0"/>
                <a:ea typeface="楷体" pitchFamily="49" charset="-122"/>
                <a:cs typeface="Times New Roman" pitchFamily="18" charset="0"/>
              </a:rPr>
              <a:t>天线三维</a:t>
            </a:r>
            <a:r>
              <a:rPr lang="en-US" altLang="zh-CN" sz="3600" dirty="0" smtClean="0">
                <a:latin typeface="Times New Roman" pitchFamily="18" charset="0"/>
                <a:ea typeface="楷体" pitchFamily="49" charset="-122"/>
                <a:cs typeface="Times New Roman" pitchFamily="18" charset="0"/>
              </a:rPr>
              <a:t>SAR</a:t>
            </a:r>
          </a:p>
        </p:txBody>
      </p:sp>
      <p:sp>
        <p:nvSpPr>
          <p:cNvPr id="3" name="TextBox 2"/>
          <p:cNvSpPr txBox="1"/>
          <p:nvPr/>
        </p:nvSpPr>
        <p:spPr>
          <a:xfrm>
            <a:off x="885056" y="2571750"/>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中国科学院电子学研究所</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a:latin typeface="Times New Roman" pitchFamily="18" charset="0"/>
                <a:ea typeface="楷体" pitchFamily="49" charset="-122"/>
                <a:cs typeface="Times New Roman" pitchFamily="18" charset="0"/>
                <a:hlinkClick r:id="rId2"/>
              </a:rPr>
              <a:t>http://www.ie.ac.cn/</a:t>
            </a:r>
            <a:r>
              <a:rPr lang="en-US" altLang="zh-CN" sz="2400" dirty="0" smtClean="0">
                <a:latin typeface="Times New Roman" pitchFamily="18" charset="0"/>
                <a:ea typeface="楷体" pitchFamily="49" charset="-122"/>
                <a:cs typeface="Times New Roman" pitchFamily="18" charset="0"/>
                <a:hlinkClick r:id="rId2"/>
              </a:rPr>
              <a:t>  </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50433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915566"/>
            <a:ext cx="8352928" cy="3242170"/>
          </a:xfrm>
          <a:prstGeom prst="rect">
            <a:avLst/>
          </a:prstGeom>
          <a:noFill/>
        </p:spPr>
        <p:txBody>
          <a:bodyPr wrap="square" rtlCol="0">
            <a:spAutoFit/>
          </a:bodyPr>
          <a:lstStyle/>
          <a:p>
            <a:pPr algn="just" fontAlgn="auto">
              <a:lnSpc>
                <a:spcPct val="150000"/>
              </a:lnSpc>
              <a:spcAft>
                <a:spcPts val="0"/>
              </a:spcAft>
            </a:pPr>
            <a:r>
              <a:rPr lang="zh-CN" altLang="en-US" sz="2800" dirty="0" smtClean="0">
                <a:latin typeface="Times New Roman" pitchFamily="18" charset="0"/>
                <a:ea typeface="楷体" pitchFamily="49" charset="-122"/>
                <a:cs typeface="Times New Roman" pitchFamily="18" charset="0"/>
              </a:rPr>
              <a:t>        中科院电子所研制的阵列天线三维雷达，可以直接输出地表建筑物的三维模型，精度</a:t>
            </a:r>
            <a:r>
              <a:rPr lang="en-US" altLang="zh-CN" sz="2800" dirty="0" smtClean="0">
                <a:latin typeface="Times New Roman" pitchFamily="18" charset="0"/>
                <a:ea typeface="楷体" pitchFamily="49" charset="-122"/>
                <a:cs typeface="Times New Roman" pitchFamily="18" charset="0"/>
              </a:rPr>
              <a:t>50cm</a:t>
            </a:r>
            <a:r>
              <a:rPr lang="zh-CN" altLang="en-US" sz="2800" dirty="0" smtClean="0">
                <a:latin typeface="Times New Roman" pitchFamily="18" charset="0"/>
                <a:ea typeface="楷体" pitchFamily="49" charset="-122"/>
                <a:cs typeface="Times New Roman" pitchFamily="18" charset="0"/>
              </a:rPr>
              <a:t>，虽然视觉效果不如可见光，但是全自动、全天候，我们测绘部门应该把这种电子工程的高新技术成果拿过来，多做应用试验。</a:t>
            </a:r>
            <a:endParaRPr lang="en-US" altLang="zh-CN" sz="28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827602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347614"/>
            <a:ext cx="8496944" cy="818173"/>
          </a:xfrm>
          <a:prstGeom prst="rect">
            <a:avLst/>
          </a:prstGeom>
          <a:noFill/>
        </p:spPr>
        <p:txBody>
          <a:bodyPr wrap="square" rtlCol="0">
            <a:spAutoFit/>
          </a:bodyPr>
          <a:lstStyle/>
          <a:p>
            <a:pPr algn="ctr">
              <a:lnSpc>
                <a:spcPct val="150000"/>
              </a:lnSpc>
            </a:pPr>
            <a:r>
              <a:rPr lang="en-US" altLang="zh-CN" sz="3600" dirty="0" smtClean="0">
                <a:latin typeface="Times New Roman" pitchFamily="18" charset="0"/>
                <a:ea typeface="楷体" pitchFamily="49" charset="-122"/>
                <a:cs typeface="Times New Roman" pitchFamily="18" charset="0"/>
              </a:rPr>
              <a:t>12. </a:t>
            </a:r>
            <a:r>
              <a:rPr lang="zh-CN" altLang="en-US" sz="3600" dirty="0" smtClean="0">
                <a:latin typeface="Times New Roman" pitchFamily="18" charset="0"/>
                <a:ea typeface="楷体" pitchFamily="49" charset="-122"/>
                <a:cs typeface="Times New Roman" pitchFamily="18" charset="0"/>
              </a:rPr>
              <a:t>机载</a:t>
            </a:r>
            <a:r>
              <a:rPr lang="zh-CN" altLang="en-US" sz="3600" dirty="0">
                <a:latin typeface="Times New Roman" pitchFamily="18" charset="0"/>
                <a:ea typeface="楷体" pitchFamily="49" charset="-122"/>
                <a:cs typeface="Times New Roman" pitchFamily="18" charset="0"/>
              </a:rPr>
              <a:t>激光雷达系统</a:t>
            </a:r>
            <a:r>
              <a:rPr lang="en-US" altLang="zh-CN" sz="3600" dirty="0" smtClean="0">
                <a:latin typeface="Times New Roman" pitchFamily="18" charset="0"/>
                <a:ea typeface="楷体" pitchFamily="49" charset="-122"/>
                <a:cs typeface="Times New Roman" pitchFamily="18" charset="0"/>
              </a:rPr>
              <a:t>LC-3500</a:t>
            </a:r>
            <a:endParaRPr lang="en-US" altLang="zh-CN" sz="30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55433"/>
            <a:ext cx="7418649" cy="1800493"/>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北京北科天绘科技有限公司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://www.isurestar.com/</a:t>
            </a:r>
            <a:endParaRPr lang="en-US" altLang="zh-CN" sz="2400" dirty="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3"/>
              </a:rPr>
              <a:t> </a:t>
            </a:r>
            <a:endParaRPr lang="en-US" altLang="zh-CN" sz="2400" dirty="0">
              <a:latin typeface="Times New Roman" pitchFamily="18" charset="0"/>
              <a:ea typeface="楷体" pitchFamily="49" charset="-122"/>
              <a:cs typeface="Times New Roman" pitchFamily="18" charset="0"/>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3657172"/>
            <a:ext cx="1453967" cy="145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936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497239"/>
            <a:ext cx="8352928" cy="4272452"/>
          </a:xfrm>
          <a:prstGeom prst="rect">
            <a:avLst/>
          </a:prstGeom>
          <a:noFill/>
        </p:spPr>
        <p:txBody>
          <a:bodyPr wrap="square" rtlCol="0">
            <a:spAutoFit/>
          </a:bodyPr>
          <a:lstStyle/>
          <a:p>
            <a:pPr algn="just" fontAlgn="auto">
              <a:lnSpc>
                <a:spcPct val="150000"/>
              </a:lnSpc>
              <a:spcAft>
                <a:spcPts val="0"/>
              </a:spcAft>
            </a:pPr>
            <a:r>
              <a:rPr lang="en-US" altLang="zh-CN" sz="2300" dirty="0" smtClean="0">
                <a:latin typeface="Times New Roman" pitchFamily="18" charset="0"/>
                <a:ea typeface="楷体" pitchFamily="49" charset="-122"/>
                <a:cs typeface="Times New Roman" pitchFamily="18" charset="0"/>
              </a:rPr>
              <a:t>        </a:t>
            </a:r>
            <a:r>
              <a:rPr lang="zh-CN" altLang="en-US" sz="2300" dirty="0" smtClean="0">
                <a:latin typeface="Times New Roman" pitchFamily="18" charset="0"/>
                <a:ea typeface="楷体" pitchFamily="49" charset="-122"/>
                <a:cs typeface="Times New Roman" pitchFamily="18" charset="0"/>
              </a:rPr>
              <a:t>四维远见与北科天绘联合研制的机载激光雷达，是模仿</a:t>
            </a:r>
            <a:r>
              <a:rPr lang="en-US" altLang="zh-CN" sz="2300" dirty="0" err="1" smtClean="0">
                <a:latin typeface="Times New Roman" pitchFamily="18" charset="0"/>
                <a:ea typeface="楷体" pitchFamily="49" charset="-122"/>
                <a:cs typeface="Times New Roman" pitchFamily="18" charset="0"/>
              </a:rPr>
              <a:t>Riegl</a:t>
            </a:r>
            <a:r>
              <a:rPr lang="zh-CN" altLang="en-US" sz="2300" dirty="0" smtClean="0">
                <a:latin typeface="Times New Roman" pitchFamily="18" charset="0"/>
                <a:ea typeface="楷体" pitchFamily="49" charset="-122"/>
                <a:cs typeface="Times New Roman" pitchFamily="18" charset="0"/>
              </a:rPr>
              <a:t>产品研制，性能达到国外同类产品的技术指标，点云形状是平行线而不是“之”字型，同样的高度每平方米得到的点云数量与国外产品相当。用有人机或无人直升机，每平方米的点数可以大大增加，特别值得一提的是，四维远见在飞</a:t>
            </a:r>
            <a:r>
              <a:rPr lang="en-US" altLang="zh-CN" sz="2300" dirty="0" smtClean="0">
                <a:latin typeface="Times New Roman" pitchFamily="18" charset="0"/>
                <a:ea typeface="楷体" pitchFamily="49" charset="-122"/>
                <a:cs typeface="Times New Roman" pitchFamily="18" charset="0"/>
              </a:rPr>
              <a:t>Lidar</a:t>
            </a:r>
            <a:r>
              <a:rPr lang="zh-CN" altLang="en-US" sz="2300" dirty="0" smtClean="0">
                <a:latin typeface="Times New Roman" pitchFamily="18" charset="0"/>
                <a:ea typeface="楷体" pitchFamily="49" charset="-122"/>
                <a:cs typeface="Times New Roman" pitchFamily="18" charset="0"/>
              </a:rPr>
              <a:t>的过程中，装备了高精度双拼面阵相机，视场角与</a:t>
            </a:r>
            <a:r>
              <a:rPr lang="en-US" altLang="zh-CN" sz="2300" dirty="0" smtClean="0">
                <a:latin typeface="Times New Roman" pitchFamily="18" charset="0"/>
                <a:ea typeface="楷体" pitchFamily="49" charset="-122"/>
                <a:cs typeface="Times New Roman" pitchFamily="18" charset="0"/>
              </a:rPr>
              <a:t>Lidar</a:t>
            </a:r>
            <a:r>
              <a:rPr lang="zh-CN" altLang="en-US" sz="2300" dirty="0" smtClean="0">
                <a:latin typeface="Times New Roman" pitchFamily="18" charset="0"/>
                <a:ea typeface="楷体" pitchFamily="49" charset="-122"/>
                <a:cs typeface="Times New Roman" pitchFamily="18" charset="0"/>
              </a:rPr>
              <a:t>相同，在工厂化软件的支持下，可以同时生产像元级的高密度、高精度</a:t>
            </a:r>
            <a:r>
              <a:rPr lang="zh-CN" altLang="en-US" sz="2300" dirty="0">
                <a:latin typeface="Times New Roman" pitchFamily="18" charset="0"/>
                <a:ea typeface="楷体" pitchFamily="49" charset="-122"/>
                <a:cs typeface="Times New Roman" pitchFamily="18" charset="0"/>
              </a:rPr>
              <a:t>点</a:t>
            </a:r>
            <a:r>
              <a:rPr lang="zh-CN" altLang="en-US" sz="2300" dirty="0" smtClean="0">
                <a:latin typeface="Times New Roman" pitchFamily="18" charset="0"/>
                <a:ea typeface="楷体" pitchFamily="49" charset="-122"/>
                <a:cs typeface="Times New Roman" pitchFamily="18" charset="0"/>
              </a:rPr>
              <a:t>云，作为激光点云的补充，这套资料还可以满足测图的需要。</a:t>
            </a:r>
            <a:endParaRPr lang="en-US" altLang="zh-CN" sz="23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06274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347614"/>
            <a:ext cx="8496944" cy="923330"/>
          </a:xfrm>
          <a:prstGeom prst="rect">
            <a:avLst/>
          </a:prstGeom>
          <a:noFill/>
        </p:spPr>
        <p:txBody>
          <a:bodyPr wrap="square" rtlCol="0">
            <a:spAutoFit/>
          </a:bodyPr>
          <a:lstStyle/>
          <a:p>
            <a:pPr algn="ctr">
              <a:lnSpc>
                <a:spcPct val="150000"/>
              </a:lnSpc>
            </a:pPr>
            <a:r>
              <a:rPr lang="en-US" altLang="zh-CN" sz="3600" dirty="0">
                <a:latin typeface="Times New Roman" pitchFamily="18" charset="0"/>
                <a:ea typeface="楷体" pitchFamily="49" charset="-122"/>
                <a:cs typeface="Times New Roman" pitchFamily="18" charset="0"/>
              </a:rPr>
              <a:t>13. </a:t>
            </a:r>
            <a:r>
              <a:rPr lang="zh-CN" altLang="en-US" sz="3600" dirty="0">
                <a:latin typeface="Times New Roman" pitchFamily="18" charset="0"/>
                <a:ea typeface="楷体" pitchFamily="49" charset="-122"/>
                <a:cs typeface="Times New Roman" pitchFamily="18" charset="0"/>
              </a:rPr>
              <a:t>数码</a:t>
            </a:r>
            <a:r>
              <a:rPr lang="zh-CN" altLang="en-US" sz="3600" dirty="0" smtClean="0">
                <a:latin typeface="Times New Roman" pitchFamily="18" charset="0"/>
                <a:ea typeface="楷体" pitchFamily="49" charset="-122"/>
                <a:cs typeface="Times New Roman" pitchFamily="18" charset="0"/>
              </a:rPr>
              <a:t>相机</a:t>
            </a:r>
            <a:r>
              <a:rPr lang="en-US" altLang="zh-CN" sz="3600" dirty="0" smtClean="0">
                <a:latin typeface="Times New Roman" pitchFamily="18" charset="0"/>
                <a:ea typeface="楷体" pitchFamily="49" charset="-122"/>
                <a:cs typeface="Times New Roman" pitchFamily="18" charset="0"/>
              </a:rPr>
              <a:t>—SWDC</a:t>
            </a:r>
            <a:r>
              <a:rPr lang="zh-CN" altLang="en-US" sz="3600" dirty="0" smtClean="0">
                <a:latin typeface="Times New Roman" pitchFamily="18" charset="0"/>
                <a:ea typeface="楷体" pitchFamily="49" charset="-122"/>
                <a:cs typeface="Times New Roman" pitchFamily="18" charset="0"/>
              </a:rPr>
              <a:t>系列航摄仪</a:t>
            </a:r>
            <a:endParaRPr lang="en-US" altLang="zh-CN" sz="36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333367"/>
            <a:ext cx="7418649" cy="1246495"/>
          </a:xfrm>
          <a:prstGeom prst="rect">
            <a:avLst/>
          </a:prstGeom>
          <a:noFill/>
        </p:spPr>
        <p:txBody>
          <a:bodyPr wrap="square" rtlCol="0">
            <a:spAutoFit/>
          </a:bodyPr>
          <a:lstStyle/>
          <a:p>
            <a:pPr algn="ctr">
              <a:lnSpc>
                <a:spcPct val="150000"/>
              </a:lnSpc>
            </a:pPr>
            <a:r>
              <a:rPr lang="zh-CN" altLang="en-US" sz="2600" dirty="0" smtClean="0">
                <a:solidFill>
                  <a:srgbClr val="0000FF"/>
                </a:solidFill>
                <a:latin typeface="Times New Roman" pitchFamily="18" charset="0"/>
                <a:ea typeface="楷体" pitchFamily="49" charset="-122"/>
                <a:cs typeface="Times New Roman" pitchFamily="18" charset="0"/>
              </a:rPr>
              <a:t>北京四维远见信息技术有限公司</a:t>
            </a:r>
            <a:endParaRPr lang="zh-CN" altLang="en-US" sz="3200" dirty="0" smtClean="0">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://www.jx4.com/  </a:t>
            </a:r>
            <a:endParaRPr lang="en-US" altLang="zh-CN" sz="2400" dirty="0">
              <a:latin typeface="Times New Roman" pitchFamily="18" charset="0"/>
              <a:ea typeface="楷体" pitchFamily="49" charset="-122"/>
              <a:cs typeface="Times New Roman" pitchFamily="18" charset="0"/>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5880" t="6346" r="6146" b="6478"/>
          <a:stretch/>
        </p:blipFill>
        <p:spPr>
          <a:xfrm>
            <a:off x="7551847" y="3545599"/>
            <a:ext cx="1580119" cy="1565798"/>
          </a:xfrm>
          <a:prstGeom prst="rect">
            <a:avLst/>
          </a:prstGeom>
        </p:spPr>
      </p:pic>
    </p:spTree>
    <p:extLst>
      <p:ext uri="{BB962C8B-B14F-4D97-AF65-F5344CB8AC3E}">
        <p14:creationId xmlns:p14="http://schemas.microsoft.com/office/powerpoint/2010/main" val="2455139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文本框 11"/>
          <p:cNvSpPr txBox="1">
            <a:spLocks noChangeArrowheads="1"/>
          </p:cNvSpPr>
          <p:nvPr/>
        </p:nvSpPr>
        <p:spPr bwMode="auto">
          <a:xfrm>
            <a:off x="251520" y="987574"/>
            <a:ext cx="8748464" cy="3888432"/>
          </a:xfrm>
          <a:prstGeom prst="rect">
            <a:avLst/>
          </a:prstGeom>
          <a:noFill/>
          <a:ln w="9525">
            <a:noFill/>
            <a:miter lim="800000"/>
            <a:headEnd/>
            <a:tailEnd/>
          </a:ln>
        </p:spPr>
        <p:txBody>
          <a:bodyPr anchor="ctr"/>
          <a:lstStyle/>
          <a:p>
            <a:pPr>
              <a:lnSpc>
                <a:spcPts val="3200"/>
              </a:lnSpc>
            </a:pPr>
            <a:r>
              <a:rPr lang="zh-CN" altLang="en-US" sz="2000" dirty="0" smtClean="0">
                <a:latin typeface="Times New Roman" pitchFamily="18" charset="0"/>
                <a:ea typeface="+mn-ea"/>
                <a:cs typeface="Times New Roman" pitchFamily="18" charset="0"/>
              </a:rPr>
              <a:t>①</a:t>
            </a:r>
            <a:r>
              <a:rPr lang="en-US" altLang="zh-CN" sz="2000" dirty="0" smtClean="0">
                <a:latin typeface="Times New Roman" pitchFamily="18" charset="0"/>
                <a:ea typeface="+mn-ea"/>
                <a:cs typeface="Times New Roman" pitchFamily="18" charset="0"/>
              </a:rPr>
              <a:t>SWDC</a:t>
            </a:r>
            <a:r>
              <a:rPr lang="zh-CN" altLang="en-US" sz="2000" dirty="0">
                <a:solidFill>
                  <a:srgbClr val="FF0000"/>
                </a:solidFill>
                <a:latin typeface="Times New Roman" pitchFamily="18" charset="0"/>
                <a:ea typeface="+mn-ea"/>
                <a:cs typeface="Times New Roman" pitchFamily="18" charset="0"/>
              </a:rPr>
              <a:t>可以改变焦距</a:t>
            </a:r>
            <a:r>
              <a:rPr lang="en-US" altLang="zh-CN" sz="2000" dirty="0">
                <a:latin typeface="Times New Roman" pitchFamily="18" charset="0"/>
                <a:ea typeface="+mn-ea"/>
                <a:cs typeface="Times New Roman" pitchFamily="18" charset="0"/>
              </a:rPr>
              <a:t>: 50mm/80mm. </a:t>
            </a:r>
            <a:r>
              <a:rPr lang="zh-CN" altLang="en-US" sz="2000" dirty="0">
                <a:latin typeface="Times New Roman" pitchFamily="18" charset="0"/>
                <a:ea typeface="+mn-ea"/>
                <a:cs typeface="Times New Roman" pitchFamily="18" charset="0"/>
              </a:rPr>
              <a:t>我们可以提供共用相机底座的两组相机模块在工作中互换，以较低成本应对不同的需求；</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②</a:t>
            </a:r>
            <a:r>
              <a:rPr lang="zh-CN" altLang="zh-CN" sz="2000" dirty="0">
                <a:solidFill>
                  <a:srgbClr val="FF0000"/>
                </a:solidFill>
                <a:latin typeface="Times New Roman" pitchFamily="18" charset="0"/>
                <a:ea typeface="+mn-ea"/>
                <a:cs typeface="Times New Roman" pitchFamily="18" charset="0"/>
              </a:rPr>
              <a:t>SWDC-4 </a:t>
            </a:r>
            <a:r>
              <a:rPr lang="zh-CN" altLang="en-US" sz="2000" dirty="0">
                <a:solidFill>
                  <a:srgbClr val="FF0000"/>
                </a:solidFill>
                <a:latin typeface="Times New Roman" pitchFamily="18" charset="0"/>
                <a:ea typeface="+mn-ea"/>
                <a:cs typeface="Times New Roman" pitchFamily="18" charset="0"/>
              </a:rPr>
              <a:t>和</a:t>
            </a:r>
            <a:r>
              <a:rPr lang="zh-CN" altLang="zh-CN" sz="2000" dirty="0">
                <a:solidFill>
                  <a:srgbClr val="FF0000"/>
                </a:solidFill>
                <a:latin typeface="Times New Roman" pitchFamily="18" charset="0"/>
                <a:ea typeface="+mn-ea"/>
                <a:cs typeface="Times New Roman" pitchFamily="18" charset="0"/>
              </a:rPr>
              <a:t>SWDC-5</a:t>
            </a:r>
            <a:r>
              <a:rPr lang="zh-CN" altLang="en-US" sz="2000" dirty="0">
                <a:solidFill>
                  <a:srgbClr val="FF0000"/>
                </a:solidFill>
                <a:latin typeface="Times New Roman" pitchFamily="18" charset="0"/>
                <a:ea typeface="+mn-ea"/>
                <a:cs typeface="Times New Roman" pitchFamily="18" charset="0"/>
              </a:rPr>
              <a:t>倾斜相机也可以很容易互换</a:t>
            </a:r>
            <a:r>
              <a:rPr lang="zh-CN" altLang="en-US" sz="2000" dirty="0">
                <a:latin typeface="Times New Roman" pitchFamily="18" charset="0"/>
                <a:ea typeface="+mn-ea"/>
                <a:cs typeface="Times New Roman" pitchFamily="18" charset="0"/>
              </a:rPr>
              <a:t>；</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③</a:t>
            </a:r>
            <a:r>
              <a:rPr lang="zh-CN" altLang="zh-CN" sz="2000" dirty="0">
                <a:latin typeface="Times New Roman" pitchFamily="18" charset="0"/>
                <a:ea typeface="+mn-ea"/>
                <a:cs typeface="Times New Roman" pitchFamily="18" charset="0"/>
              </a:rPr>
              <a:t>SWDC-4 </a:t>
            </a:r>
            <a:r>
              <a:rPr lang="zh-CN" altLang="en-US" sz="2000" dirty="0">
                <a:latin typeface="Times New Roman" pitchFamily="18" charset="0"/>
                <a:ea typeface="+mn-ea"/>
                <a:cs typeface="Times New Roman" pitchFamily="18" charset="0"/>
              </a:rPr>
              <a:t>的数据可以在现有的摄影测量工作站上使用</a:t>
            </a:r>
            <a:r>
              <a:rPr lang="zh-CN" altLang="zh-CN" sz="2000" dirty="0">
                <a:latin typeface="Times New Roman" pitchFamily="18" charset="0"/>
                <a:ea typeface="+mn-ea"/>
                <a:cs typeface="Times New Roman" pitchFamily="18" charset="0"/>
              </a:rPr>
              <a:t>, </a:t>
            </a:r>
            <a:r>
              <a:rPr lang="zh-CN" altLang="en-US" sz="2000" dirty="0">
                <a:latin typeface="Times New Roman" pitchFamily="18" charset="0"/>
                <a:ea typeface="+mn-ea"/>
                <a:cs typeface="Times New Roman" pitchFamily="18" charset="0"/>
              </a:rPr>
              <a:t>而其他的航空相机如</a:t>
            </a:r>
            <a:r>
              <a:rPr lang="zh-CN" altLang="zh-CN" sz="2000" dirty="0">
                <a:latin typeface="Times New Roman" pitchFamily="18" charset="0"/>
                <a:ea typeface="+mn-ea"/>
                <a:cs typeface="Times New Roman" pitchFamily="18" charset="0"/>
              </a:rPr>
              <a:t>ADS</a:t>
            </a:r>
            <a:r>
              <a:rPr lang="zh-CN" altLang="en-US" sz="2000" dirty="0">
                <a:latin typeface="Times New Roman" pitchFamily="18" charset="0"/>
                <a:ea typeface="+mn-ea"/>
                <a:cs typeface="Times New Roman" pitchFamily="18" charset="0"/>
              </a:rPr>
              <a:t>、</a:t>
            </a:r>
            <a:r>
              <a:rPr lang="en-US" altLang="zh-CN" sz="2000" dirty="0">
                <a:latin typeface="Times New Roman" pitchFamily="18" charset="0"/>
                <a:ea typeface="+mn-ea"/>
                <a:cs typeface="Times New Roman" pitchFamily="18" charset="0"/>
              </a:rPr>
              <a:t>A3</a:t>
            </a:r>
            <a:r>
              <a:rPr lang="zh-CN" altLang="en-US" sz="2000" dirty="0">
                <a:latin typeface="Times New Roman" pitchFamily="18" charset="0"/>
                <a:ea typeface="+mn-ea"/>
                <a:cs typeface="Times New Roman" pitchFamily="18" charset="0"/>
              </a:rPr>
              <a:t>等需要升级你的软件</a:t>
            </a:r>
            <a:r>
              <a:rPr lang="zh-CN" altLang="zh-CN" sz="2000" dirty="0">
                <a:latin typeface="Times New Roman" pitchFamily="18" charset="0"/>
                <a:ea typeface="+mn-ea"/>
                <a:cs typeface="Times New Roman" pitchFamily="18" charset="0"/>
              </a:rPr>
              <a:t>.</a:t>
            </a:r>
            <a:r>
              <a:rPr lang="en-US" altLang="zh-CN" sz="2000" dirty="0">
                <a:latin typeface="Times New Roman" pitchFamily="18" charset="0"/>
                <a:ea typeface="+mn-ea"/>
                <a:cs typeface="Times New Roman" pitchFamily="18" charset="0"/>
              </a:rPr>
              <a:t> </a:t>
            </a:r>
            <a:r>
              <a:rPr lang="zh-CN" altLang="en-US" sz="2000" dirty="0">
                <a:latin typeface="Times New Roman" pitchFamily="18" charset="0"/>
                <a:ea typeface="+mn-ea"/>
                <a:cs typeface="Times New Roman" pitchFamily="18" charset="0"/>
              </a:rPr>
              <a:t>影像的</a:t>
            </a:r>
            <a:r>
              <a:rPr lang="en-US" altLang="zh-CN" sz="2000" dirty="0">
                <a:latin typeface="Times New Roman" pitchFamily="18" charset="0"/>
                <a:ea typeface="+mn-ea"/>
                <a:cs typeface="Times New Roman" pitchFamily="18" charset="0"/>
              </a:rPr>
              <a:t>PPA </a:t>
            </a:r>
            <a:r>
              <a:rPr lang="zh-CN" altLang="en-US" sz="2000" dirty="0">
                <a:latin typeface="Times New Roman" pitchFamily="18" charset="0"/>
                <a:ea typeface="+mn-ea"/>
                <a:cs typeface="Times New Roman" pitchFamily="18" charset="0"/>
              </a:rPr>
              <a:t>是</a:t>
            </a:r>
            <a:r>
              <a:rPr lang="en-US" altLang="zh-CN" sz="2000" dirty="0">
                <a:latin typeface="Times New Roman" pitchFamily="18" charset="0"/>
                <a:ea typeface="+mn-ea"/>
                <a:cs typeface="Times New Roman" pitchFamily="18" charset="0"/>
              </a:rPr>
              <a:t> 0,</a:t>
            </a:r>
            <a:r>
              <a:rPr lang="zh-CN" altLang="en-US" sz="2000" dirty="0">
                <a:latin typeface="Times New Roman" pitchFamily="18" charset="0"/>
                <a:ea typeface="+mn-ea"/>
                <a:cs typeface="Times New Roman" pitchFamily="18" charset="0"/>
              </a:rPr>
              <a:t>不需要在软件中输入内方位元素，避免出错的可能。</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④</a:t>
            </a:r>
            <a:r>
              <a:rPr lang="zh-CN" altLang="en-US" sz="2000" dirty="0">
                <a:solidFill>
                  <a:srgbClr val="FF0000"/>
                </a:solidFill>
                <a:latin typeface="Times New Roman" pitchFamily="18" charset="0"/>
                <a:ea typeface="+mn-ea"/>
                <a:cs typeface="Times New Roman" pitchFamily="18" charset="0"/>
              </a:rPr>
              <a:t>基高比大</a:t>
            </a:r>
            <a:r>
              <a:rPr lang="zh-CN" altLang="en-US" sz="2000" dirty="0">
                <a:latin typeface="Times New Roman" pitchFamily="18" charset="0"/>
                <a:ea typeface="+mn-ea"/>
                <a:cs typeface="Times New Roman" pitchFamily="18" charset="0"/>
              </a:rPr>
              <a:t>，支持更低的航高，支持更多的飞行天气；</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⑤存储由</a:t>
            </a:r>
            <a:r>
              <a:rPr lang="en-US" altLang="zh-CN" sz="2000" dirty="0">
                <a:latin typeface="Times New Roman" pitchFamily="18" charset="0"/>
                <a:ea typeface="+mn-ea"/>
                <a:cs typeface="Times New Roman" pitchFamily="18" charset="0"/>
              </a:rPr>
              <a:t>CF</a:t>
            </a:r>
            <a:r>
              <a:rPr lang="zh-CN" altLang="en-US" sz="2000" dirty="0">
                <a:latin typeface="Times New Roman" pitchFamily="18" charset="0"/>
                <a:ea typeface="+mn-ea"/>
                <a:cs typeface="Times New Roman" pitchFamily="18" charset="0"/>
              </a:rPr>
              <a:t>卡</a:t>
            </a:r>
            <a:r>
              <a:rPr lang="zh-CN" altLang="en-US" sz="2000" dirty="0">
                <a:solidFill>
                  <a:srgbClr val="FF0000"/>
                </a:solidFill>
                <a:latin typeface="Times New Roman" pitchFamily="18" charset="0"/>
                <a:ea typeface="+mn-ea"/>
                <a:cs typeface="Times New Roman" pitchFamily="18" charset="0"/>
              </a:rPr>
              <a:t>升级为电子硬盘</a:t>
            </a:r>
            <a:r>
              <a:rPr lang="zh-CN" altLang="en-US" sz="2000" dirty="0">
                <a:latin typeface="Times New Roman" pitchFamily="18" charset="0"/>
                <a:ea typeface="+mn-ea"/>
                <a:cs typeface="Times New Roman" pitchFamily="18" charset="0"/>
              </a:rPr>
              <a:t>，</a:t>
            </a:r>
            <a:r>
              <a:rPr lang="zh-CN" altLang="en-US" sz="2000" dirty="0">
                <a:solidFill>
                  <a:srgbClr val="FF0000"/>
                </a:solidFill>
                <a:latin typeface="Times New Roman" pitchFamily="18" charset="0"/>
                <a:ea typeface="+mn-ea"/>
                <a:cs typeface="Times New Roman" pitchFamily="18" charset="0"/>
              </a:rPr>
              <a:t>曝光间隔缩短到</a:t>
            </a:r>
            <a:r>
              <a:rPr lang="en-US" altLang="zh-CN" sz="2000" dirty="0">
                <a:solidFill>
                  <a:srgbClr val="FF0000"/>
                </a:solidFill>
                <a:latin typeface="Times New Roman" pitchFamily="18" charset="0"/>
                <a:ea typeface="+mn-ea"/>
                <a:cs typeface="Times New Roman" pitchFamily="18" charset="0"/>
              </a:rPr>
              <a:t>3s</a:t>
            </a:r>
            <a:r>
              <a:rPr lang="zh-CN" altLang="en-US" sz="2000" dirty="0">
                <a:latin typeface="Times New Roman" pitchFamily="18" charset="0"/>
                <a:ea typeface="+mn-ea"/>
                <a:cs typeface="Times New Roman" pitchFamily="18" charset="0"/>
              </a:rPr>
              <a:t>；</a:t>
            </a:r>
            <a:endParaRPr lang="en-US" altLang="zh-CN" sz="2000" dirty="0">
              <a:latin typeface="Times New Roman" pitchFamily="18" charset="0"/>
              <a:ea typeface="+mn-ea"/>
              <a:cs typeface="Times New Roman" pitchFamily="18" charset="0"/>
            </a:endParaRPr>
          </a:p>
          <a:p>
            <a:pPr>
              <a:lnSpc>
                <a:spcPts val="3200"/>
              </a:lnSpc>
            </a:pPr>
            <a:r>
              <a:rPr lang="zh-CN" altLang="en-US" sz="2000" dirty="0">
                <a:latin typeface="Times New Roman" pitchFamily="18" charset="0"/>
                <a:ea typeface="+mn-ea"/>
                <a:cs typeface="Times New Roman" pitchFamily="18" charset="0"/>
              </a:rPr>
              <a:t>⑥集成</a:t>
            </a:r>
            <a:r>
              <a:rPr lang="zh-CN" altLang="en-US" sz="2000" dirty="0">
                <a:solidFill>
                  <a:srgbClr val="FF0000"/>
                </a:solidFill>
                <a:latin typeface="Times New Roman" pitchFamily="18" charset="0"/>
                <a:ea typeface="+mn-ea"/>
                <a:cs typeface="Times New Roman" pitchFamily="18" charset="0"/>
              </a:rPr>
              <a:t>多星模式</a:t>
            </a:r>
            <a:r>
              <a:rPr lang="en-US" altLang="zh-CN" sz="2000" dirty="0">
                <a:solidFill>
                  <a:srgbClr val="FF0000"/>
                </a:solidFill>
                <a:latin typeface="Times New Roman" pitchFamily="18" charset="0"/>
                <a:ea typeface="+mn-ea"/>
                <a:cs typeface="Times New Roman" pitchFamily="18" charset="0"/>
              </a:rPr>
              <a:t>GNSS</a:t>
            </a:r>
            <a:r>
              <a:rPr lang="zh-CN" altLang="en-US" sz="2000" dirty="0">
                <a:latin typeface="Times New Roman" pitchFamily="18" charset="0"/>
                <a:ea typeface="+mn-ea"/>
                <a:cs typeface="Times New Roman" pitchFamily="18" charset="0"/>
              </a:rPr>
              <a:t>与飞控系统的自动曝光，相机的最大幅面达到</a:t>
            </a:r>
            <a:r>
              <a:rPr lang="en-US" altLang="zh-CN" sz="2000" dirty="0">
                <a:latin typeface="Times New Roman" pitchFamily="18" charset="0"/>
                <a:ea typeface="+mn-ea"/>
                <a:cs typeface="Times New Roman" pitchFamily="18" charset="0"/>
              </a:rPr>
              <a:t>3</a:t>
            </a:r>
            <a:r>
              <a:rPr lang="zh-CN" altLang="en-US" sz="2000" dirty="0">
                <a:latin typeface="Times New Roman" pitchFamily="18" charset="0"/>
                <a:ea typeface="+mn-ea"/>
                <a:cs typeface="Times New Roman" pitchFamily="18" charset="0"/>
              </a:rPr>
              <a:t>亿像元。</a:t>
            </a:r>
            <a:endParaRPr lang="zh-CN" altLang="zh-CN" sz="2000" dirty="0">
              <a:latin typeface="Times New Roman" pitchFamily="18" charset="0"/>
              <a:ea typeface="+mn-ea"/>
              <a:cs typeface="Times New Roman" pitchFamily="18" charset="0"/>
            </a:endParaRPr>
          </a:p>
        </p:txBody>
      </p:sp>
      <p:sp>
        <p:nvSpPr>
          <p:cNvPr id="26633" name="标题 20"/>
          <p:cNvSpPr>
            <a:spLocks noGrp="1" noChangeArrowheads="1"/>
          </p:cNvSpPr>
          <p:nvPr>
            <p:ph type="title" idx="4294967295"/>
          </p:nvPr>
        </p:nvSpPr>
        <p:spPr>
          <a:xfrm>
            <a:off x="628651" y="339502"/>
            <a:ext cx="7688263" cy="515541"/>
          </a:xfrm>
        </p:spPr>
        <p:txBody>
          <a:bodyPr anchor="ctr">
            <a:normAutofit fontScale="90000"/>
          </a:bodyPr>
          <a:lstStyle/>
          <a:p>
            <a:pPr eaLnBrk="1" hangingPunct="1"/>
            <a:r>
              <a:rPr lang="zh-CN" altLang="en-US" sz="3000" dirty="0" smtClean="0">
                <a:solidFill>
                  <a:schemeClr val="tx1"/>
                </a:solidFill>
                <a:latin typeface="Times New Roman" pitchFamily="18" charset="0"/>
                <a:ea typeface="+mn-ea"/>
                <a:cs typeface="Times New Roman" pitchFamily="18" charset="0"/>
              </a:rPr>
              <a:t>SWDC数字航空摄影仪的优势</a:t>
            </a:r>
            <a:endParaRPr lang="zh-CN" altLang="en-US" sz="3000" dirty="0" smtClean="0">
              <a:solidFill>
                <a:schemeClr val="tx1"/>
              </a:solidFill>
              <a:latin typeface="Times New Roman" pitchFamily="18" charset="0"/>
              <a:ea typeface="+mn-ea"/>
              <a:cs typeface="Times New Roman" pitchFamily="18" charset="0"/>
              <a:sym typeface="楷体_GB2312" pitchFamily="49" charset="-122"/>
            </a:endParaRPr>
          </a:p>
        </p:txBody>
      </p:sp>
    </p:spTree>
    <p:extLst>
      <p:ext uri="{BB962C8B-B14F-4D97-AF65-F5344CB8AC3E}">
        <p14:creationId xmlns:p14="http://schemas.microsoft.com/office/powerpoint/2010/main" val="64502658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512" y="915566"/>
            <a:ext cx="9149477" cy="523220"/>
          </a:xfrm>
          <a:prstGeom prst="rect">
            <a:avLst/>
          </a:prstGeom>
          <a:noFill/>
        </p:spPr>
        <p:txBody>
          <a:bodyPr wrap="square" rtlCol="0">
            <a:spAutoFit/>
          </a:bodyPr>
          <a:lstStyle/>
          <a:p>
            <a:pPr algn="ctr"/>
            <a:r>
              <a:rPr lang="zh-CN" altLang="en-US" sz="2800" dirty="0">
                <a:latin typeface="Times New Roman" pitchFamily="18" charset="0"/>
                <a:ea typeface="楷体" pitchFamily="49" charset="-122"/>
                <a:cs typeface="Times New Roman" pitchFamily="18" charset="0"/>
              </a:rPr>
              <a:t>国产</a:t>
            </a:r>
            <a:r>
              <a:rPr lang="zh-CN" altLang="en-US" sz="2800" dirty="0" smtClean="0">
                <a:latin typeface="Times New Roman" pitchFamily="18" charset="0"/>
                <a:ea typeface="楷体" pitchFamily="49" charset="-122"/>
                <a:cs typeface="Times New Roman" pitchFamily="18" charset="0"/>
              </a:rPr>
              <a:t>自主知识产权倾斜摄影仪（五镜头）后处理软件</a:t>
            </a:r>
            <a:endParaRPr lang="en-US" altLang="zh-CN" sz="2800" dirty="0">
              <a:latin typeface="Times New Roman" pitchFamily="18" charset="0"/>
              <a:ea typeface="楷体" pitchFamily="49" charset="-122"/>
              <a:cs typeface="Times New Roman" pitchFamily="18" charset="0"/>
            </a:endParaRPr>
          </a:p>
        </p:txBody>
      </p:sp>
      <p:sp>
        <p:nvSpPr>
          <p:cNvPr id="3" name="TextBox 2"/>
          <p:cNvSpPr txBox="1"/>
          <p:nvPr/>
        </p:nvSpPr>
        <p:spPr>
          <a:xfrm>
            <a:off x="683568" y="2026886"/>
            <a:ext cx="7920880" cy="2417072"/>
          </a:xfrm>
          <a:prstGeom prst="rect">
            <a:avLst/>
          </a:prstGeom>
          <a:noFill/>
        </p:spPr>
        <p:txBody>
          <a:bodyPr wrap="square" rtlCol="0">
            <a:spAutoFit/>
          </a:bodyPr>
          <a:lstStyle/>
          <a:p>
            <a:pPr>
              <a:lnSpc>
                <a:spcPct val="150000"/>
              </a:lnSpc>
            </a:pPr>
            <a:r>
              <a:rPr lang="en-US" altLang="zh-CN" sz="2600" dirty="0" smtClean="0">
                <a:latin typeface="Times New Roman" pitchFamily="18" charset="0"/>
                <a:ea typeface="楷体" pitchFamily="49" charset="-122"/>
                <a:cs typeface="Times New Roman" pitchFamily="18" charset="0"/>
              </a:rPr>
              <a:t>1</a:t>
            </a:r>
            <a:r>
              <a:rPr lang="zh-CN" altLang="en-US" sz="2600" dirty="0" smtClean="0">
                <a:latin typeface="Times New Roman" pitchFamily="18" charset="0"/>
                <a:ea typeface="楷体" pitchFamily="49" charset="-122"/>
                <a:cs typeface="Times New Roman" pitchFamily="18" charset="0"/>
              </a:rPr>
              <a:t>）</a:t>
            </a:r>
            <a:r>
              <a:rPr lang="en-US" altLang="zh-CN" sz="2600" dirty="0" err="1" smtClean="0">
                <a:latin typeface="Times New Roman" pitchFamily="18" charset="0"/>
                <a:ea typeface="楷体" pitchFamily="49" charset="-122"/>
                <a:cs typeface="Times New Roman" pitchFamily="18" charset="0"/>
              </a:rPr>
              <a:t>SmartEarth</a:t>
            </a:r>
            <a:r>
              <a:rPr lang="zh-CN" altLang="en-US" sz="2600" dirty="0">
                <a:latin typeface="Times New Roman" pitchFamily="18" charset="0"/>
                <a:ea typeface="楷体" pitchFamily="49" charset="-122"/>
                <a:cs typeface="Times New Roman" pitchFamily="18" charset="0"/>
              </a:rPr>
              <a:t>，</a:t>
            </a:r>
            <a:r>
              <a:rPr lang="zh-CN" altLang="en-US" sz="2600" dirty="0" smtClean="0">
                <a:latin typeface="Times New Roman" pitchFamily="18" charset="0"/>
                <a:ea typeface="楷体" pitchFamily="49" charset="-122"/>
                <a:cs typeface="Times New Roman" pitchFamily="18" charset="0"/>
              </a:rPr>
              <a:t>泰瑞数创科技（北京）有限公司</a:t>
            </a:r>
            <a:endParaRPr lang="en-US" altLang="zh-CN" sz="2600" dirty="0" smtClean="0">
              <a:solidFill>
                <a:srgbClr val="FF0000"/>
              </a:solidFill>
              <a:latin typeface="Times New Roman" pitchFamily="18" charset="0"/>
              <a:ea typeface="楷体" pitchFamily="49" charset="-122"/>
              <a:cs typeface="Times New Roman" pitchFamily="18" charset="0"/>
            </a:endParaRPr>
          </a:p>
          <a:p>
            <a:pPr>
              <a:lnSpc>
                <a:spcPct val="150000"/>
              </a:lnSpc>
            </a:pPr>
            <a:r>
              <a:rPr lang="en-US" altLang="zh-CN" sz="2600" dirty="0" smtClean="0">
                <a:latin typeface="Times New Roman" pitchFamily="18" charset="0"/>
                <a:ea typeface="楷体" pitchFamily="49" charset="-122"/>
                <a:cs typeface="Times New Roman" pitchFamily="18" charset="0"/>
              </a:rPr>
              <a:t>2</a:t>
            </a:r>
            <a:r>
              <a:rPr lang="zh-CN" altLang="en-US" sz="2600" dirty="0" smtClean="0">
                <a:latin typeface="Times New Roman" pitchFamily="18" charset="0"/>
                <a:ea typeface="楷体" pitchFamily="49" charset="-122"/>
                <a:cs typeface="Times New Roman" pitchFamily="18" charset="0"/>
              </a:rPr>
              <a:t>）</a:t>
            </a:r>
            <a:r>
              <a:rPr lang="en-US" altLang="zh-CN" sz="2600" dirty="0" smtClean="0">
                <a:latin typeface="Times New Roman" pitchFamily="18" charset="0"/>
                <a:ea typeface="楷体" pitchFamily="49" charset="-122"/>
                <a:cs typeface="Times New Roman" pitchFamily="18" charset="0"/>
              </a:rPr>
              <a:t>Q3DCS</a:t>
            </a:r>
            <a:r>
              <a:rPr lang="zh-CN" altLang="en-US" sz="2600" dirty="0">
                <a:latin typeface="Times New Roman" pitchFamily="18" charset="0"/>
                <a:ea typeface="楷体" pitchFamily="49" charset="-122"/>
                <a:cs typeface="Times New Roman" pitchFamily="18" charset="0"/>
              </a:rPr>
              <a:t>（快速三维重建系统</a:t>
            </a:r>
            <a:r>
              <a:rPr lang="zh-CN" altLang="en-US" sz="2600" dirty="0" smtClean="0">
                <a:latin typeface="Times New Roman" pitchFamily="18" charset="0"/>
                <a:ea typeface="楷体" pitchFamily="49" charset="-122"/>
                <a:cs typeface="Times New Roman" pitchFamily="18" charset="0"/>
              </a:rPr>
              <a:t>），西安测绘研究所</a:t>
            </a:r>
            <a:endParaRPr lang="en-US" altLang="ko-KR" sz="2600" dirty="0">
              <a:latin typeface="Times New Roman" pitchFamily="18" charset="0"/>
              <a:ea typeface="楷体" pitchFamily="49" charset="-122"/>
              <a:cs typeface="Times New Roman" pitchFamily="18" charset="0"/>
            </a:endParaRPr>
          </a:p>
          <a:p>
            <a:pPr>
              <a:lnSpc>
                <a:spcPct val="150000"/>
              </a:lnSpc>
            </a:pPr>
            <a:r>
              <a:rPr lang="en-US" altLang="zh-CN" sz="2600" dirty="0">
                <a:latin typeface="Times New Roman" pitchFamily="18" charset="0"/>
                <a:ea typeface="楷体" pitchFamily="49" charset="-122"/>
                <a:cs typeface="Times New Roman" pitchFamily="18" charset="0"/>
              </a:rPr>
              <a:t>3</a:t>
            </a:r>
            <a:r>
              <a:rPr lang="zh-CN" altLang="en-US" sz="2600" dirty="0">
                <a:latin typeface="Times New Roman" pitchFamily="18" charset="0"/>
                <a:ea typeface="楷体" pitchFamily="49" charset="-122"/>
                <a:cs typeface="Times New Roman" pitchFamily="18" charset="0"/>
              </a:rPr>
              <a:t>）</a:t>
            </a:r>
            <a:r>
              <a:rPr lang="en-US" altLang="zh-CN" sz="2600" dirty="0">
                <a:latin typeface="Times New Roman" pitchFamily="18" charset="0"/>
                <a:ea typeface="楷体" pitchFamily="49" charset="-122"/>
                <a:cs typeface="Times New Roman" pitchFamily="18" charset="0"/>
              </a:rPr>
              <a:t>DIPCAD</a:t>
            </a:r>
            <a:r>
              <a:rPr lang="zh-CN" altLang="en-US" sz="2600" dirty="0">
                <a:latin typeface="Times New Roman" pitchFamily="18" charset="0"/>
                <a:ea typeface="楷体" pitchFamily="49" charset="-122"/>
                <a:cs typeface="Times New Roman" pitchFamily="18" charset="0"/>
              </a:rPr>
              <a:t>，武汉地普三维科技有限公司</a:t>
            </a:r>
            <a:endParaRPr lang="en-US" altLang="zh-CN" sz="2600" dirty="0">
              <a:latin typeface="Times New Roman" pitchFamily="18" charset="0"/>
              <a:ea typeface="楷体" pitchFamily="49" charset="-122"/>
              <a:cs typeface="Times New Roman" pitchFamily="18" charset="0"/>
            </a:endParaRPr>
          </a:p>
          <a:p>
            <a:pPr>
              <a:lnSpc>
                <a:spcPct val="150000"/>
              </a:lnSpc>
            </a:pPr>
            <a:r>
              <a:rPr lang="en-US" altLang="zh-CN" sz="2600" dirty="0" smtClean="0">
                <a:latin typeface="Times New Roman" pitchFamily="18" charset="0"/>
                <a:ea typeface="楷体" pitchFamily="49" charset="-122"/>
                <a:cs typeface="Times New Roman" pitchFamily="18" charset="0"/>
              </a:rPr>
              <a:t>4</a:t>
            </a:r>
            <a:r>
              <a:rPr lang="zh-CN" altLang="en-US" sz="2600" dirty="0" smtClean="0">
                <a:latin typeface="Times New Roman" pitchFamily="18" charset="0"/>
                <a:ea typeface="楷体" pitchFamily="49" charset="-122"/>
                <a:cs typeface="Times New Roman" pitchFamily="18" charset="0"/>
              </a:rPr>
              <a:t>）</a:t>
            </a:r>
            <a:r>
              <a:rPr lang="en-US" altLang="zh-CN" sz="2600" dirty="0" smtClean="0">
                <a:latin typeface="Times New Roman" pitchFamily="18" charset="0"/>
                <a:ea typeface="楷体" pitchFamily="49" charset="-122"/>
                <a:cs typeface="Times New Roman" pitchFamily="18" charset="0"/>
              </a:rPr>
              <a:t>JX5-3D </a:t>
            </a:r>
            <a:r>
              <a:rPr lang="zh-CN" altLang="en-US" sz="2600" dirty="0" smtClean="0">
                <a:latin typeface="Times New Roman" pitchFamily="18" charset="0"/>
                <a:ea typeface="楷体" pitchFamily="49" charset="-122"/>
                <a:cs typeface="Times New Roman" pitchFamily="18" charset="0"/>
              </a:rPr>
              <a:t>，北京四维远见信息技术有限公司</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469871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2" y="1291863"/>
            <a:ext cx="8712968" cy="2215991"/>
          </a:xfrm>
          <a:prstGeom prst="rect">
            <a:avLst/>
          </a:prstGeom>
          <a:noFill/>
        </p:spPr>
        <p:txBody>
          <a:bodyPr wrap="square" rtlCol="0">
            <a:spAutoFit/>
          </a:bodyPr>
          <a:lstStyle/>
          <a:p>
            <a:pPr algn="just">
              <a:lnSpc>
                <a:spcPct val="150000"/>
              </a:lnSpc>
            </a:pPr>
            <a:r>
              <a:rPr lang="zh-CN" altLang="en-US" sz="2800" dirty="0" smtClean="0">
                <a:latin typeface="Times New Roman" pitchFamily="18" charset="0"/>
                <a:ea typeface="楷体" pitchFamily="49" charset="-122"/>
                <a:cs typeface="Times New Roman" pitchFamily="18" charset="0"/>
              </a:rPr>
              <a:t>        </a:t>
            </a:r>
            <a:r>
              <a:rPr lang="zh-CN" altLang="en-US" sz="3200" dirty="0" smtClean="0">
                <a:latin typeface="Times New Roman" pitchFamily="18" charset="0"/>
                <a:ea typeface="楷体" pitchFamily="49" charset="-122"/>
                <a:cs typeface="Times New Roman" pitchFamily="18" charset="0"/>
              </a:rPr>
              <a:t>所有这一切来得</a:t>
            </a:r>
            <a:r>
              <a:rPr lang="zh-CN" altLang="en-US" sz="3200" dirty="0" smtClean="0">
                <a:solidFill>
                  <a:srgbClr val="FF0000"/>
                </a:solidFill>
                <a:latin typeface="Times New Roman" pitchFamily="18" charset="0"/>
                <a:ea typeface="楷体" pitchFamily="49" charset="-122"/>
                <a:cs typeface="Times New Roman" pitchFamily="18" charset="0"/>
              </a:rPr>
              <a:t>如此之快</a:t>
            </a:r>
            <a:r>
              <a:rPr lang="zh-CN" altLang="en-US" sz="3200" dirty="0" smtClean="0">
                <a:latin typeface="Times New Roman" pitchFamily="18" charset="0"/>
                <a:ea typeface="楷体" pitchFamily="49" charset="-122"/>
                <a:cs typeface="Times New Roman" pitchFamily="18" charset="0"/>
              </a:rPr>
              <a:t>，我们</a:t>
            </a:r>
            <a:r>
              <a:rPr lang="zh-CN" altLang="en-US" sz="3200" dirty="0" smtClean="0">
                <a:solidFill>
                  <a:srgbClr val="FF0000"/>
                </a:solidFill>
                <a:latin typeface="Times New Roman" pitchFamily="18" charset="0"/>
                <a:ea typeface="楷体" pitchFamily="49" charset="-122"/>
                <a:cs typeface="Times New Roman" pitchFamily="18" charset="0"/>
              </a:rPr>
              <a:t>似乎处于知识爆炸的时代</a:t>
            </a:r>
            <a:r>
              <a:rPr lang="zh-CN" altLang="en-US" sz="3200" dirty="0" smtClean="0">
                <a:latin typeface="Times New Roman" pitchFamily="18" charset="0"/>
                <a:ea typeface="楷体" pitchFamily="49" charset="-122"/>
                <a:cs typeface="Times New Roman" pitchFamily="18" charset="0"/>
              </a:rPr>
              <a:t>。</a:t>
            </a:r>
            <a:endParaRPr lang="en-US" altLang="zh-CN" sz="3200" dirty="0" smtClean="0">
              <a:latin typeface="Times New Roman" pitchFamily="18" charset="0"/>
              <a:ea typeface="楷体" pitchFamily="49" charset="-122"/>
              <a:cs typeface="Times New Roman" pitchFamily="18" charset="0"/>
            </a:endParaRPr>
          </a:p>
          <a:p>
            <a:pPr algn="ctr">
              <a:lnSpc>
                <a:spcPct val="150000"/>
              </a:lnSpc>
            </a:pPr>
            <a:r>
              <a:rPr lang="zh-CN" altLang="en-US" sz="2800" dirty="0" smtClean="0">
                <a:latin typeface="Times New Roman" pitchFamily="18" charset="0"/>
                <a:ea typeface="楷体" pitchFamily="49" charset="-122"/>
                <a:cs typeface="Times New Roman" pitchFamily="18" charset="0"/>
              </a:rPr>
              <a:t>（结果是本</a:t>
            </a:r>
            <a:r>
              <a:rPr lang="en-US" altLang="zh-CN" sz="2800" dirty="0" smtClean="0">
                <a:solidFill>
                  <a:srgbClr val="FF0000"/>
                </a:solidFill>
                <a:latin typeface="Times New Roman" pitchFamily="18" charset="0"/>
                <a:ea typeface="楷体" pitchFamily="49" charset="-122"/>
                <a:cs typeface="Times New Roman" pitchFamily="18" charset="0"/>
              </a:rPr>
              <a:t>PPT</a:t>
            </a:r>
            <a:r>
              <a:rPr lang="zh-CN" altLang="en-US" sz="2800" dirty="0" smtClean="0">
                <a:solidFill>
                  <a:srgbClr val="FF0000"/>
                </a:solidFill>
                <a:latin typeface="Times New Roman" pitchFamily="18" charset="0"/>
                <a:ea typeface="楷体" pitchFamily="49" charset="-122"/>
                <a:cs typeface="Times New Roman" pitchFamily="18" charset="0"/>
              </a:rPr>
              <a:t>的页数猛增，欢迎拷贝，暂不上传网络</a:t>
            </a:r>
            <a:r>
              <a:rPr lang="zh-CN" altLang="en-US" sz="2800" dirty="0" smtClean="0">
                <a:latin typeface="Times New Roman" pitchFamily="18" charset="0"/>
                <a:ea typeface="楷体" pitchFamily="49" charset="-122"/>
                <a:cs typeface="Times New Roman" pitchFamily="18" charset="0"/>
              </a:rPr>
              <a:t>）</a:t>
            </a:r>
            <a:endParaRPr lang="en-US" altLang="zh-CN" sz="28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673164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3521" y="2085124"/>
            <a:ext cx="8496944" cy="777842"/>
          </a:xfrm>
          <a:prstGeom prst="rect">
            <a:avLst/>
          </a:prstGeom>
          <a:noFill/>
        </p:spPr>
        <p:txBody>
          <a:bodyPr wrap="square" rtlCol="0">
            <a:spAutoFit/>
          </a:bodyPr>
          <a:lstStyle/>
          <a:p>
            <a:pPr algn="ctr">
              <a:lnSpc>
                <a:spcPct val="150000"/>
              </a:lnSpc>
            </a:pPr>
            <a:r>
              <a:rPr lang="en-US" altLang="zh-CN" sz="3400" dirty="0" smtClean="0">
                <a:latin typeface="Times New Roman" pitchFamily="18" charset="0"/>
                <a:ea typeface="楷体" pitchFamily="49" charset="-122"/>
                <a:cs typeface="Times New Roman" pitchFamily="18" charset="0"/>
              </a:rPr>
              <a:t>14.  </a:t>
            </a:r>
            <a:r>
              <a:rPr lang="zh-CN" altLang="en-US" sz="3400" dirty="0" smtClean="0">
                <a:latin typeface="Times New Roman" pitchFamily="18" charset="0"/>
                <a:ea typeface="楷体" pitchFamily="49" charset="-122"/>
                <a:cs typeface="Times New Roman" pitchFamily="18" charset="0"/>
              </a:rPr>
              <a:t>微、小型卫星</a:t>
            </a:r>
            <a:endParaRPr lang="en-US" altLang="zh-CN" sz="3400" dirty="0">
              <a:solidFill>
                <a:srgbClr val="FF0000"/>
              </a:solidFill>
              <a:latin typeface="Times New Roman" pitchFamily="18" charset="0"/>
              <a:ea typeface="楷体" pitchFamily="49" charset="-122"/>
              <a:cs typeface="Times New Roman" pitchFamily="18" charset="0"/>
            </a:endParaRPr>
          </a:p>
        </p:txBody>
      </p:sp>
      <p:sp>
        <p:nvSpPr>
          <p:cNvPr id="3" name="TextBox 2"/>
          <p:cNvSpPr txBox="1"/>
          <p:nvPr/>
        </p:nvSpPr>
        <p:spPr>
          <a:xfrm>
            <a:off x="9892" y="843558"/>
            <a:ext cx="9134107" cy="923330"/>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（六）</a:t>
            </a:r>
            <a:r>
              <a:rPr lang="zh-CN" altLang="en-US" sz="3600" b="1" dirty="0">
                <a:latin typeface="Times New Roman" pitchFamily="18" charset="0"/>
                <a:ea typeface="楷体" pitchFamily="49" charset="-122"/>
                <a:cs typeface="Times New Roman" pitchFamily="18" charset="0"/>
              </a:rPr>
              <a:t>航天</a:t>
            </a:r>
            <a:endParaRPr lang="en-US" altLang="zh-CN" sz="3600" b="1" dirty="0" smtClean="0">
              <a:latin typeface="Times New Roman" pitchFamily="18" charset="0"/>
              <a:ea typeface="楷体" pitchFamily="49" charset="-122"/>
              <a:cs typeface="Times New Roman" pitchFamily="18" charset="0"/>
            </a:endParaRPr>
          </a:p>
        </p:txBody>
      </p:sp>
      <p:sp>
        <p:nvSpPr>
          <p:cNvPr id="4" name="矩形 3"/>
          <p:cNvSpPr/>
          <p:nvPr/>
        </p:nvSpPr>
        <p:spPr>
          <a:xfrm>
            <a:off x="1547663" y="3072025"/>
            <a:ext cx="6264695" cy="1200329"/>
          </a:xfrm>
          <a:prstGeom prst="rect">
            <a:avLst/>
          </a:prstGeom>
        </p:spPr>
        <p:txBody>
          <a:bodyPr wrap="square">
            <a:spAutoFit/>
          </a:bodyPr>
          <a:lstStyle/>
          <a:p>
            <a:pPr algn="ctr">
              <a:lnSpc>
                <a:spcPct val="150000"/>
              </a:lnSpc>
            </a:pPr>
            <a:r>
              <a:rPr lang="zh-CN" altLang="en-US" sz="2400" dirty="0" smtClean="0">
                <a:solidFill>
                  <a:srgbClr val="0000FF"/>
                </a:solidFill>
                <a:latin typeface="Times New Roman" pitchFamily="18" charset="0"/>
                <a:ea typeface="楷体" pitchFamily="49" charset="-122"/>
                <a:cs typeface="Times New Roman" pitchFamily="18" charset="0"/>
              </a:rPr>
              <a:t>首都师范大学资源环境与旅游学院</a:t>
            </a:r>
            <a:endParaRPr lang="en-US" altLang="zh-CN" sz="24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smtClean="0">
                <a:latin typeface="Times New Roman" pitchFamily="18" charset="0"/>
                <a:ea typeface="楷体" pitchFamily="49" charset="-122"/>
                <a:cs typeface="Times New Roman" pitchFamily="18" charset="0"/>
                <a:hlinkClick r:id="rId2"/>
              </a:rPr>
              <a:t>http</a:t>
            </a:r>
            <a:r>
              <a:rPr lang="en-US" altLang="zh-CN" sz="2400" dirty="0">
                <a:latin typeface="Times New Roman" pitchFamily="18" charset="0"/>
                <a:ea typeface="楷体" pitchFamily="49" charset="-122"/>
                <a:cs typeface="Times New Roman" pitchFamily="18" charset="0"/>
                <a:hlinkClick r:id="rId2"/>
              </a:rPr>
              <a:t>://www.cnu.edu.cn/</a:t>
            </a:r>
            <a:r>
              <a:rPr lang="en-US" altLang="zh-CN" sz="2400" dirty="0">
                <a:latin typeface="Times New Roman" pitchFamily="18" charset="0"/>
                <a:ea typeface="楷体" pitchFamily="49" charset="-122"/>
                <a:cs typeface="Times New Roman" pitchFamily="18" charset="0"/>
                <a:hlinkClick r:id="rId3"/>
              </a:rPr>
              <a:t>  </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562708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131590"/>
            <a:ext cx="8424936" cy="3093154"/>
          </a:xfrm>
          <a:prstGeom prst="rect">
            <a:avLst/>
          </a:prstGeom>
          <a:noFill/>
        </p:spPr>
        <p:txBody>
          <a:bodyPr wrap="square" rtlCol="0">
            <a:spAutoFit/>
          </a:bodyPr>
          <a:lstStyle/>
          <a:p>
            <a:pPr algn="just">
              <a:lnSpc>
                <a:spcPct val="150000"/>
              </a:lnSpc>
            </a:pPr>
            <a:r>
              <a:rPr lang="zh-CN" altLang="en-US" sz="2600" dirty="0" smtClean="0">
                <a:latin typeface="Times New Roman" pitchFamily="18" charset="0"/>
                <a:ea typeface="楷体" pitchFamily="49" charset="-122"/>
                <a:cs typeface="Times New Roman" pitchFamily="18" charset="0"/>
              </a:rPr>
              <a:t>        近年各种微小卫星纷纷上天，北京号、吉林号、清华、武大、首师大</a:t>
            </a:r>
            <a:r>
              <a:rPr lang="en-US" altLang="zh-CN" sz="2600" dirty="0" smtClean="0">
                <a:latin typeface="Times New Roman" pitchFamily="18" charset="0"/>
                <a:ea typeface="楷体" pitchFamily="49" charset="-122"/>
                <a:cs typeface="Times New Roman" pitchFamily="18" charset="0"/>
              </a:rPr>
              <a:t>……</a:t>
            </a:r>
            <a:r>
              <a:rPr lang="zh-CN" altLang="en-US" sz="2600" dirty="0" smtClean="0">
                <a:latin typeface="Times New Roman" pitchFamily="18" charset="0"/>
                <a:ea typeface="楷体" pitchFamily="49" charset="-122"/>
                <a:cs typeface="Times New Roman" pitchFamily="18" charset="0"/>
              </a:rPr>
              <a:t>造价大幅降低，卫星“众发”的时代已经到来，天空中的各类卫星将很快达到</a:t>
            </a:r>
            <a:r>
              <a:rPr lang="en-US" altLang="zh-CN" sz="2600" dirty="0" smtClean="0">
                <a:latin typeface="Times New Roman" pitchFamily="18" charset="0"/>
                <a:ea typeface="楷体" pitchFamily="49" charset="-122"/>
                <a:cs typeface="Times New Roman" pitchFamily="18" charset="0"/>
              </a:rPr>
              <a:t>4000</a:t>
            </a:r>
            <a:r>
              <a:rPr lang="zh-CN" altLang="en-US" sz="2600" dirty="0" smtClean="0">
                <a:latin typeface="Times New Roman" pitchFamily="18" charset="0"/>
                <a:ea typeface="楷体" pitchFamily="49" charset="-122"/>
                <a:cs typeface="Times New Roman" pitchFamily="18" charset="0"/>
              </a:rPr>
              <a:t>颗，大量的卫星资料保证了廉价数据源的大幅增加，而众多的数据源使得自动分类提取成功率逼近</a:t>
            </a:r>
            <a:r>
              <a:rPr lang="en-US" altLang="zh-CN" sz="2600" dirty="0" smtClean="0">
                <a:latin typeface="Times New Roman" pitchFamily="18" charset="0"/>
                <a:ea typeface="楷体" pitchFamily="49" charset="-122"/>
                <a:cs typeface="Times New Roman" pitchFamily="18" charset="0"/>
              </a:rPr>
              <a:t>100%</a:t>
            </a:r>
            <a:endParaRPr lang="en-US" altLang="zh-CN" sz="2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416832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3521" y="1491630"/>
            <a:ext cx="8496944" cy="777842"/>
          </a:xfrm>
          <a:prstGeom prst="rect">
            <a:avLst/>
          </a:prstGeom>
          <a:noFill/>
        </p:spPr>
        <p:txBody>
          <a:bodyPr wrap="square" rtlCol="0">
            <a:spAutoFit/>
          </a:bodyPr>
          <a:lstStyle/>
          <a:p>
            <a:pPr algn="ctr">
              <a:lnSpc>
                <a:spcPct val="150000"/>
              </a:lnSpc>
            </a:pPr>
            <a:r>
              <a:rPr lang="en-US" altLang="zh-CN" sz="3400" dirty="0" smtClean="0">
                <a:latin typeface="Times New Roman" pitchFamily="18" charset="0"/>
                <a:ea typeface="楷体" pitchFamily="49" charset="-122"/>
                <a:cs typeface="Times New Roman" pitchFamily="18" charset="0"/>
              </a:rPr>
              <a:t>15. </a:t>
            </a:r>
            <a:r>
              <a:rPr lang="zh-CN" altLang="en-US" sz="3400" dirty="0" smtClean="0">
                <a:latin typeface="Times New Roman" pitchFamily="18" charset="0"/>
                <a:ea typeface="楷体" pitchFamily="49" charset="-122"/>
                <a:cs typeface="Times New Roman" pitchFamily="18" charset="0"/>
              </a:rPr>
              <a:t>单</a:t>
            </a:r>
            <a:r>
              <a:rPr lang="zh-CN" altLang="en-US" sz="3400" dirty="0">
                <a:latin typeface="Times New Roman" pitchFamily="18" charset="0"/>
                <a:ea typeface="楷体" pitchFamily="49" charset="-122"/>
                <a:cs typeface="Times New Roman" pitchFamily="18" charset="0"/>
              </a:rPr>
              <a:t>光子面阵激光雷达</a:t>
            </a:r>
            <a:endParaRPr lang="en-US" altLang="zh-CN" sz="3400" dirty="0">
              <a:latin typeface="Times New Roman" pitchFamily="18" charset="0"/>
              <a:ea typeface="楷体" pitchFamily="49" charset="-122"/>
              <a:cs typeface="Times New Roman" pitchFamily="18" charset="0"/>
            </a:endParaRPr>
          </a:p>
        </p:txBody>
      </p:sp>
      <p:sp>
        <p:nvSpPr>
          <p:cNvPr id="3" name="TextBox 2"/>
          <p:cNvSpPr txBox="1"/>
          <p:nvPr/>
        </p:nvSpPr>
        <p:spPr>
          <a:xfrm>
            <a:off x="844251" y="2405375"/>
            <a:ext cx="7418649" cy="1246495"/>
          </a:xfrm>
          <a:prstGeom prst="rect">
            <a:avLst/>
          </a:prstGeom>
          <a:noFill/>
        </p:spPr>
        <p:txBody>
          <a:bodyPr wrap="square" rtlCol="0">
            <a:spAutoFit/>
          </a:bodyPr>
          <a:lstStyle/>
          <a:p>
            <a:pPr algn="ctr">
              <a:lnSpc>
                <a:spcPct val="150000"/>
              </a:lnSpc>
            </a:pPr>
            <a:r>
              <a:rPr lang="zh-CN" altLang="en-US" sz="2600" dirty="0">
                <a:solidFill>
                  <a:srgbClr val="0000FF"/>
                </a:solidFill>
                <a:latin typeface="Times New Roman" pitchFamily="18" charset="0"/>
                <a:ea typeface="楷体" pitchFamily="49" charset="-122"/>
                <a:cs typeface="Times New Roman" pitchFamily="18" charset="0"/>
              </a:rPr>
              <a:t>武汉</a:t>
            </a:r>
            <a:r>
              <a:rPr lang="zh-CN" altLang="en-US" sz="2600" dirty="0" smtClean="0">
                <a:solidFill>
                  <a:srgbClr val="0000FF"/>
                </a:solidFill>
                <a:latin typeface="Times New Roman" pitchFamily="18" charset="0"/>
                <a:ea typeface="楷体" pitchFamily="49" charset="-122"/>
                <a:cs typeface="Times New Roman" pitchFamily="18" charset="0"/>
              </a:rPr>
              <a:t>大学电子</a:t>
            </a:r>
            <a:r>
              <a:rPr lang="zh-CN" altLang="en-US" sz="2600" dirty="0">
                <a:solidFill>
                  <a:srgbClr val="0000FF"/>
                </a:solidFill>
                <a:latin typeface="Times New Roman" pitchFamily="18" charset="0"/>
                <a:ea typeface="楷体" pitchFamily="49" charset="-122"/>
                <a:cs typeface="Times New Roman" pitchFamily="18" charset="0"/>
              </a:rPr>
              <a:t>信息</a:t>
            </a:r>
            <a:r>
              <a:rPr lang="zh-CN" altLang="en-US" sz="2600" dirty="0" smtClean="0">
                <a:solidFill>
                  <a:srgbClr val="0000FF"/>
                </a:solidFill>
                <a:latin typeface="Times New Roman" pitchFamily="18" charset="0"/>
                <a:ea typeface="楷体" pitchFamily="49" charset="-122"/>
                <a:cs typeface="Times New Roman" pitchFamily="18" charset="0"/>
              </a:rPr>
              <a:t>学院</a:t>
            </a:r>
            <a:endParaRPr lang="en-US" altLang="zh-CN" sz="2600" dirty="0" smtClean="0">
              <a:solidFill>
                <a:srgbClr val="0000FF"/>
              </a:solidFill>
              <a:latin typeface="Times New Roman" pitchFamily="18" charset="0"/>
              <a:ea typeface="楷体" pitchFamily="49" charset="-122"/>
              <a:cs typeface="Times New Roman" pitchFamily="18" charset="0"/>
            </a:endParaRPr>
          </a:p>
          <a:p>
            <a:pPr algn="ctr">
              <a:lnSpc>
                <a:spcPct val="150000"/>
              </a:lnSpc>
            </a:pPr>
            <a:r>
              <a:rPr lang="en-US" altLang="zh-CN" sz="2400" dirty="0" smtClean="0">
                <a:solidFill>
                  <a:srgbClr val="0000FF"/>
                </a:solidFill>
                <a:latin typeface="Times New Roman" pitchFamily="18" charset="0"/>
                <a:ea typeface="楷体" pitchFamily="49" charset="-122"/>
                <a:cs typeface="Times New Roman" pitchFamily="18" charset="0"/>
                <a:hlinkClick r:id="rId2"/>
              </a:rPr>
              <a:t>http</a:t>
            </a:r>
            <a:r>
              <a:rPr lang="en-US" altLang="zh-CN" sz="2400" dirty="0">
                <a:solidFill>
                  <a:srgbClr val="0000FF"/>
                </a:solidFill>
                <a:latin typeface="Times New Roman" pitchFamily="18" charset="0"/>
                <a:ea typeface="楷体" pitchFamily="49" charset="-122"/>
                <a:cs typeface="Times New Roman" pitchFamily="18" charset="0"/>
                <a:hlinkClick r:id="rId2"/>
              </a:rPr>
              <a:t>://eis.whu.edu.cn/index.shtml</a:t>
            </a:r>
            <a:endParaRPr lang="en-US" altLang="zh-CN" sz="2400" dirty="0">
              <a:solidFill>
                <a:srgbClr val="0000FF"/>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225095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990764"/>
            <a:ext cx="8424936" cy="3093154"/>
          </a:xfrm>
          <a:prstGeom prst="rect">
            <a:avLst/>
          </a:prstGeom>
          <a:noFill/>
        </p:spPr>
        <p:txBody>
          <a:bodyPr wrap="square" rtlCol="0">
            <a:spAutoFit/>
          </a:bodyPr>
          <a:lstStyle/>
          <a:p>
            <a:pPr algn="just">
              <a:lnSpc>
                <a:spcPct val="150000"/>
              </a:lnSpc>
            </a:pPr>
            <a:r>
              <a:rPr lang="en-US" altLang="zh-CN" sz="2600" dirty="0" smtClean="0">
                <a:latin typeface="Times New Roman" pitchFamily="18" charset="0"/>
                <a:ea typeface="楷体" pitchFamily="49" charset="-122"/>
                <a:cs typeface="Times New Roman" pitchFamily="18" charset="0"/>
              </a:rPr>
              <a:t>        </a:t>
            </a:r>
            <a:r>
              <a:rPr lang="zh-CN" altLang="en-US" sz="2600" dirty="0" smtClean="0">
                <a:latin typeface="Times New Roman" pitchFamily="18" charset="0"/>
                <a:ea typeface="楷体" pitchFamily="49" charset="-122"/>
                <a:cs typeface="Times New Roman" pitchFamily="18" charset="0"/>
              </a:rPr>
              <a:t>单光子激光可以实现更小的发散角，脚印的全波形处理使得激光数据不仅可以用于地形的生产，更可以实现目标分类的自动提取。</a:t>
            </a:r>
            <a:endParaRPr lang="en-US" altLang="zh-CN" sz="2600" dirty="0" smtClean="0">
              <a:latin typeface="Times New Roman" pitchFamily="18" charset="0"/>
              <a:ea typeface="楷体" pitchFamily="49" charset="-122"/>
              <a:cs typeface="Times New Roman" pitchFamily="18" charset="0"/>
            </a:endParaRPr>
          </a:p>
          <a:p>
            <a:pPr algn="just">
              <a:lnSpc>
                <a:spcPct val="150000"/>
              </a:lnSpc>
            </a:pPr>
            <a:r>
              <a:rPr lang="en-US" altLang="zh-CN" sz="2600" dirty="0">
                <a:latin typeface="Times New Roman" pitchFamily="18" charset="0"/>
                <a:ea typeface="楷体" pitchFamily="49" charset="-122"/>
                <a:cs typeface="Times New Roman" pitchFamily="18" charset="0"/>
              </a:rPr>
              <a:t> </a:t>
            </a:r>
            <a:r>
              <a:rPr lang="en-US" altLang="zh-CN" sz="2600" dirty="0" smtClean="0">
                <a:latin typeface="Times New Roman" pitchFamily="18" charset="0"/>
                <a:ea typeface="楷体" pitchFamily="49" charset="-122"/>
                <a:cs typeface="Times New Roman" pitchFamily="18" charset="0"/>
              </a:rPr>
              <a:t>       </a:t>
            </a:r>
            <a:r>
              <a:rPr lang="zh-CN" altLang="en-US" sz="2600" dirty="0" smtClean="0">
                <a:solidFill>
                  <a:srgbClr val="FF0000"/>
                </a:solidFill>
                <a:latin typeface="Times New Roman" pitchFamily="18" charset="0"/>
                <a:ea typeface="楷体" pitchFamily="49" charset="-122"/>
                <a:cs typeface="Times New Roman" pitchFamily="18" charset="0"/>
              </a:rPr>
              <a:t>量子科学技术的高速发展将是我们测绘新装备的下一个高潮。</a:t>
            </a:r>
            <a:endParaRPr lang="en-US" altLang="zh-CN" sz="2600" dirty="0">
              <a:solidFill>
                <a:srgbClr val="FF0000"/>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639720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TextBox 6"/>
          <p:cNvSpPr txBox="1"/>
          <p:nvPr/>
        </p:nvSpPr>
        <p:spPr>
          <a:xfrm>
            <a:off x="323528" y="1864444"/>
            <a:ext cx="8496944" cy="1015663"/>
          </a:xfrm>
          <a:prstGeom prst="rect">
            <a:avLst/>
          </a:prstGeom>
          <a:noFill/>
        </p:spPr>
        <p:txBody>
          <a:bodyPr wrap="square" rtlCol="0">
            <a:spAutoFit/>
          </a:bodyPr>
          <a:lstStyle/>
          <a:p>
            <a:pPr algn="ctr">
              <a:lnSpc>
                <a:spcPct val="150000"/>
              </a:lnSpc>
            </a:pPr>
            <a:r>
              <a:rPr lang="zh-CN" altLang="en-US" sz="4000" dirty="0" smtClean="0">
                <a:latin typeface="Times New Roman" pitchFamily="18" charset="0"/>
                <a:ea typeface="楷体" pitchFamily="49" charset="-122"/>
                <a:cs typeface="Times New Roman" pitchFamily="18" charset="0"/>
              </a:rPr>
              <a:t>三、新需求只能用新装备提供服务</a:t>
            </a:r>
            <a:endParaRPr lang="en-US" altLang="zh-CN" sz="40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501984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563638"/>
            <a:ext cx="8496944" cy="1754326"/>
          </a:xfrm>
          <a:prstGeom prst="rect">
            <a:avLst/>
          </a:prstGeom>
          <a:noFill/>
        </p:spPr>
        <p:txBody>
          <a:bodyPr wrap="square" rtlCol="0">
            <a:spAutoFit/>
          </a:bodyPr>
          <a:lstStyle/>
          <a:p>
            <a:pPr marL="742950" indent="-742950" algn="ctr">
              <a:lnSpc>
                <a:spcPct val="150000"/>
              </a:lnSpc>
              <a:buAutoNum type="arabicPeriod"/>
            </a:pPr>
            <a:r>
              <a:rPr lang="zh-CN" altLang="en-US" sz="3600" dirty="0" smtClean="0">
                <a:latin typeface="Times New Roman" pitchFamily="18" charset="0"/>
                <a:ea typeface="楷体" pitchFamily="49" charset="-122"/>
                <a:cs typeface="Times New Roman" pitchFamily="18" charset="0"/>
              </a:rPr>
              <a:t>新型</a:t>
            </a:r>
            <a:r>
              <a:rPr lang="zh-CN" altLang="en-US" sz="3600" dirty="0">
                <a:latin typeface="Times New Roman" pitchFamily="18" charset="0"/>
                <a:ea typeface="楷体" pitchFamily="49" charset="-122"/>
                <a:cs typeface="Times New Roman" pitchFamily="18" charset="0"/>
              </a:rPr>
              <a:t>测绘</a:t>
            </a:r>
            <a:r>
              <a:rPr lang="zh-CN" altLang="en-US" sz="3600" dirty="0" smtClean="0">
                <a:latin typeface="Times New Roman" pitchFamily="18" charset="0"/>
                <a:ea typeface="楷体" pitchFamily="49" charset="-122"/>
                <a:cs typeface="Times New Roman" pitchFamily="18" charset="0"/>
              </a:rPr>
              <a:t>装备与新型地理信息数据</a:t>
            </a:r>
            <a:endParaRPr lang="en-US" altLang="zh-CN" sz="3600" dirty="0" smtClean="0">
              <a:latin typeface="Times New Roman" pitchFamily="18" charset="0"/>
              <a:ea typeface="楷体" pitchFamily="49" charset="-122"/>
              <a:cs typeface="Times New Roman" pitchFamily="18" charset="0"/>
            </a:endParaRPr>
          </a:p>
          <a:p>
            <a:pPr algn="ctr">
              <a:lnSpc>
                <a:spcPct val="150000"/>
              </a:lnSpc>
            </a:pPr>
            <a:r>
              <a:rPr lang="zh-CN" altLang="en-US" sz="3600" dirty="0" smtClean="0">
                <a:latin typeface="Times New Roman" pitchFamily="18" charset="0"/>
                <a:ea typeface="楷体" pitchFamily="49" charset="-122"/>
                <a:cs typeface="Times New Roman" pitchFamily="18" charset="0"/>
              </a:rPr>
              <a:t>助力智慧城市提升到高级阶段</a:t>
            </a:r>
            <a:endParaRPr lang="en-US" altLang="zh-CN" sz="3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699419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563638"/>
            <a:ext cx="8928992" cy="3194849"/>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zh-CN" altLang="en-US" sz="2300" dirty="0" smtClean="0">
                <a:latin typeface="楷体" panose="02010609060101010101" pitchFamily="49" charset="-122"/>
                <a:ea typeface="楷体" panose="02010609060101010101" pitchFamily="49" charset="-122"/>
                <a:cs typeface="Times New Roman" pitchFamily="18" charset="0"/>
              </a:rPr>
              <a:t>存在信息孤岛信息</a:t>
            </a:r>
            <a:r>
              <a:rPr lang="zh-CN" altLang="en-US" sz="2300" dirty="0" smtClean="0">
                <a:solidFill>
                  <a:srgbClr val="FF0000"/>
                </a:solidFill>
                <a:latin typeface="楷体" panose="02010609060101010101" pitchFamily="49" charset="-122"/>
                <a:ea typeface="楷体" panose="02010609060101010101" pitchFamily="49" charset="-122"/>
                <a:cs typeface="Times New Roman" pitchFamily="18" charset="0"/>
              </a:rPr>
              <a:t>不共享</a:t>
            </a:r>
            <a:r>
              <a:rPr lang="zh-CN" altLang="en-US" sz="2300" dirty="0" smtClean="0">
                <a:latin typeface="楷体" panose="02010609060101010101" pitchFamily="49" charset="-122"/>
                <a:ea typeface="楷体" panose="02010609060101010101" pitchFamily="49" charset="-122"/>
                <a:cs typeface="Times New Roman" pitchFamily="18" charset="0"/>
              </a:rPr>
              <a:t>的不是智慧城市</a:t>
            </a:r>
            <a:endParaRPr lang="en-US" altLang="zh-CN" sz="2300" dirty="0" smtClean="0">
              <a:latin typeface="楷体" panose="02010609060101010101" pitchFamily="49" charset="-122"/>
              <a:ea typeface="楷体" panose="02010609060101010101" pitchFamily="49" charset="-122"/>
              <a:cs typeface="Times New Roman" pitchFamily="18" charset="0"/>
            </a:endParaRPr>
          </a:p>
          <a:p>
            <a:pPr marL="457200" indent="-457200">
              <a:lnSpc>
                <a:spcPct val="150000"/>
              </a:lnSpc>
              <a:buFont typeface="Wingdings" panose="05000000000000000000" pitchFamily="2" charset="2"/>
              <a:buChar char="Ø"/>
            </a:pPr>
            <a:r>
              <a:rPr lang="zh-CN" altLang="en-US" sz="2300" dirty="0" smtClean="0">
                <a:latin typeface="楷体" panose="02010609060101010101" pitchFamily="49" charset="-122"/>
                <a:ea typeface="楷体" panose="02010609060101010101" pitchFamily="49" charset="-122"/>
                <a:cs typeface="Times New Roman" pitchFamily="18" charset="0"/>
              </a:rPr>
              <a:t>没有用到</a:t>
            </a:r>
            <a:r>
              <a:rPr lang="zh-CN" altLang="en-US" sz="2300" dirty="0" smtClean="0">
                <a:solidFill>
                  <a:srgbClr val="FF0000"/>
                </a:solidFill>
                <a:latin typeface="楷体" panose="02010609060101010101" pitchFamily="49" charset="-122"/>
                <a:ea typeface="楷体" panose="02010609060101010101" pitchFamily="49" charset="-122"/>
                <a:cs typeface="Times New Roman" pitchFamily="18" charset="0"/>
              </a:rPr>
              <a:t>大数据技术</a:t>
            </a:r>
            <a:r>
              <a:rPr lang="zh-CN" altLang="en-US" sz="2300" dirty="0" smtClean="0">
                <a:latin typeface="楷体" panose="02010609060101010101" pitchFamily="49" charset="-122"/>
                <a:ea typeface="楷体" panose="02010609060101010101" pitchFamily="49" charset="-122"/>
                <a:cs typeface="Times New Roman" pitchFamily="18" charset="0"/>
              </a:rPr>
              <a:t>的不是智慧城市</a:t>
            </a:r>
            <a:endParaRPr lang="en-US" altLang="zh-CN" sz="2300" dirty="0" smtClean="0">
              <a:latin typeface="楷体" panose="02010609060101010101" pitchFamily="49" charset="-122"/>
              <a:ea typeface="楷体" panose="02010609060101010101" pitchFamily="49" charset="-122"/>
              <a:cs typeface="Times New Roman" pitchFamily="18" charset="0"/>
            </a:endParaRPr>
          </a:p>
          <a:p>
            <a:pPr marL="457200" indent="-457200">
              <a:lnSpc>
                <a:spcPct val="150000"/>
              </a:lnSpc>
              <a:buFont typeface="Wingdings" panose="05000000000000000000" pitchFamily="2" charset="2"/>
              <a:buChar char="Ø"/>
            </a:pPr>
            <a:r>
              <a:rPr lang="zh-CN" altLang="en-US" sz="2300" dirty="0">
                <a:latin typeface="楷体" panose="02010609060101010101" pitchFamily="49" charset="-122"/>
                <a:ea typeface="楷体" panose="02010609060101010101" pitchFamily="49" charset="-122"/>
                <a:cs typeface="Times New Roman" pitchFamily="18" charset="0"/>
              </a:rPr>
              <a:t>没有用</a:t>
            </a:r>
            <a:r>
              <a:rPr lang="zh-CN" altLang="en-US" sz="2300" dirty="0" smtClean="0">
                <a:latin typeface="楷体" panose="02010609060101010101" pitchFamily="49" charset="-122"/>
                <a:ea typeface="楷体" panose="02010609060101010101" pitchFamily="49" charset="-122"/>
                <a:cs typeface="Times New Roman" pitchFamily="18" charset="0"/>
              </a:rPr>
              <a:t>到</a:t>
            </a:r>
            <a:r>
              <a:rPr lang="zh-CN" altLang="en-US" sz="2300" dirty="0">
                <a:solidFill>
                  <a:srgbClr val="FF0000"/>
                </a:solidFill>
                <a:latin typeface="楷体" panose="02010609060101010101" pitchFamily="49" charset="-122"/>
                <a:ea typeface="楷体" panose="02010609060101010101" pitchFamily="49" charset="-122"/>
                <a:cs typeface="Times New Roman" pitchFamily="18" charset="0"/>
              </a:rPr>
              <a:t>时空</a:t>
            </a:r>
            <a:r>
              <a:rPr lang="zh-CN" altLang="en-US" sz="2300" dirty="0" smtClean="0">
                <a:solidFill>
                  <a:srgbClr val="FF0000"/>
                </a:solidFill>
                <a:latin typeface="楷体" panose="02010609060101010101" pitchFamily="49" charset="-122"/>
                <a:ea typeface="楷体" panose="02010609060101010101" pitchFamily="49" charset="-122"/>
                <a:cs typeface="Times New Roman" pitchFamily="18" charset="0"/>
              </a:rPr>
              <a:t>地理信息</a:t>
            </a:r>
            <a:r>
              <a:rPr lang="zh-CN" altLang="en-US" sz="2300" dirty="0" smtClean="0">
                <a:latin typeface="楷体" panose="02010609060101010101" pitchFamily="49" charset="-122"/>
                <a:ea typeface="楷体" panose="02010609060101010101" pitchFamily="49" charset="-122"/>
                <a:cs typeface="Times New Roman" pitchFamily="18" charset="0"/>
              </a:rPr>
              <a:t>的不是智慧城市</a:t>
            </a:r>
            <a:endParaRPr lang="en-US" altLang="zh-CN" sz="2300" dirty="0" smtClean="0">
              <a:latin typeface="楷体" panose="02010609060101010101" pitchFamily="49" charset="-122"/>
              <a:ea typeface="楷体" panose="02010609060101010101" pitchFamily="49" charset="-122"/>
              <a:cs typeface="Times New Roman" pitchFamily="18" charset="0"/>
            </a:endParaRPr>
          </a:p>
          <a:p>
            <a:pPr marL="457200" indent="-457200">
              <a:lnSpc>
                <a:spcPct val="150000"/>
              </a:lnSpc>
              <a:buFont typeface="Wingdings" panose="05000000000000000000" pitchFamily="2" charset="2"/>
              <a:buChar char="Ø"/>
            </a:pPr>
            <a:r>
              <a:rPr lang="zh-CN" altLang="en-US" sz="2300" dirty="0" smtClean="0">
                <a:latin typeface="楷体" panose="02010609060101010101" pitchFamily="49" charset="-122"/>
                <a:ea typeface="楷体" panose="02010609060101010101" pitchFamily="49" charset="-122"/>
                <a:cs typeface="Times New Roman" pitchFamily="18" charset="0"/>
              </a:rPr>
              <a:t>没有用</a:t>
            </a:r>
            <a:r>
              <a:rPr lang="zh-CN" altLang="en-US" sz="2300" dirty="0" smtClean="0">
                <a:solidFill>
                  <a:srgbClr val="FF0000"/>
                </a:solidFill>
                <a:latin typeface="楷体" panose="02010609060101010101" pitchFamily="49" charset="-122"/>
                <a:ea typeface="楷体" panose="02010609060101010101" pitchFamily="49" charset="-122"/>
                <a:cs typeface="Times New Roman" pitchFamily="18" charset="0"/>
              </a:rPr>
              <a:t>手机推送</a:t>
            </a:r>
            <a:r>
              <a:rPr lang="zh-CN" altLang="en-US" sz="2300" dirty="0" smtClean="0">
                <a:latin typeface="楷体" panose="02010609060101010101" pitchFamily="49" charset="-122"/>
                <a:ea typeface="楷体" panose="02010609060101010101" pitchFamily="49" charset="-122"/>
                <a:cs typeface="Times New Roman" pitchFamily="18" charset="0"/>
              </a:rPr>
              <a:t>面向大众提供服务的不是智慧城市</a:t>
            </a:r>
            <a:endParaRPr lang="en-US" altLang="zh-CN" sz="2300" dirty="0" smtClean="0">
              <a:latin typeface="楷体" panose="02010609060101010101" pitchFamily="49" charset="-122"/>
              <a:ea typeface="楷体" panose="02010609060101010101" pitchFamily="49" charset="-122"/>
              <a:cs typeface="Times New Roman" pitchFamily="18" charset="0"/>
            </a:endParaRPr>
          </a:p>
          <a:p>
            <a:pPr marL="457200" indent="-457200">
              <a:lnSpc>
                <a:spcPct val="150000"/>
              </a:lnSpc>
              <a:buFont typeface="Wingdings" panose="05000000000000000000" pitchFamily="2" charset="2"/>
              <a:buChar char="Ø"/>
            </a:pPr>
            <a:r>
              <a:rPr lang="zh-CN" altLang="en-US" sz="2300" dirty="0" smtClean="0">
                <a:latin typeface="楷体" panose="02010609060101010101" pitchFamily="49" charset="-122"/>
                <a:ea typeface="楷体" panose="02010609060101010101" pitchFamily="49" charset="-122"/>
                <a:cs typeface="Times New Roman" pitchFamily="18" charset="0"/>
              </a:rPr>
              <a:t>仅有认识世界（</a:t>
            </a:r>
            <a:r>
              <a:rPr lang="zh-CN" altLang="en-US" sz="2300" dirty="0" smtClean="0">
                <a:solidFill>
                  <a:srgbClr val="FF0000"/>
                </a:solidFill>
                <a:latin typeface="楷体" panose="02010609060101010101" pitchFamily="49" charset="-122"/>
                <a:ea typeface="楷体" panose="02010609060101010101" pitchFamily="49" charset="-122"/>
                <a:cs typeface="Times New Roman" pitchFamily="18" charset="0"/>
              </a:rPr>
              <a:t>信息流</a:t>
            </a:r>
            <a:r>
              <a:rPr lang="zh-CN" altLang="en-US" sz="2300" dirty="0" smtClean="0">
                <a:latin typeface="楷体" panose="02010609060101010101" pitchFamily="49" charset="-122"/>
                <a:ea typeface="楷体" panose="02010609060101010101" pitchFamily="49" charset="-122"/>
                <a:cs typeface="Times New Roman" pitchFamily="18" charset="0"/>
              </a:rPr>
              <a:t>）没有改造世界（</a:t>
            </a:r>
            <a:r>
              <a:rPr lang="zh-CN" altLang="en-US" sz="2300" dirty="0">
                <a:solidFill>
                  <a:srgbClr val="FF0000"/>
                </a:solidFill>
                <a:latin typeface="楷体" panose="02010609060101010101" pitchFamily="49" charset="-122"/>
                <a:ea typeface="楷体" panose="02010609060101010101" pitchFamily="49" charset="-122"/>
                <a:cs typeface="Times New Roman" pitchFamily="18" charset="0"/>
              </a:rPr>
              <a:t>能量流</a:t>
            </a:r>
            <a:r>
              <a:rPr lang="zh-CN" altLang="en-US" sz="2300" dirty="0" smtClean="0">
                <a:latin typeface="楷体" panose="02010609060101010101" pitchFamily="49" charset="-122"/>
                <a:ea typeface="楷体" panose="02010609060101010101" pitchFamily="49" charset="-122"/>
                <a:cs typeface="Times New Roman" pitchFamily="18" charset="0"/>
              </a:rPr>
              <a:t>）不能将城市的某个方面建成像个自适应的生物体的不是智慧城市</a:t>
            </a:r>
            <a:endParaRPr lang="zh-CN" altLang="en-US" sz="2300" dirty="0">
              <a:latin typeface="楷体" panose="02010609060101010101" pitchFamily="49" charset="-122"/>
              <a:ea typeface="楷体" panose="02010609060101010101" pitchFamily="49" charset="-122"/>
              <a:cs typeface="Times New Roman" pitchFamily="18" charset="0"/>
            </a:endParaRPr>
          </a:p>
        </p:txBody>
      </p:sp>
      <p:sp>
        <p:nvSpPr>
          <p:cNvPr id="3" name="TextBox 2"/>
          <p:cNvSpPr txBox="1"/>
          <p:nvPr/>
        </p:nvSpPr>
        <p:spPr>
          <a:xfrm>
            <a:off x="611560" y="123478"/>
            <a:ext cx="8064896" cy="637675"/>
          </a:xfrm>
          <a:prstGeom prst="rect">
            <a:avLst/>
          </a:prstGeom>
          <a:noFill/>
        </p:spPr>
        <p:txBody>
          <a:bodyPr wrap="square" rtlCol="0">
            <a:spAutoFit/>
          </a:bodyPr>
          <a:lstStyle/>
          <a:p>
            <a:pPr algn="ctr">
              <a:lnSpc>
                <a:spcPct val="150000"/>
              </a:lnSpc>
            </a:pPr>
            <a:r>
              <a:rPr lang="zh-CN" altLang="en-US" sz="2800" dirty="0">
                <a:latin typeface="楷体" panose="02010609060101010101" pitchFamily="49" charset="-122"/>
                <a:ea typeface="楷体" panose="02010609060101010101" pitchFamily="49" charset="-122"/>
                <a:cs typeface="Times New Roman" pitchFamily="18" charset="0"/>
              </a:rPr>
              <a:t>什么样的系统不是智慧城市？</a:t>
            </a:r>
          </a:p>
        </p:txBody>
      </p:sp>
      <p:sp>
        <p:nvSpPr>
          <p:cNvPr id="5" name="TextBox 4"/>
          <p:cNvSpPr txBox="1"/>
          <p:nvPr/>
        </p:nvSpPr>
        <p:spPr>
          <a:xfrm>
            <a:off x="599808" y="771550"/>
            <a:ext cx="8064896" cy="738664"/>
          </a:xfrm>
          <a:prstGeom prst="rect">
            <a:avLst/>
          </a:prstGeom>
          <a:noFill/>
        </p:spPr>
        <p:txBody>
          <a:bodyPr wrap="square" rtlCol="0">
            <a:spAutoFit/>
          </a:bodyPr>
          <a:lstStyle/>
          <a:p>
            <a:pPr algn="ctr">
              <a:lnSpc>
                <a:spcPct val="150000"/>
              </a:lnSpc>
            </a:pPr>
            <a:r>
              <a:rPr lang="zh-CN" altLang="en-US" sz="2800" dirty="0" smtClean="0">
                <a:latin typeface="楷体" panose="02010609060101010101" pitchFamily="49" charset="-122"/>
                <a:ea typeface="楷体" panose="02010609060101010101" pitchFamily="49" charset="-122"/>
                <a:cs typeface="Times New Roman" pitchFamily="18" charset="0"/>
              </a:rPr>
              <a:t>智慧城市定义的逆向思维</a:t>
            </a:r>
            <a:endParaRPr lang="zh-CN" altLang="en-US" sz="2800" dirty="0">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26746777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848" y="562784"/>
            <a:ext cx="7920880" cy="676660"/>
          </a:xfrm>
          <a:prstGeom prst="rect">
            <a:avLst/>
          </a:prstGeom>
          <a:noFill/>
        </p:spPr>
        <p:txBody>
          <a:bodyPr wrap="square" rtlCol="0">
            <a:spAutoFit/>
          </a:bodyPr>
          <a:lstStyle/>
          <a:p>
            <a:pPr algn="ctr">
              <a:lnSpc>
                <a:spcPct val="150000"/>
              </a:lnSpc>
            </a:pPr>
            <a:r>
              <a:rPr lang="zh-CN" altLang="en-US" sz="3000" dirty="0">
                <a:latin typeface="楷体" panose="02010609060101010101" pitchFamily="49" charset="-122"/>
                <a:ea typeface="楷体" panose="02010609060101010101" pitchFamily="49" charset="-122"/>
                <a:cs typeface="Times New Roman" pitchFamily="18" charset="0"/>
              </a:rPr>
              <a:t>网上虚拟</a:t>
            </a:r>
            <a:r>
              <a:rPr lang="zh-CN" altLang="en-US" sz="3000" dirty="0" smtClean="0">
                <a:latin typeface="楷体" panose="02010609060101010101" pitchFamily="49" charset="-122"/>
                <a:ea typeface="楷体" panose="02010609060101010101" pitchFamily="49" charset="-122"/>
                <a:cs typeface="Times New Roman" pitchFamily="18" charset="0"/>
              </a:rPr>
              <a:t>城市的建立有赖于测绘新技术</a:t>
            </a:r>
            <a:endParaRPr lang="zh-CN" altLang="en-US" sz="3000" dirty="0">
              <a:latin typeface="楷体" panose="02010609060101010101" pitchFamily="49" charset="-122"/>
              <a:ea typeface="楷体" panose="02010609060101010101" pitchFamily="49" charset="-122"/>
              <a:cs typeface="Times New Roman" pitchFamily="18" charset="0"/>
            </a:endParaRPr>
          </a:p>
        </p:txBody>
      </p:sp>
      <p:sp>
        <p:nvSpPr>
          <p:cNvPr id="4" name="TextBox 3"/>
          <p:cNvSpPr txBox="1"/>
          <p:nvPr/>
        </p:nvSpPr>
        <p:spPr>
          <a:xfrm>
            <a:off x="251520" y="1858828"/>
            <a:ext cx="8568952" cy="2657138"/>
          </a:xfrm>
          <a:prstGeom prst="rect">
            <a:avLst/>
          </a:prstGeom>
          <a:noFill/>
        </p:spPr>
        <p:txBody>
          <a:bodyPr wrap="square" rtlCol="0">
            <a:spAutoFit/>
          </a:bodyPr>
          <a:lstStyle/>
          <a:p>
            <a:pPr marL="457200" indent="-457200" algn="just">
              <a:lnSpc>
                <a:spcPts val="4000"/>
              </a:lnSpc>
              <a:buFont typeface="Wingdings" panose="05000000000000000000" pitchFamily="2" charset="2"/>
              <a:buChar char="Ø"/>
            </a:pPr>
            <a:r>
              <a:rPr lang="zh-CN" altLang="en-US" sz="2400" dirty="0" smtClean="0">
                <a:solidFill>
                  <a:srgbClr val="FF0000"/>
                </a:solidFill>
                <a:latin typeface="楷体" panose="02010609060101010101" pitchFamily="49" charset="-122"/>
                <a:ea typeface="楷体" panose="02010609060101010101" pitchFamily="49" charset="-122"/>
                <a:cs typeface="Times New Roman" pitchFamily="18" charset="0"/>
              </a:rPr>
              <a:t>与</a:t>
            </a:r>
            <a:r>
              <a:rPr lang="zh-CN" altLang="en-US" sz="2400" dirty="0">
                <a:solidFill>
                  <a:srgbClr val="FF0000"/>
                </a:solidFill>
                <a:latin typeface="楷体" panose="02010609060101010101" pitchFamily="49" charset="-122"/>
                <a:ea typeface="楷体" panose="02010609060101010101" pitchFamily="49" charset="-122"/>
                <a:cs typeface="Times New Roman" pitchFamily="18" charset="0"/>
              </a:rPr>
              <a:t>网络公司合作</a:t>
            </a:r>
            <a:r>
              <a:rPr lang="zh-CN" altLang="en-US" sz="2400" dirty="0">
                <a:latin typeface="楷体" panose="02010609060101010101" pitchFamily="49" charset="-122"/>
                <a:ea typeface="楷体" panose="02010609060101010101" pitchFamily="49" charset="-122"/>
                <a:cs typeface="Times New Roman" pitchFamily="18" charset="0"/>
              </a:rPr>
              <a:t>建立公众网站，</a:t>
            </a:r>
            <a:r>
              <a:rPr lang="zh-CN" altLang="en-US" sz="2400" dirty="0" smtClean="0">
                <a:latin typeface="楷体" panose="02010609060101010101" pitchFamily="49" charset="-122"/>
                <a:ea typeface="楷体" panose="02010609060101010101" pitchFamily="49" charset="-122"/>
                <a:cs typeface="Times New Roman" pitchFamily="18" charset="0"/>
              </a:rPr>
              <a:t>把</a:t>
            </a:r>
            <a:r>
              <a:rPr lang="zh-CN" altLang="en-US" sz="2400" dirty="0">
                <a:latin typeface="楷体" panose="02010609060101010101" pitchFamily="49" charset="-122"/>
                <a:ea typeface="楷体" panose="02010609060101010101" pitchFamily="49" charset="-122"/>
                <a:cs typeface="Times New Roman" pitchFamily="18" charset="0"/>
              </a:rPr>
              <a:t>城市</a:t>
            </a:r>
            <a:r>
              <a:rPr lang="zh-CN" altLang="en-US" sz="2400" dirty="0" smtClean="0">
                <a:latin typeface="楷体" panose="02010609060101010101" pitchFamily="49" charset="-122"/>
                <a:ea typeface="楷体" panose="02010609060101010101" pitchFamily="49" charset="-122"/>
                <a:cs typeface="Times New Roman" pitchFamily="18" charset="0"/>
              </a:rPr>
              <a:t>时空</a:t>
            </a:r>
            <a:r>
              <a:rPr lang="zh-CN" altLang="en-US" sz="2400" dirty="0">
                <a:latin typeface="楷体" panose="02010609060101010101" pitchFamily="49" charset="-122"/>
                <a:ea typeface="楷体" panose="02010609060101010101" pitchFamily="49" charset="-122"/>
                <a:cs typeface="Times New Roman" pitchFamily="18" charset="0"/>
              </a:rPr>
              <a:t>数据加密后</a:t>
            </a:r>
            <a:r>
              <a:rPr lang="zh-CN" altLang="en-US" sz="2400" dirty="0">
                <a:solidFill>
                  <a:srgbClr val="FF0000"/>
                </a:solidFill>
                <a:latin typeface="楷体" panose="02010609060101010101" pitchFamily="49" charset="-122"/>
                <a:ea typeface="楷体" panose="02010609060101010101" pitchFamily="49" charset="-122"/>
                <a:cs typeface="Times New Roman" pitchFamily="18" charset="0"/>
              </a:rPr>
              <a:t>对大众放开</a:t>
            </a:r>
            <a:r>
              <a:rPr lang="zh-CN" altLang="en-US" sz="2400" dirty="0" smtClean="0">
                <a:latin typeface="楷体" panose="02010609060101010101" pitchFamily="49" charset="-122"/>
                <a:ea typeface="楷体" panose="02010609060101010101" pitchFamily="49" charset="-122"/>
                <a:cs typeface="Times New Roman" pitchFamily="18" charset="0"/>
              </a:rPr>
              <a:t>，</a:t>
            </a:r>
            <a:r>
              <a:rPr lang="zh-CN" altLang="en-US" sz="2400" dirty="0" smtClean="0">
                <a:solidFill>
                  <a:srgbClr val="FF0000"/>
                </a:solidFill>
                <a:latin typeface="楷体" panose="02010609060101010101" pitchFamily="49" charset="-122"/>
                <a:ea typeface="楷体" panose="02010609060101010101" pitchFamily="49" charset="-122"/>
                <a:cs typeface="Times New Roman" pitchFamily="18" charset="0"/>
              </a:rPr>
              <a:t>构建</a:t>
            </a:r>
            <a:r>
              <a:rPr lang="zh-CN" altLang="en-US" sz="2400" dirty="0">
                <a:solidFill>
                  <a:srgbClr val="FF0000"/>
                </a:solidFill>
                <a:latin typeface="楷体" panose="02010609060101010101" pitchFamily="49" charset="-122"/>
                <a:ea typeface="楷体" panose="02010609060101010101" pitchFamily="49" charset="-122"/>
                <a:cs typeface="Times New Roman" pitchFamily="18" charset="0"/>
              </a:rPr>
              <a:t>城市</a:t>
            </a:r>
            <a:r>
              <a:rPr lang="zh-CN" altLang="en-US" sz="2400" dirty="0" smtClean="0">
                <a:solidFill>
                  <a:srgbClr val="FF0000"/>
                </a:solidFill>
                <a:latin typeface="楷体" panose="02010609060101010101" pitchFamily="49" charset="-122"/>
                <a:ea typeface="楷体" panose="02010609060101010101" pitchFamily="49" charset="-122"/>
                <a:cs typeface="Times New Roman" pitchFamily="18" charset="0"/>
              </a:rPr>
              <a:t>时空大数据云平台</a:t>
            </a:r>
            <a:r>
              <a:rPr lang="zh-CN" altLang="en-US" sz="2400" dirty="0" smtClean="0">
                <a:latin typeface="楷体" panose="02010609060101010101" pitchFamily="49" charset="-122"/>
                <a:ea typeface="楷体" panose="02010609060101010101" pitchFamily="49" charset="-122"/>
                <a:cs typeface="Times New Roman" pitchFamily="18" charset="0"/>
              </a:rPr>
              <a:t>（后期将包含室内）。</a:t>
            </a:r>
            <a:endParaRPr lang="en-US" altLang="zh-CN" sz="2400" dirty="0">
              <a:latin typeface="楷体" panose="02010609060101010101" pitchFamily="49" charset="-122"/>
              <a:ea typeface="楷体" panose="02010609060101010101" pitchFamily="49" charset="-122"/>
              <a:cs typeface="Times New Roman" pitchFamily="18" charset="0"/>
            </a:endParaRPr>
          </a:p>
          <a:p>
            <a:pPr marL="457200" indent="-457200" algn="just">
              <a:lnSpc>
                <a:spcPts val="4000"/>
              </a:lnSpc>
              <a:buFont typeface="Wingdings" panose="05000000000000000000" pitchFamily="2" charset="2"/>
              <a:buChar char="Ø"/>
            </a:pPr>
            <a:r>
              <a:rPr lang="zh-CN" altLang="en-US" sz="2400" dirty="0">
                <a:latin typeface="楷体" panose="02010609060101010101" pitchFamily="49" charset="-122"/>
                <a:ea typeface="楷体" panose="02010609060101010101" pitchFamily="49" charset="-122"/>
                <a:cs typeface="Times New Roman" pitchFamily="18" charset="0"/>
              </a:rPr>
              <a:t>在平台上开发泛在测绘</a:t>
            </a:r>
            <a:r>
              <a:rPr lang="zh-CN" altLang="en-US" sz="2400" dirty="0" smtClean="0">
                <a:latin typeface="楷体" panose="02010609060101010101" pitchFamily="49" charset="-122"/>
                <a:ea typeface="楷体" panose="02010609060101010101" pitchFamily="49" charset="-122"/>
                <a:cs typeface="Times New Roman" pitchFamily="18" charset="0"/>
              </a:rPr>
              <a:t>软件，</a:t>
            </a:r>
            <a:r>
              <a:rPr lang="zh-CN" altLang="en-US" sz="2400" dirty="0" smtClean="0">
                <a:solidFill>
                  <a:srgbClr val="FF0000"/>
                </a:solidFill>
                <a:latin typeface="楷体" panose="02010609060101010101" pitchFamily="49" charset="-122"/>
                <a:ea typeface="楷体" panose="02010609060101010101" pitchFamily="49" charset="-122"/>
                <a:cs typeface="Times New Roman" pitchFamily="18" charset="0"/>
              </a:rPr>
              <a:t>允许网民</a:t>
            </a:r>
            <a:r>
              <a:rPr lang="zh-CN" altLang="en-US" sz="2400" dirty="0" smtClean="0">
                <a:latin typeface="楷体" panose="02010609060101010101" pitchFamily="49" charset="-122"/>
                <a:ea typeface="楷体" panose="02010609060101010101" pitchFamily="49" charset="-122"/>
                <a:cs typeface="Times New Roman" pitchFamily="18" charset="0"/>
              </a:rPr>
              <a:t>上网</a:t>
            </a:r>
            <a:r>
              <a:rPr lang="zh-CN" altLang="en-US" sz="2400" dirty="0">
                <a:latin typeface="楷体" panose="02010609060101010101" pitchFamily="49" charset="-122"/>
                <a:ea typeface="楷体" panose="02010609060101010101" pitchFamily="49" charset="-122"/>
                <a:cs typeface="Times New Roman" pitchFamily="18" charset="0"/>
              </a:rPr>
              <a:t>用手机拍摄的资料</a:t>
            </a:r>
            <a:r>
              <a:rPr lang="zh-CN" altLang="en-US" sz="2400" dirty="0">
                <a:solidFill>
                  <a:srgbClr val="FF0000"/>
                </a:solidFill>
                <a:latin typeface="楷体" panose="02010609060101010101" pitchFamily="49" charset="-122"/>
                <a:ea typeface="楷体" panose="02010609060101010101" pitchFamily="49" charset="-122"/>
                <a:cs typeface="Times New Roman" pitchFamily="18" charset="0"/>
              </a:rPr>
              <a:t>对底商的纹理进行更新</a:t>
            </a:r>
            <a:r>
              <a:rPr lang="zh-CN" altLang="en-US" sz="2400" dirty="0">
                <a:latin typeface="楷体" panose="02010609060101010101" pitchFamily="49" charset="-122"/>
                <a:ea typeface="楷体" panose="02010609060101010101" pitchFamily="49" charset="-122"/>
                <a:cs typeface="Times New Roman" pitchFamily="18" charset="0"/>
              </a:rPr>
              <a:t>。经确认后发布。</a:t>
            </a:r>
            <a:endParaRPr lang="en-US" altLang="zh-CN" sz="2400" dirty="0">
              <a:latin typeface="楷体" panose="02010609060101010101" pitchFamily="49" charset="-122"/>
              <a:ea typeface="楷体" panose="02010609060101010101" pitchFamily="49" charset="-122"/>
              <a:cs typeface="Times New Roman" pitchFamily="18" charset="0"/>
            </a:endParaRPr>
          </a:p>
          <a:p>
            <a:pPr marL="457200" indent="-457200" algn="just">
              <a:lnSpc>
                <a:spcPts val="4000"/>
              </a:lnSpc>
              <a:buFont typeface="Wingdings" panose="05000000000000000000" pitchFamily="2" charset="2"/>
              <a:buChar char="Ø"/>
            </a:pPr>
            <a:r>
              <a:rPr lang="zh-CN" altLang="en-US" sz="2400" dirty="0">
                <a:latin typeface="楷体" panose="02010609060101010101" pitchFamily="49" charset="-122"/>
                <a:ea typeface="楷体" panose="02010609060101010101" pitchFamily="49" charset="-122"/>
                <a:cs typeface="Times New Roman" pitchFamily="18" charset="0"/>
              </a:rPr>
              <a:t>与导航公司合作挂接他们的兴趣点</a:t>
            </a:r>
            <a:r>
              <a:rPr lang="zh-CN" altLang="en-US" sz="2400" dirty="0" smtClean="0">
                <a:latin typeface="楷体" panose="02010609060101010101" pitchFamily="49" charset="-122"/>
                <a:ea typeface="楷体" panose="02010609060101010101" pitchFamily="49" charset="-122"/>
                <a:cs typeface="Times New Roman" pitchFamily="18" charset="0"/>
              </a:rPr>
              <a:t>。</a:t>
            </a:r>
            <a:endParaRPr lang="zh-CN" altLang="en-US" sz="2400" dirty="0">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13388242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771550"/>
            <a:ext cx="7272808" cy="637675"/>
          </a:xfrm>
          <a:prstGeom prst="rect">
            <a:avLst/>
          </a:prstGeom>
          <a:noFill/>
        </p:spPr>
        <p:txBody>
          <a:bodyPr wrap="square" rtlCol="0">
            <a:spAutoFit/>
          </a:bodyPr>
          <a:lstStyle/>
          <a:p>
            <a:pPr algn="ctr">
              <a:lnSpc>
                <a:spcPct val="150000"/>
              </a:lnSpc>
            </a:pPr>
            <a:r>
              <a:rPr lang="zh-CN" altLang="en-US" sz="2800" dirty="0" smtClean="0">
                <a:latin typeface="楷体" panose="02010609060101010101" pitchFamily="49" charset="-122"/>
                <a:ea typeface="楷体" panose="02010609060101010101" pitchFamily="49" charset="-122"/>
                <a:cs typeface="Times New Roman" pitchFamily="18" charset="0"/>
              </a:rPr>
              <a:t>网上虚拟城市的功能</a:t>
            </a:r>
            <a:endParaRPr lang="zh-CN" altLang="en-US" sz="2800" dirty="0">
              <a:latin typeface="楷体" panose="02010609060101010101" pitchFamily="49" charset="-122"/>
              <a:ea typeface="楷体" panose="02010609060101010101" pitchFamily="49" charset="-122"/>
              <a:cs typeface="Times New Roman" pitchFamily="18" charset="0"/>
            </a:endParaRPr>
          </a:p>
        </p:txBody>
      </p:sp>
      <p:sp>
        <p:nvSpPr>
          <p:cNvPr id="4" name="TextBox 3"/>
          <p:cNvSpPr txBox="1"/>
          <p:nvPr/>
        </p:nvSpPr>
        <p:spPr>
          <a:xfrm>
            <a:off x="467544" y="1934164"/>
            <a:ext cx="8280920" cy="2308324"/>
          </a:xfrm>
          <a:prstGeom prst="rect">
            <a:avLst/>
          </a:prstGeom>
          <a:noFill/>
        </p:spPr>
        <p:txBody>
          <a:bodyPr wrap="square" rtlCol="0">
            <a:spAutoFit/>
          </a:bodyPr>
          <a:lstStyle/>
          <a:p>
            <a:pPr>
              <a:lnSpc>
                <a:spcPct val="150000"/>
              </a:lnSpc>
            </a:pPr>
            <a:r>
              <a:rPr lang="zh-CN" altLang="en-US" sz="2400" dirty="0" smtClean="0">
                <a:latin typeface="楷体" panose="02010609060101010101" pitchFamily="49" charset="-122"/>
                <a:ea typeface="楷体" panose="02010609060101010101" pitchFamily="49" charset="-122"/>
                <a:cs typeface="Times New Roman" pitchFamily="18" charset="0"/>
              </a:rPr>
              <a:t>    网民</a:t>
            </a:r>
            <a:r>
              <a:rPr lang="zh-CN" altLang="en-US" sz="2400" dirty="0">
                <a:latin typeface="楷体" panose="02010609060101010101" pitchFamily="49" charset="-122"/>
                <a:ea typeface="楷体" panose="02010609060101010101" pitchFamily="49" charset="-122"/>
                <a:cs typeface="Times New Roman" pitchFamily="18" charset="0"/>
              </a:rPr>
              <a:t>用计算机或者手机</a:t>
            </a:r>
            <a:r>
              <a:rPr lang="zh-CN" altLang="en-US" sz="2400" dirty="0" smtClean="0">
                <a:latin typeface="楷体" panose="02010609060101010101" pitchFamily="49" charset="-122"/>
                <a:ea typeface="楷体" panose="02010609060101010101" pitchFamily="49" charset="-122"/>
                <a:cs typeface="Times New Roman" pitchFamily="18" charset="0"/>
              </a:rPr>
              <a:t>登录城市时空</a:t>
            </a:r>
            <a:r>
              <a:rPr lang="zh-CN" altLang="en-US" sz="2400" dirty="0">
                <a:latin typeface="楷体" panose="02010609060101010101" pitchFamily="49" charset="-122"/>
                <a:ea typeface="楷体" panose="02010609060101010101" pitchFamily="49" charset="-122"/>
                <a:cs typeface="Times New Roman" pitchFamily="18" charset="0"/>
              </a:rPr>
              <a:t>数据云平台后</a:t>
            </a:r>
            <a:r>
              <a:rPr lang="zh-CN" altLang="en-US" sz="2400" dirty="0" smtClean="0">
                <a:latin typeface="楷体" panose="02010609060101010101" pitchFamily="49" charset="-122"/>
                <a:ea typeface="楷体" panose="02010609060101010101" pitchFamily="49" charset="-122"/>
                <a:cs typeface="Times New Roman" pitchFamily="18" charset="0"/>
              </a:rPr>
              <a:t>可以</a:t>
            </a:r>
            <a:r>
              <a:rPr lang="zh-CN" altLang="en-US" sz="2400" dirty="0" smtClean="0">
                <a:solidFill>
                  <a:srgbClr val="FF0000"/>
                </a:solidFill>
                <a:latin typeface="楷体" panose="02010609060101010101" pitchFamily="49" charset="-122"/>
                <a:ea typeface="楷体" panose="02010609060101010101" pitchFamily="49" charset="-122"/>
                <a:cs typeface="Times New Roman" pitchFamily="18" charset="0"/>
              </a:rPr>
              <a:t>分类在线</a:t>
            </a:r>
            <a:r>
              <a:rPr lang="zh-CN" altLang="en-US" sz="2400" dirty="0">
                <a:solidFill>
                  <a:srgbClr val="FF0000"/>
                </a:solidFill>
                <a:latin typeface="楷体" panose="02010609060101010101" pitchFamily="49" charset="-122"/>
                <a:ea typeface="楷体" panose="02010609060101010101" pitchFamily="49" charset="-122"/>
                <a:cs typeface="Times New Roman" pitchFamily="18" charset="0"/>
              </a:rPr>
              <a:t>浏览</a:t>
            </a:r>
            <a:r>
              <a:rPr lang="zh-CN" altLang="en-US" sz="2400" dirty="0" smtClean="0">
                <a:latin typeface="楷体" panose="02010609060101010101" pitchFamily="49" charset="-122"/>
                <a:ea typeface="楷体" panose="02010609060101010101" pitchFamily="49" charset="-122"/>
                <a:cs typeface="Times New Roman" pitchFamily="18" charset="0"/>
              </a:rPr>
              <a:t>，</a:t>
            </a:r>
            <a:r>
              <a:rPr lang="zh-CN" altLang="en-US" sz="2400" dirty="0" smtClean="0">
                <a:solidFill>
                  <a:srgbClr val="FF0000"/>
                </a:solidFill>
                <a:latin typeface="楷体" panose="02010609060101010101" pitchFamily="49" charset="-122"/>
                <a:ea typeface="楷体" panose="02010609060101010101" pitchFamily="49" charset="-122"/>
                <a:cs typeface="Times New Roman" pitchFamily="18" charset="0"/>
              </a:rPr>
              <a:t>放大</a:t>
            </a:r>
            <a:r>
              <a:rPr lang="zh-CN" altLang="en-US" sz="2400" dirty="0">
                <a:solidFill>
                  <a:srgbClr val="FF0000"/>
                </a:solidFill>
                <a:latin typeface="楷体" panose="02010609060101010101" pitchFamily="49" charset="-122"/>
                <a:ea typeface="楷体" panose="02010609060101010101" pitchFamily="49" charset="-122"/>
                <a:cs typeface="Times New Roman" pitchFamily="18" charset="0"/>
              </a:rPr>
              <a:t>缩小</a:t>
            </a:r>
            <a:r>
              <a:rPr lang="zh-CN" altLang="en-US" sz="2400" dirty="0" smtClean="0">
                <a:latin typeface="楷体" panose="02010609060101010101" pitchFamily="49" charset="-122"/>
                <a:ea typeface="楷体" panose="02010609060101010101" pitchFamily="49" charset="-122"/>
                <a:cs typeface="Times New Roman" pitchFamily="18" charset="0"/>
              </a:rPr>
              <a:t>，</a:t>
            </a:r>
            <a:r>
              <a:rPr lang="zh-CN" altLang="en-US" sz="2400" dirty="0">
                <a:solidFill>
                  <a:srgbClr val="FF0000"/>
                </a:solidFill>
                <a:latin typeface="楷体" panose="02010609060101010101" pitchFamily="49" charset="-122"/>
                <a:ea typeface="楷体" panose="02010609060101010101" pitchFamily="49" charset="-122"/>
                <a:cs typeface="Times New Roman" pitchFamily="18" charset="0"/>
              </a:rPr>
              <a:t>推拉摇</a:t>
            </a:r>
            <a:r>
              <a:rPr lang="zh-CN" altLang="en-US" sz="2400" dirty="0" smtClean="0">
                <a:solidFill>
                  <a:srgbClr val="FF0000"/>
                </a:solidFill>
                <a:latin typeface="楷体" panose="02010609060101010101" pitchFamily="49" charset="-122"/>
                <a:ea typeface="楷体" panose="02010609060101010101" pitchFamily="49" charset="-122"/>
                <a:cs typeface="Times New Roman" pitchFamily="18" charset="0"/>
              </a:rPr>
              <a:t>移</a:t>
            </a:r>
            <a:r>
              <a:rPr lang="en-US" altLang="zh-CN" sz="2400" dirty="0" smtClean="0">
                <a:latin typeface="楷体" panose="02010609060101010101" pitchFamily="49" charset="-122"/>
                <a:ea typeface="楷体" panose="02010609060101010101" pitchFamily="49" charset="-122"/>
                <a:cs typeface="Times New Roman" pitchFamily="18" charset="0"/>
              </a:rPr>
              <a:t>……</a:t>
            </a:r>
            <a:r>
              <a:rPr lang="zh-CN" altLang="en-US" sz="2400" dirty="0">
                <a:latin typeface="楷体" panose="02010609060101010101" pitchFamily="49" charset="-122"/>
                <a:ea typeface="楷体" panose="02010609060101010101" pitchFamily="49" charset="-122"/>
                <a:cs typeface="Times New Roman" pitchFamily="18" charset="0"/>
              </a:rPr>
              <a:t>有更强的</a:t>
            </a:r>
            <a:r>
              <a:rPr lang="zh-CN" altLang="en-US" sz="2400" dirty="0">
                <a:solidFill>
                  <a:srgbClr val="FF0000"/>
                </a:solidFill>
                <a:latin typeface="楷体" panose="02010609060101010101" pitchFamily="49" charset="-122"/>
                <a:ea typeface="楷体" panose="02010609060101010101" pitchFamily="49" charset="-122"/>
                <a:cs typeface="Times New Roman" pitchFamily="18" charset="0"/>
              </a:rPr>
              <a:t>沉浸</a:t>
            </a:r>
            <a:r>
              <a:rPr lang="zh-CN" altLang="en-US" sz="2400" dirty="0" smtClean="0">
                <a:solidFill>
                  <a:srgbClr val="FF0000"/>
                </a:solidFill>
                <a:latin typeface="楷体" panose="02010609060101010101" pitchFamily="49" charset="-122"/>
                <a:ea typeface="楷体" panose="02010609060101010101" pitchFamily="49" charset="-122"/>
                <a:cs typeface="Times New Roman" pitchFamily="18" charset="0"/>
              </a:rPr>
              <a:t>感</a:t>
            </a:r>
            <a:r>
              <a:rPr lang="zh-CN" altLang="en-US" sz="2400" dirty="0" smtClean="0">
                <a:latin typeface="楷体" panose="02010609060101010101" pitchFamily="49" charset="-122"/>
                <a:ea typeface="楷体" panose="02010609060101010101" pitchFamily="49" charset="-122"/>
                <a:cs typeface="Times New Roman" pitchFamily="18" charset="0"/>
              </a:rPr>
              <a:t>，并且可以在函数检索的基础上，产生出用户所需要的统计分析结果（知识产出）。</a:t>
            </a:r>
            <a:endParaRPr lang="zh-CN" altLang="en-US" sz="2400" dirty="0">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23294381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524160"/>
            <a:ext cx="8243530" cy="620619"/>
          </a:xfrm>
          <a:prstGeom prst="rect">
            <a:avLst/>
          </a:prstGeom>
          <a:noFill/>
        </p:spPr>
        <p:txBody>
          <a:bodyPr wrap="square" rtlCol="0">
            <a:spAutoFit/>
          </a:bodyPr>
          <a:lstStyle/>
          <a:p>
            <a:pPr algn="ctr">
              <a:lnSpc>
                <a:spcPct val="150000"/>
              </a:lnSpc>
            </a:pPr>
            <a:r>
              <a:rPr lang="en-US" altLang="zh-CN" sz="2600" dirty="0" smtClean="0">
                <a:latin typeface="Times New Roman" pitchFamily="18" charset="0"/>
                <a:ea typeface="楷体" pitchFamily="49" charset="-122"/>
                <a:cs typeface="Times New Roman" pitchFamily="18" charset="0"/>
              </a:rPr>
              <a:t>4DVR</a:t>
            </a:r>
            <a:endParaRPr lang="zh-CN" altLang="en-US" sz="2600" dirty="0">
              <a:latin typeface="Times New Roman" pitchFamily="18" charset="0"/>
              <a:ea typeface="楷体" pitchFamily="49" charset="-122"/>
              <a:cs typeface="Times New Roman" pitchFamily="18" charset="0"/>
            </a:endParaRPr>
          </a:p>
        </p:txBody>
      </p:sp>
      <p:sp>
        <p:nvSpPr>
          <p:cNvPr id="3" name="TextBox 2"/>
          <p:cNvSpPr txBox="1"/>
          <p:nvPr/>
        </p:nvSpPr>
        <p:spPr>
          <a:xfrm>
            <a:off x="395536" y="2255600"/>
            <a:ext cx="8243530" cy="2308324"/>
          </a:xfrm>
          <a:prstGeom prst="rect">
            <a:avLst/>
          </a:prstGeom>
          <a:noFill/>
        </p:spPr>
        <p:txBody>
          <a:bodyPr wrap="square" rtlCol="0">
            <a:spAutoFit/>
          </a:bodyPr>
          <a:lstStyle/>
          <a:p>
            <a:pPr algn="just">
              <a:lnSpc>
                <a:spcPct val="150000"/>
              </a:lnSpc>
            </a:pPr>
            <a:r>
              <a:rPr lang="zh-CN" altLang="en-US" sz="2200" dirty="0" smtClean="0">
                <a:latin typeface="Times New Roman" panose="02020603050405020304" pitchFamily="18" charset="0"/>
                <a:cs typeface="Times New Roman" panose="02020603050405020304" pitchFamily="18" charset="0"/>
              </a:rPr>
              <a:t>        </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把</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大量的探头的</a:t>
            </a: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影像</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资料</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与</a:t>
            </a:r>
            <a:r>
              <a:rPr lang="zh-CN" altLang="en-US" sz="24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时空</a:t>
            </a: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数据相</a:t>
            </a:r>
            <a:r>
              <a:rPr lang="zh-CN" altLang="en-US" sz="24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融合，</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建设</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可</a:t>
            </a: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历史重现</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的</a:t>
            </a: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虚拟现实平台</a:t>
            </a: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4DVR</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在</a:t>
            </a:r>
            <a:r>
              <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智慧公安</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中提到的可在线的四维虚拟现实平台，这使得地理信息的服务从二维走向静态的三维，进一步发展成为四维，</a:t>
            </a:r>
            <a:r>
              <a:rPr lang="en-US" altLang="zh-CN"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4DVR</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的</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出现。</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TextBox 4"/>
          <p:cNvSpPr txBox="1"/>
          <p:nvPr/>
        </p:nvSpPr>
        <p:spPr>
          <a:xfrm>
            <a:off x="486208" y="195486"/>
            <a:ext cx="8243530" cy="1198854"/>
          </a:xfrm>
          <a:prstGeom prst="rect">
            <a:avLst/>
          </a:prstGeom>
          <a:noFill/>
        </p:spPr>
        <p:txBody>
          <a:bodyPr wrap="square" rtlCol="0">
            <a:spAutoFit/>
          </a:bodyPr>
          <a:lstStyle/>
          <a:p>
            <a:pPr algn="ctr">
              <a:lnSpc>
                <a:spcPct val="150000"/>
              </a:lnSpc>
            </a:pPr>
            <a:r>
              <a:rPr lang="zh-CN" altLang="en-US" sz="2600" dirty="0" smtClean="0">
                <a:latin typeface="楷体" panose="02010609060101010101" pitchFamily="49" charset="-122"/>
                <a:ea typeface="楷体" panose="02010609060101010101" pitchFamily="49" charset="-122"/>
                <a:cs typeface="Times New Roman" pitchFamily="18" charset="0"/>
              </a:rPr>
              <a:t>从三维走向四维，从静态走向动态</a:t>
            </a:r>
            <a:endParaRPr lang="en-US" altLang="zh-CN" sz="2600" dirty="0" smtClean="0">
              <a:latin typeface="楷体" panose="02010609060101010101" pitchFamily="49" charset="-122"/>
              <a:ea typeface="楷体" panose="02010609060101010101" pitchFamily="49" charset="-122"/>
              <a:cs typeface="Times New Roman" pitchFamily="18" charset="0"/>
            </a:endParaRPr>
          </a:p>
          <a:p>
            <a:pPr algn="ctr">
              <a:lnSpc>
                <a:spcPct val="150000"/>
              </a:lnSpc>
            </a:pPr>
            <a:r>
              <a:rPr lang="zh-CN" altLang="en-US" sz="2600" dirty="0" smtClean="0">
                <a:latin typeface="楷体" panose="02010609060101010101" pitchFamily="49" charset="-122"/>
                <a:ea typeface="楷体" panose="02010609060101010101" pitchFamily="49" charset="-122"/>
                <a:cs typeface="Times New Roman" pitchFamily="18" charset="0"/>
              </a:rPr>
              <a:t>建立可重现</a:t>
            </a:r>
            <a:r>
              <a:rPr lang="zh-CN" altLang="en-US" sz="2600" dirty="0">
                <a:latin typeface="楷体" panose="02010609060101010101" pitchFamily="49" charset="-122"/>
                <a:ea typeface="楷体" panose="02010609060101010101" pitchFamily="49" charset="-122"/>
                <a:cs typeface="Times New Roman" pitchFamily="18" charset="0"/>
              </a:rPr>
              <a:t>历史</a:t>
            </a:r>
            <a:r>
              <a:rPr lang="zh-CN" altLang="en-US" sz="2600" dirty="0" smtClean="0">
                <a:latin typeface="楷体" panose="02010609060101010101" pitchFamily="49" charset="-122"/>
                <a:ea typeface="楷体" panose="02010609060101010101" pitchFamily="49" charset="-122"/>
                <a:cs typeface="Times New Roman" pitchFamily="18" charset="0"/>
              </a:rPr>
              <a:t>的</a:t>
            </a:r>
            <a:r>
              <a:rPr lang="zh-CN" altLang="en-US" sz="2600" dirty="0">
                <a:latin typeface="楷体" panose="02010609060101010101" pitchFamily="49" charset="-122"/>
                <a:ea typeface="楷体" panose="02010609060101010101" pitchFamily="49" charset="-122"/>
                <a:cs typeface="Times New Roman" pitchFamily="18" charset="0"/>
              </a:rPr>
              <a:t>虚拟现实</a:t>
            </a:r>
          </a:p>
        </p:txBody>
      </p:sp>
    </p:spTree>
    <p:extLst>
      <p:ext uri="{BB962C8B-B14F-4D97-AF65-F5344CB8AC3E}">
        <p14:creationId xmlns:p14="http://schemas.microsoft.com/office/powerpoint/2010/main" val="693372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6" y="483518"/>
            <a:ext cx="8352928" cy="4293483"/>
          </a:xfrm>
          <a:prstGeom prst="rect">
            <a:avLst/>
          </a:prstGeom>
          <a:noFill/>
        </p:spPr>
        <p:txBody>
          <a:bodyPr wrap="square" rtlCol="0">
            <a:spAutoFit/>
          </a:bodyPr>
          <a:lstStyle/>
          <a:p>
            <a:pPr algn="just">
              <a:lnSpc>
                <a:spcPct val="150000"/>
              </a:lnSpc>
            </a:pPr>
            <a:r>
              <a:rPr lang="en-US" altLang="zh-CN" sz="2600" dirty="0">
                <a:latin typeface="Times New Roman" pitchFamily="18" charset="0"/>
                <a:ea typeface="楷体" pitchFamily="49" charset="-122"/>
                <a:cs typeface="Times New Roman" pitchFamily="18" charset="0"/>
              </a:rPr>
              <a:t> </a:t>
            </a:r>
            <a:r>
              <a:rPr lang="en-US" altLang="zh-CN" sz="2600" dirty="0" smtClean="0">
                <a:latin typeface="Times New Roman" pitchFamily="18" charset="0"/>
                <a:ea typeface="楷体" pitchFamily="49" charset="-122"/>
                <a:cs typeface="Times New Roman" pitchFamily="18" charset="0"/>
              </a:rPr>
              <a:t>       </a:t>
            </a:r>
            <a:r>
              <a:rPr lang="zh-CN" altLang="en-US" sz="2600" dirty="0" smtClean="0">
                <a:latin typeface="Times New Roman" pitchFamily="18" charset="0"/>
                <a:ea typeface="楷体" pitchFamily="49" charset="-122"/>
                <a:cs typeface="Times New Roman" pitchFamily="18" charset="0"/>
              </a:rPr>
              <a:t>互联网</a:t>
            </a:r>
            <a:r>
              <a:rPr lang="en-US" altLang="zh-CN" sz="2600" dirty="0" smtClean="0">
                <a:latin typeface="Times New Roman" pitchFamily="18" charset="0"/>
                <a:ea typeface="楷体" pitchFamily="49" charset="-122"/>
                <a:cs typeface="Times New Roman" pitchFamily="18" charset="0"/>
              </a:rPr>
              <a:t>+</a:t>
            </a:r>
            <a:r>
              <a:rPr lang="zh-CN" altLang="en-US" sz="2600" dirty="0" smtClean="0">
                <a:latin typeface="Times New Roman" pitchFamily="18" charset="0"/>
                <a:ea typeface="楷体" pitchFamily="49" charset="-122"/>
                <a:cs typeface="Times New Roman" pitchFamily="18" charset="0"/>
              </a:rPr>
              <a:t>时代产生大量</a:t>
            </a:r>
            <a:r>
              <a:rPr lang="zh-CN" altLang="en-US" sz="2600" dirty="0">
                <a:latin typeface="Times New Roman" pitchFamily="18" charset="0"/>
                <a:ea typeface="楷体" pitchFamily="49" charset="-122"/>
                <a:cs typeface="Times New Roman" pitchFamily="18" charset="0"/>
              </a:rPr>
              <a:t>以电子支付和电商为</a:t>
            </a:r>
            <a:r>
              <a:rPr lang="zh-CN" altLang="en-US" sz="2600" dirty="0" smtClean="0">
                <a:latin typeface="Times New Roman" pitchFamily="18" charset="0"/>
                <a:ea typeface="楷体" pitchFamily="49" charset="-122"/>
                <a:cs typeface="Times New Roman" pitchFamily="18" charset="0"/>
              </a:rPr>
              <a:t>代表的网络虚拟经济，一夜间爆发，成为全国甚至全球的首富前几名，是社会进步的表现。</a:t>
            </a:r>
            <a:endParaRPr lang="en-US" altLang="zh-CN" sz="2600" dirty="0" smtClean="0">
              <a:latin typeface="Times New Roman" pitchFamily="18" charset="0"/>
              <a:ea typeface="楷体" pitchFamily="49" charset="-122"/>
              <a:cs typeface="Times New Roman" pitchFamily="18" charset="0"/>
            </a:endParaRPr>
          </a:p>
          <a:p>
            <a:pPr algn="just">
              <a:lnSpc>
                <a:spcPct val="150000"/>
              </a:lnSpc>
            </a:pPr>
            <a:r>
              <a:rPr lang="zh-CN" altLang="en-US" sz="2600" dirty="0" smtClean="0">
                <a:latin typeface="Times New Roman" pitchFamily="18" charset="0"/>
                <a:ea typeface="楷体" pitchFamily="49" charset="-122"/>
                <a:cs typeface="Times New Roman" pitchFamily="18" charset="0"/>
              </a:rPr>
              <a:t>        与此同时，发生了线上线下的激烈竞争，实体经济制造业受到冲击，已经得到有关方面的重视。</a:t>
            </a:r>
            <a:endParaRPr lang="en-US" altLang="zh-CN" sz="2600" dirty="0" smtClean="0">
              <a:latin typeface="Times New Roman" pitchFamily="18" charset="0"/>
              <a:ea typeface="楷体" pitchFamily="49" charset="-122"/>
              <a:cs typeface="Times New Roman" pitchFamily="18" charset="0"/>
            </a:endParaRPr>
          </a:p>
          <a:p>
            <a:pPr algn="just">
              <a:lnSpc>
                <a:spcPct val="150000"/>
              </a:lnSpc>
            </a:pPr>
            <a:r>
              <a:rPr lang="en-US" altLang="zh-CN" sz="2600" dirty="0" smtClean="0">
                <a:latin typeface="Times New Roman" pitchFamily="18" charset="0"/>
                <a:ea typeface="楷体" pitchFamily="49" charset="-122"/>
                <a:cs typeface="Times New Roman" pitchFamily="18" charset="0"/>
              </a:rPr>
              <a:t>        </a:t>
            </a:r>
            <a:r>
              <a:rPr lang="zh-CN" altLang="en-US" sz="2600" dirty="0" smtClean="0">
                <a:latin typeface="Times New Roman" pitchFamily="18" charset="0"/>
                <a:ea typeface="楷体" pitchFamily="49" charset="-122"/>
                <a:cs typeface="Times New Roman" pitchFamily="18" charset="0"/>
              </a:rPr>
              <a:t>据说，</a:t>
            </a:r>
            <a:r>
              <a:rPr lang="zh-CN" altLang="en-US" sz="2600" dirty="0" smtClean="0">
                <a:solidFill>
                  <a:srgbClr val="FF0000"/>
                </a:solidFill>
                <a:latin typeface="Times New Roman" pitchFamily="18" charset="0"/>
                <a:ea typeface="楷体" pitchFamily="49" charset="-122"/>
                <a:cs typeface="Times New Roman" pitchFamily="18" charset="0"/>
              </a:rPr>
              <a:t>社会进步的最前沿已经从互联网</a:t>
            </a:r>
            <a:r>
              <a:rPr lang="en-US" altLang="zh-CN" sz="2600" dirty="0" smtClean="0">
                <a:solidFill>
                  <a:srgbClr val="FF0000"/>
                </a:solidFill>
                <a:latin typeface="Times New Roman" pitchFamily="18" charset="0"/>
                <a:ea typeface="楷体" pitchFamily="49" charset="-122"/>
                <a:cs typeface="Times New Roman" pitchFamily="18" charset="0"/>
              </a:rPr>
              <a:t>+</a:t>
            </a:r>
            <a:r>
              <a:rPr lang="zh-CN" altLang="en-US" sz="2600" dirty="0" smtClean="0">
                <a:solidFill>
                  <a:srgbClr val="FF0000"/>
                </a:solidFill>
                <a:latin typeface="Times New Roman" pitchFamily="18" charset="0"/>
                <a:ea typeface="楷体" pitchFamily="49" charset="-122"/>
                <a:cs typeface="Times New Roman" pitchFamily="18" charset="0"/>
              </a:rPr>
              <a:t>时代悄悄地进入到新硬件时代。</a:t>
            </a:r>
            <a:endParaRPr lang="en-US" altLang="zh-CN" sz="2600" dirty="0">
              <a:solidFill>
                <a:srgbClr val="FF0000"/>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4161423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2384"/>
            <a:ext cx="9144000" cy="541174"/>
          </a:xfrm>
          <a:prstGeom prst="rect">
            <a:avLst/>
          </a:prstGeom>
          <a:noFill/>
        </p:spPr>
        <p:txBody>
          <a:bodyPr wrap="square" rtlCol="0">
            <a:spAutoFit/>
          </a:bodyPr>
          <a:lstStyle/>
          <a:p>
            <a:pPr algn="ctr">
              <a:lnSpc>
                <a:spcPts val="3500"/>
              </a:lnSpc>
            </a:pPr>
            <a:r>
              <a:rPr lang="zh-CN" altLang="en-US" sz="2600" dirty="0" smtClean="0">
                <a:latin typeface="楷体" panose="02010609060101010101" pitchFamily="49" charset="-122"/>
                <a:ea typeface="楷体" panose="02010609060101010101" pitchFamily="49" charset="-122"/>
                <a:cs typeface="Times New Roman" pitchFamily="18" charset="0"/>
              </a:rPr>
              <a:t>以建设智慧医院为例，所用到的测绘高新技术</a:t>
            </a:r>
            <a:endParaRPr lang="zh-CN" altLang="en-US" sz="2600" dirty="0">
              <a:latin typeface="楷体" panose="02010609060101010101" pitchFamily="49" charset="-122"/>
              <a:ea typeface="楷体" panose="02010609060101010101" pitchFamily="49" charset="-122"/>
              <a:cs typeface="Times New Roman" pitchFamily="18" charset="0"/>
            </a:endParaRPr>
          </a:p>
        </p:txBody>
      </p:sp>
      <p:sp>
        <p:nvSpPr>
          <p:cNvPr id="4" name="TextBox 3"/>
          <p:cNvSpPr txBox="1"/>
          <p:nvPr/>
        </p:nvSpPr>
        <p:spPr>
          <a:xfrm>
            <a:off x="395536" y="898240"/>
            <a:ext cx="8352928" cy="3329694"/>
          </a:xfrm>
          <a:prstGeom prst="rect">
            <a:avLst/>
          </a:prstGeom>
          <a:noFill/>
        </p:spPr>
        <p:txBody>
          <a:bodyPr wrap="square" rtlCol="0">
            <a:spAutoFit/>
          </a:bodyPr>
          <a:lstStyle/>
          <a:p>
            <a:pPr marL="342900" indent="-342900" algn="just">
              <a:lnSpc>
                <a:spcPts val="3200"/>
              </a:lnSpc>
              <a:buFont typeface="Wingdings" panose="05000000000000000000" pitchFamily="2" charset="2"/>
              <a:buChar char="u"/>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在</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所在区域</a:t>
            </a:r>
            <a:r>
              <a:rPr lang="zh-CN" altLang="en-US" sz="20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布设各种定位增强网（</a:t>
            </a:r>
            <a:r>
              <a:rPr lang="en-US" altLang="zh-CN" sz="2000" dirty="0" err="1"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WiFi</a:t>
            </a:r>
            <a:r>
              <a:rPr lang="zh-CN" altLang="en-US" sz="20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、蓝牙、二维码、</a:t>
            </a:r>
            <a:r>
              <a:rPr lang="en-US" altLang="zh-CN" sz="20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RFID</a:t>
            </a:r>
            <a:r>
              <a:rPr lang="zh-CN" altLang="en-US" sz="20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，实现手机全定位；</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gn="just">
              <a:lnSpc>
                <a:spcPts val="3200"/>
              </a:lnSpc>
              <a:buFont typeface="Wingdings" panose="05000000000000000000" pitchFamily="2" charset="2"/>
              <a:buChar char="u"/>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用</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移动测量技术建立医院室内</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外</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三维</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模型，这种三维模型必须是结构化数据，也就是所有分层分类、对象化、有属性项，这种基础数据与智慧医院平台相结合</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marL="342900" indent="-342900" algn="just">
              <a:lnSpc>
                <a:spcPts val="3200"/>
              </a:lnSpc>
              <a:buFont typeface="Wingdings" panose="05000000000000000000" pitchFamily="2" charset="2"/>
              <a:buChar char="u"/>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开发</a:t>
            </a:r>
            <a:r>
              <a:rPr lang="zh-CN" altLang="en-US" sz="20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平台软件</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，在平台上叠加医院时空大数据与各种传感网的实时大数据，及患者手机实时大数据，</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并开发</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API</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接口</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手机上建立</a:t>
            </a:r>
            <a:r>
              <a:rPr lang="en-US" altLang="zh-CN" sz="20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APP</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软件，才能</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引导患者有序的在医院进行就诊、化验、缴费、取药</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t>
            </a:r>
          </a:p>
        </p:txBody>
      </p:sp>
      <p:sp>
        <p:nvSpPr>
          <p:cNvPr id="5" name="TextBox 4"/>
          <p:cNvSpPr txBox="1"/>
          <p:nvPr/>
        </p:nvSpPr>
        <p:spPr>
          <a:xfrm>
            <a:off x="251520" y="4174023"/>
            <a:ext cx="8676456" cy="853760"/>
          </a:xfrm>
          <a:prstGeom prst="rect">
            <a:avLst/>
          </a:prstGeom>
          <a:noFill/>
        </p:spPr>
        <p:txBody>
          <a:bodyPr wrap="square" rtlCol="0">
            <a:spAutoFit/>
          </a:bodyPr>
          <a:lstStyle/>
          <a:p>
            <a:pPr>
              <a:lnSpc>
                <a:spcPts val="3200"/>
              </a:lnSpc>
            </a:pPr>
            <a:r>
              <a:rPr lang="zh-CN" altLang="en-US" sz="2000" dirty="0" smtClean="0">
                <a:latin typeface="楷体" panose="02010609060101010101" pitchFamily="49" charset="-122"/>
                <a:ea typeface="楷体" panose="02010609060101010101" pitchFamily="49" charset="-122"/>
                <a:cs typeface="Times New Roman" pitchFamily="18" charset="0"/>
              </a:rPr>
              <a:t>    看起来复杂，第一阶段只是引导患者，第二阶段实现手机上的电子化验单和电子支付，第三阶段实现全智能。</a:t>
            </a:r>
            <a:endParaRPr lang="zh-CN" altLang="en-US" sz="2000" dirty="0">
              <a:latin typeface="楷体" panose="02010609060101010101" pitchFamily="49" charset="-122"/>
              <a:ea typeface="楷体" panose="02010609060101010101" pitchFamily="49" charset="-122"/>
              <a:cs typeface="Times New Roman" pitchFamily="18" charset="0"/>
            </a:endParaRPr>
          </a:p>
        </p:txBody>
      </p:sp>
    </p:spTree>
    <p:extLst>
      <p:ext uri="{BB962C8B-B14F-4D97-AF65-F5344CB8AC3E}">
        <p14:creationId xmlns:p14="http://schemas.microsoft.com/office/powerpoint/2010/main" val="2507628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219" y="1185750"/>
            <a:ext cx="8610261" cy="2754152"/>
          </a:xfrm>
          <a:prstGeom prst="rect">
            <a:avLst/>
          </a:prstGeom>
          <a:noFill/>
        </p:spPr>
        <p:txBody>
          <a:bodyPr wrap="square" rtlCol="0">
            <a:spAutoFit/>
          </a:bodyPr>
          <a:lstStyle/>
          <a:p>
            <a:pPr marL="0" lvl="1" algn="just">
              <a:lnSpc>
                <a:spcPct val="150000"/>
              </a:lnSpc>
            </a:pPr>
            <a:r>
              <a:rPr lang="zh-CN" altLang="en-US" sz="3000" dirty="0" smtClean="0">
                <a:solidFill>
                  <a:srgbClr val="FF0000"/>
                </a:solidFill>
                <a:latin typeface="楷体" panose="02010609060101010101" pitchFamily="49" charset="-122"/>
                <a:ea typeface="楷体" panose="02010609060101010101" pitchFamily="49" charset="-122"/>
              </a:rPr>
              <a:t>    所有智慧城市的纠结都是没有用足新型地理信息技术与数据带来的。</a:t>
            </a:r>
            <a:endParaRPr lang="en-US" altLang="zh-CN" sz="3000" dirty="0" smtClean="0">
              <a:solidFill>
                <a:srgbClr val="FF0000"/>
              </a:solidFill>
              <a:latin typeface="楷体" panose="02010609060101010101" pitchFamily="49" charset="-122"/>
              <a:ea typeface="楷体" panose="02010609060101010101" pitchFamily="49" charset="-122"/>
            </a:endParaRPr>
          </a:p>
          <a:p>
            <a:pPr marL="0" lvl="1" algn="just">
              <a:lnSpc>
                <a:spcPct val="150000"/>
              </a:lnSpc>
            </a:pPr>
            <a:r>
              <a:rPr lang="en-US" altLang="zh-CN" sz="3000" dirty="0">
                <a:solidFill>
                  <a:srgbClr val="FF0000"/>
                </a:solidFill>
                <a:latin typeface="楷体" panose="02010609060101010101" pitchFamily="49" charset="-122"/>
                <a:ea typeface="楷体" panose="02010609060101010101" pitchFamily="49" charset="-122"/>
              </a:rPr>
              <a:t> </a:t>
            </a:r>
            <a:r>
              <a:rPr lang="en-US" altLang="zh-CN" sz="3000" dirty="0" smtClean="0">
                <a:solidFill>
                  <a:srgbClr val="FF0000"/>
                </a:solidFill>
                <a:latin typeface="楷体" panose="02010609060101010101" pitchFamily="49" charset="-122"/>
                <a:ea typeface="楷体" panose="02010609060101010101" pitchFamily="49" charset="-122"/>
              </a:rPr>
              <a:t>   </a:t>
            </a:r>
            <a:r>
              <a:rPr lang="zh-CN" altLang="en-US" sz="3000" dirty="0" smtClean="0">
                <a:latin typeface="楷体" panose="02010609060101010101" pitchFamily="49" charset="-122"/>
                <a:ea typeface="楷体" panose="02010609060101010101" pitchFamily="49" charset="-122"/>
              </a:rPr>
              <a:t>具体来说：一是全定位技术；</a:t>
            </a:r>
            <a:r>
              <a:rPr lang="zh-CN" altLang="en-US" sz="3000" dirty="0">
                <a:latin typeface="楷体" panose="02010609060101010101" pitchFamily="49" charset="-122"/>
                <a:ea typeface="楷体" panose="02010609060101010101" pitchFamily="49" charset="-122"/>
              </a:rPr>
              <a:t>二是</a:t>
            </a:r>
            <a:r>
              <a:rPr lang="zh-CN" altLang="en-US" sz="3000" dirty="0" smtClean="0">
                <a:latin typeface="楷体" panose="02010609060101010101" pitchFamily="49" charset="-122"/>
                <a:ea typeface="楷体" panose="02010609060101010101" pitchFamily="49" charset="-122"/>
              </a:rPr>
              <a:t>全息</a:t>
            </a:r>
            <a:r>
              <a:rPr lang="zh-CN" altLang="en-US" sz="3000" dirty="0">
                <a:latin typeface="楷体" panose="02010609060101010101" pitchFamily="49" charset="-122"/>
                <a:ea typeface="楷体" panose="02010609060101010101" pitchFamily="49" charset="-122"/>
              </a:rPr>
              <a:t>三维</a:t>
            </a:r>
            <a:r>
              <a:rPr lang="zh-CN" altLang="en-US" sz="3000" dirty="0" smtClean="0">
                <a:latin typeface="楷体" panose="02010609060101010101" pitchFamily="49" charset="-122"/>
                <a:ea typeface="楷体" panose="02010609060101010101" pitchFamily="49" charset="-122"/>
              </a:rPr>
              <a:t>底图数据。</a:t>
            </a:r>
            <a:endParaRPr lang="en-US" altLang="zh-CN" sz="3000" dirty="0" smtClean="0">
              <a:solidFill>
                <a:srgbClr val="FF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1368939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8363" y="1059582"/>
            <a:ext cx="5873957" cy="2031325"/>
          </a:xfrm>
          <a:prstGeom prst="rect">
            <a:avLst/>
          </a:prstGeom>
          <a:noFill/>
        </p:spPr>
        <p:txBody>
          <a:bodyPr wrap="square" rtlCol="0">
            <a:spAutoFit/>
          </a:bodyPr>
          <a:lstStyle/>
          <a:p>
            <a:pPr lvl="1" indent="-457200" algn="just">
              <a:lnSpc>
                <a:spcPct val="150000"/>
              </a:lnSpc>
              <a:buFont typeface="Wingdings" panose="05000000000000000000" pitchFamily="2" charset="2"/>
              <a:buChar char="l"/>
            </a:pPr>
            <a:r>
              <a:rPr lang="zh-CN" altLang="en-US" sz="2800" dirty="0" smtClean="0">
                <a:latin typeface="楷体" panose="02010609060101010101" pitchFamily="49" charset="-122"/>
                <a:ea typeface="楷体" panose="02010609060101010101" pitchFamily="49" charset="-122"/>
              </a:rPr>
              <a:t>高铁站内手机位置共享接人</a:t>
            </a:r>
            <a:r>
              <a:rPr lang="en-US" altLang="zh-CN" sz="2800" dirty="0" smtClean="0">
                <a:latin typeface="楷体" panose="02010609060101010101" pitchFamily="49" charset="-122"/>
                <a:ea typeface="楷体" panose="02010609060101010101" pitchFamily="49" charset="-122"/>
              </a:rPr>
              <a:t>;</a:t>
            </a:r>
          </a:p>
          <a:p>
            <a:pPr lvl="1" indent="-457200" algn="just">
              <a:lnSpc>
                <a:spcPct val="150000"/>
              </a:lnSpc>
              <a:buFont typeface="Wingdings" panose="05000000000000000000" pitchFamily="2" charset="2"/>
              <a:buChar char="l"/>
            </a:pPr>
            <a:r>
              <a:rPr lang="zh-CN" altLang="en-US" sz="2800" dirty="0" smtClean="0">
                <a:latin typeface="楷体" panose="02010609060101010101" pitchFamily="49" charset="-122"/>
                <a:ea typeface="楷体" panose="02010609060101010101" pitchFamily="49" charset="-122"/>
              </a:rPr>
              <a:t>校园学生跟踪定位</a:t>
            </a:r>
            <a:endParaRPr lang="en-US" altLang="zh-CN" sz="2800" dirty="0" smtClean="0">
              <a:latin typeface="楷体" panose="02010609060101010101" pitchFamily="49" charset="-122"/>
              <a:ea typeface="楷体" panose="02010609060101010101" pitchFamily="49" charset="-122"/>
            </a:endParaRPr>
          </a:p>
          <a:p>
            <a:pPr lvl="1" indent="-457200" algn="just">
              <a:lnSpc>
                <a:spcPct val="150000"/>
              </a:lnSpc>
              <a:buFont typeface="Wingdings" panose="05000000000000000000" pitchFamily="2" charset="2"/>
              <a:buChar char="l"/>
            </a:pPr>
            <a:r>
              <a:rPr lang="zh-CN" altLang="en-US" sz="2800" dirty="0">
                <a:latin typeface="楷体" panose="02010609060101010101" pitchFamily="49" charset="-122"/>
                <a:ea typeface="楷体" panose="02010609060101010101" pitchFamily="49" charset="-122"/>
              </a:rPr>
              <a:t>工厂</a:t>
            </a:r>
            <a:r>
              <a:rPr lang="zh-CN" altLang="en-US" sz="2800" dirty="0" smtClean="0">
                <a:latin typeface="楷体" panose="02010609060101010101" pitchFamily="49" charset="-122"/>
                <a:ea typeface="楷体" panose="02010609060101010101" pitchFamily="49" charset="-122"/>
              </a:rPr>
              <a:t>工人定位</a:t>
            </a:r>
            <a:endParaRPr lang="en-US" altLang="zh-CN" sz="2800" dirty="0" smtClean="0">
              <a:latin typeface="楷体" panose="02010609060101010101" pitchFamily="49" charset="-122"/>
              <a:ea typeface="楷体" panose="02010609060101010101" pitchFamily="49" charset="-122"/>
            </a:endParaRPr>
          </a:p>
        </p:txBody>
      </p:sp>
      <p:sp>
        <p:nvSpPr>
          <p:cNvPr id="4" name="TextBox 3"/>
          <p:cNvSpPr txBox="1"/>
          <p:nvPr/>
        </p:nvSpPr>
        <p:spPr>
          <a:xfrm>
            <a:off x="322381" y="3302227"/>
            <a:ext cx="8466245" cy="637675"/>
          </a:xfrm>
          <a:prstGeom prst="rect">
            <a:avLst/>
          </a:prstGeom>
          <a:noFill/>
        </p:spPr>
        <p:txBody>
          <a:bodyPr wrap="square" rtlCol="0">
            <a:spAutoFit/>
          </a:bodyPr>
          <a:lstStyle/>
          <a:p>
            <a:pPr marL="0" lvl="1" algn="ctr">
              <a:lnSpc>
                <a:spcPct val="150000"/>
              </a:lnSpc>
            </a:pPr>
            <a:r>
              <a:rPr lang="zh-CN" altLang="en-US" sz="2800" dirty="0" smtClean="0">
                <a:latin typeface="楷体" panose="02010609060101010101" pitchFamily="49" charset="-122"/>
                <a:ea typeface="楷体" panose="02010609060101010101" pitchFamily="49" charset="-122"/>
              </a:rPr>
              <a:t>  这些低级应用会比智慧车站等专题智慧早实现</a:t>
            </a:r>
            <a:endParaRPr lang="en-US" altLang="zh-CN" sz="2800"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5635046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864444"/>
            <a:ext cx="8496944" cy="818173"/>
          </a:xfrm>
          <a:prstGeom prst="rect">
            <a:avLst/>
          </a:prstGeom>
          <a:noFill/>
        </p:spPr>
        <p:txBody>
          <a:bodyPr wrap="square" rtlCol="0">
            <a:spAutoFit/>
          </a:bodyPr>
          <a:lstStyle/>
          <a:p>
            <a:pPr algn="ctr">
              <a:lnSpc>
                <a:spcPct val="150000"/>
              </a:lnSpc>
            </a:pPr>
            <a:r>
              <a:rPr lang="en-US" altLang="zh-CN" sz="3600" dirty="0">
                <a:latin typeface="Times New Roman" pitchFamily="18" charset="0"/>
                <a:ea typeface="楷体" pitchFamily="49" charset="-122"/>
                <a:cs typeface="Times New Roman" pitchFamily="18" charset="0"/>
              </a:rPr>
              <a:t>2</a:t>
            </a:r>
            <a:r>
              <a:rPr lang="en-US" altLang="zh-CN" sz="3600" dirty="0" smtClean="0">
                <a:latin typeface="Times New Roman" pitchFamily="18" charset="0"/>
                <a:ea typeface="楷体" pitchFamily="49" charset="-122"/>
                <a:cs typeface="Times New Roman" pitchFamily="18" charset="0"/>
              </a:rPr>
              <a:t>. </a:t>
            </a:r>
            <a:r>
              <a:rPr lang="zh-CN" altLang="en-US" sz="3600" dirty="0" smtClean="0">
                <a:latin typeface="Times New Roman" pitchFamily="18" charset="0"/>
                <a:ea typeface="楷体" pitchFamily="49" charset="-122"/>
                <a:cs typeface="Times New Roman" pitchFamily="18" charset="0"/>
              </a:rPr>
              <a:t>共享经济中的新型测绘装备</a:t>
            </a:r>
            <a:endParaRPr lang="en-US" altLang="zh-CN" sz="3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014749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227" y="970184"/>
            <a:ext cx="8424936" cy="3416320"/>
          </a:xfrm>
          <a:prstGeom prst="rect">
            <a:avLst/>
          </a:prstGeom>
          <a:noFill/>
        </p:spPr>
        <p:txBody>
          <a:bodyPr wrap="square" rtlCol="0">
            <a:spAutoFit/>
          </a:bodyPr>
          <a:lstStyle/>
          <a:p>
            <a:pPr marL="0" lvl="1" algn="just">
              <a:lnSpc>
                <a:spcPct val="150000"/>
              </a:lnSpc>
            </a:pPr>
            <a:r>
              <a:rPr lang="zh-CN" altLang="en-US" sz="2400" dirty="0" smtClean="0">
                <a:latin typeface="楷体" panose="02010609060101010101" pitchFamily="49" charset="-122"/>
                <a:ea typeface="楷体" panose="02010609060101010101" pitchFamily="49" charset="-122"/>
              </a:rPr>
              <a:t>    共享经济兴起的虽然晚，近几年的新事物，但是发展速度惊人，应该是一种必然的趋势。除了共享单车、共享汽车外，共享经济的其它项目正在出现。</a:t>
            </a:r>
            <a:endParaRPr lang="en-US" altLang="zh-CN" sz="2400" dirty="0" smtClean="0">
              <a:latin typeface="楷体" panose="02010609060101010101" pitchFamily="49" charset="-122"/>
              <a:ea typeface="楷体" panose="02010609060101010101" pitchFamily="49" charset="-122"/>
            </a:endParaRPr>
          </a:p>
          <a:p>
            <a:pPr marL="0" lvl="1" algn="just">
              <a:lnSpc>
                <a:spcPct val="150000"/>
              </a:lnSpc>
            </a:pPr>
            <a:r>
              <a:rPr lang="en-US" altLang="zh-CN" sz="2400" dirty="0">
                <a:latin typeface="楷体" panose="02010609060101010101" pitchFamily="49" charset="-122"/>
                <a:ea typeface="楷体" panose="02010609060101010101" pitchFamily="49" charset="-122"/>
              </a:rPr>
              <a:t> </a:t>
            </a:r>
            <a:r>
              <a:rPr lang="en-US" altLang="zh-CN" sz="2400" dirty="0" smtClean="0">
                <a:latin typeface="楷体" panose="02010609060101010101" pitchFamily="49" charset="-122"/>
                <a:ea typeface="楷体" panose="02010609060101010101" pitchFamily="49" charset="-122"/>
              </a:rPr>
              <a:t>   </a:t>
            </a:r>
            <a:r>
              <a:rPr lang="zh-CN" altLang="en-US" sz="2400" dirty="0" smtClean="0">
                <a:latin typeface="楷体" panose="02010609060101010101" pitchFamily="49" charset="-122"/>
                <a:ea typeface="楷体" panose="02010609060101010101" pitchFamily="49" charset="-122"/>
              </a:rPr>
              <a:t>共享经济只有用到地理信息技术（全定位技术、全息三维底图数据），才能健康、科学、有序的发展。</a:t>
            </a:r>
            <a:r>
              <a:rPr lang="zh-CN" altLang="en-US" sz="2400" dirty="0" smtClean="0">
                <a:solidFill>
                  <a:srgbClr val="FF0000"/>
                </a:solidFill>
                <a:latin typeface="楷体" panose="02010609060101010101" pitchFamily="49" charset="-122"/>
                <a:ea typeface="楷体" panose="02010609060101010101" pitchFamily="49" charset="-122"/>
              </a:rPr>
              <a:t>所有共享经济的乱象都是没有采用地理信息技术带来的</a:t>
            </a:r>
            <a:r>
              <a:rPr lang="zh-CN" altLang="en-US" sz="2400" dirty="0" smtClean="0">
                <a:latin typeface="楷体" panose="02010609060101010101" pitchFamily="49" charset="-122"/>
                <a:ea typeface="楷体" panose="02010609060101010101" pitchFamily="49" charset="-122"/>
              </a:rPr>
              <a:t>。</a:t>
            </a:r>
            <a:endParaRPr lang="en-US" altLang="zh-CN" sz="2400"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1716429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6585" y="771550"/>
            <a:ext cx="9144032" cy="864096"/>
          </a:xfrm>
          <a:prstGeom prst="rect">
            <a:avLst/>
          </a:prstGeom>
        </p:spPr>
        <p:txBody>
          <a:bodyPr vert="horz" anchor="t">
            <a:noAutofit/>
            <a:scene3d>
              <a:camera prst="orthographicFront"/>
              <a:lightRig rig="soft" dir="t"/>
            </a:scene3d>
            <a:sp3d prstMaterial="softEdge">
              <a:bevelT w="0" h="0"/>
            </a:sp3d>
          </a:bodyPr>
          <a:lstStyle/>
          <a:p>
            <a:pPr lvl="0" algn="ctr" eaLnBrk="0" hangingPunct="0">
              <a:lnSpc>
                <a:spcPct val="150000"/>
              </a:lnSpc>
              <a:defRPr/>
            </a:pPr>
            <a:r>
              <a:rPr lang="zh-CN" altLang="en-US" sz="3200" dirty="0" smtClean="0">
                <a:latin typeface="Times New Roman" pitchFamily="18" charset="0"/>
                <a:ea typeface="楷体" pitchFamily="49" charset="-122"/>
                <a:cs typeface="Times New Roman" pitchFamily="18" charset="0"/>
              </a:rPr>
              <a:t>治理共享单车</a:t>
            </a:r>
            <a:endParaRPr lang="zh-CN" altLang="en-US" sz="3200" dirty="0">
              <a:latin typeface="Times New Roman" pitchFamily="18" charset="0"/>
              <a:ea typeface="楷体" pitchFamily="49" charset="-122"/>
              <a:cs typeface="Times New Roman" pitchFamily="18" charset="0"/>
            </a:endParaRPr>
          </a:p>
        </p:txBody>
      </p:sp>
      <p:sp>
        <p:nvSpPr>
          <p:cNvPr id="3" name="TextBox 2"/>
          <p:cNvSpPr txBox="1"/>
          <p:nvPr/>
        </p:nvSpPr>
        <p:spPr>
          <a:xfrm>
            <a:off x="323528" y="1916832"/>
            <a:ext cx="8424936" cy="2399183"/>
          </a:xfrm>
          <a:prstGeom prst="rect">
            <a:avLst/>
          </a:prstGeom>
          <a:noFill/>
        </p:spPr>
        <p:txBody>
          <a:bodyPr wrap="square" rtlCol="0">
            <a:spAutoFit/>
          </a:bodyPr>
          <a:lstStyle/>
          <a:p>
            <a:pPr marL="0" lvl="1" algn="just">
              <a:lnSpc>
                <a:spcPct val="150000"/>
              </a:lnSpc>
            </a:pPr>
            <a:r>
              <a:rPr lang="zh-CN" altLang="en-US" sz="2600" dirty="0" smtClean="0">
                <a:latin typeface="楷体" panose="02010609060101010101" pitchFamily="49" charset="-122"/>
                <a:ea typeface="楷体" panose="02010609060101010101" pitchFamily="49" charset="-122"/>
              </a:rPr>
              <a:t>    时空</a:t>
            </a:r>
            <a:r>
              <a:rPr lang="zh-CN" altLang="en-US" sz="2600" dirty="0">
                <a:latin typeface="楷体" panose="02010609060101010101" pitchFamily="49" charset="-122"/>
                <a:ea typeface="楷体" panose="02010609060101010101" pitchFamily="49" charset="-122"/>
              </a:rPr>
              <a:t>数据在</a:t>
            </a:r>
            <a:r>
              <a:rPr lang="zh-CN" altLang="en-US" sz="2600" dirty="0">
                <a:solidFill>
                  <a:srgbClr val="FF0000"/>
                </a:solidFill>
                <a:latin typeface="楷体" panose="02010609060101010101" pitchFamily="49" charset="-122"/>
                <a:ea typeface="楷体" panose="02010609060101010101" pitchFamily="49" charset="-122"/>
              </a:rPr>
              <a:t>共享单车</a:t>
            </a:r>
            <a:r>
              <a:rPr lang="zh-CN" altLang="en-US" sz="2600" dirty="0">
                <a:latin typeface="楷体" panose="02010609060101010101" pitchFamily="49" charset="-122"/>
                <a:ea typeface="楷体" panose="02010609060101010101" pitchFamily="49" charset="-122"/>
              </a:rPr>
              <a:t>的</a:t>
            </a:r>
            <a:r>
              <a:rPr lang="zh-CN" altLang="en-US" sz="2600" dirty="0" smtClean="0">
                <a:latin typeface="楷体" panose="02010609060101010101" pitchFamily="49" charset="-122"/>
                <a:ea typeface="楷体" panose="02010609060101010101" pitchFamily="49" charset="-122"/>
              </a:rPr>
              <a:t>应用，当前如果把全息三维数据提供给共享单车平台并使共享单车本身具有控制功能，共享单车的乱象有可能会改善，例如</a:t>
            </a:r>
            <a:r>
              <a:rPr lang="zh-CN" altLang="en-US" sz="2600" dirty="0">
                <a:latin typeface="楷体" panose="02010609060101010101" pitchFamily="49" charset="-122"/>
                <a:ea typeface="楷体" panose="02010609060101010101" pitchFamily="49" charset="-122"/>
              </a:rPr>
              <a:t>限制共享单车的运动范围</a:t>
            </a:r>
            <a:r>
              <a:rPr lang="zh-CN" altLang="en-US" sz="2600" dirty="0" smtClean="0">
                <a:latin typeface="楷体" panose="02010609060101010101" pitchFamily="49" charset="-122"/>
                <a:ea typeface="楷体" panose="02010609060101010101" pitchFamily="49" charset="-122"/>
              </a:rPr>
              <a:t>，只能停放在</a:t>
            </a:r>
            <a:r>
              <a:rPr lang="zh-CN" altLang="en-US" sz="2600" dirty="0">
                <a:latin typeface="楷体" panose="02010609060101010101" pitchFamily="49" charset="-122"/>
                <a:ea typeface="楷体" panose="02010609060101010101" pitchFamily="49" charset="-122"/>
              </a:rPr>
              <a:t>指定</a:t>
            </a:r>
            <a:r>
              <a:rPr lang="zh-CN" altLang="en-US" sz="2600" dirty="0" smtClean="0">
                <a:latin typeface="楷体" panose="02010609060101010101" pitchFamily="49" charset="-122"/>
                <a:ea typeface="楷体" panose="02010609060101010101" pitchFamily="49" charset="-122"/>
              </a:rPr>
              <a:t>区域。</a:t>
            </a:r>
            <a:endParaRPr lang="en-US" altLang="zh-CN" sz="2600"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3233318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864444"/>
            <a:ext cx="8496944" cy="923330"/>
          </a:xfrm>
          <a:prstGeom prst="rect">
            <a:avLst/>
          </a:prstGeom>
          <a:noFill/>
        </p:spPr>
        <p:txBody>
          <a:bodyPr wrap="square" rtlCol="0">
            <a:spAutoFit/>
          </a:bodyPr>
          <a:lstStyle/>
          <a:p>
            <a:pPr algn="ctr">
              <a:lnSpc>
                <a:spcPct val="150000"/>
              </a:lnSpc>
            </a:pPr>
            <a:r>
              <a:rPr lang="en-US" altLang="zh-CN" sz="3600" dirty="0">
                <a:latin typeface="Times New Roman" pitchFamily="18" charset="0"/>
                <a:ea typeface="楷体" pitchFamily="49" charset="-122"/>
                <a:cs typeface="Times New Roman" pitchFamily="18" charset="0"/>
              </a:rPr>
              <a:t>3</a:t>
            </a:r>
            <a:r>
              <a:rPr lang="en-US" altLang="zh-CN" sz="3600" dirty="0" smtClean="0">
                <a:latin typeface="Times New Roman" pitchFamily="18" charset="0"/>
                <a:ea typeface="楷体" pitchFamily="49" charset="-122"/>
                <a:cs typeface="Times New Roman" pitchFamily="18" charset="0"/>
              </a:rPr>
              <a:t>. AR</a:t>
            </a:r>
            <a:r>
              <a:rPr lang="zh-CN" altLang="en-US" sz="3600" dirty="0" smtClean="0">
                <a:latin typeface="Times New Roman" pitchFamily="18" charset="0"/>
                <a:ea typeface="楷体" pitchFamily="49" charset="-122"/>
                <a:cs typeface="Times New Roman" pitchFamily="18" charset="0"/>
              </a:rPr>
              <a:t>增强现实中的新型测绘装备</a:t>
            </a:r>
            <a:endParaRPr lang="en-US" altLang="zh-CN" sz="3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463566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95536" y="771550"/>
            <a:ext cx="8352928" cy="3456384"/>
          </a:xfrm>
          <a:prstGeom prst="rect">
            <a:avLst/>
          </a:prstGeom>
        </p:spPr>
        <p:txBody>
          <a:bodyPr vert="horz" rtlCol="0" anchor="ctr">
            <a:noAutofit/>
          </a:bodyPr>
          <a:lstStyle/>
          <a:p>
            <a:pPr algn="just" fontAlgn="auto">
              <a:lnSpc>
                <a:spcPct val="150000"/>
              </a:lnSpc>
              <a:spcAft>
                <a:spcPts val="0"/>
              </a:spcAft>
              <a:defRPr/>
            </a:pPr>
            <a:r>
              <a:rPr kumimoji="0" lang="zh-CN" altLang="en-US" sz="2600" b="0" i="0" u="none" strike="noStrike" kern="1200" cap="none" spc="0" normalizeH="0" baseline="0" noProof="0" dirty="0" smtClean="0">
                <a:ln>
                  <a:noFill/>
                </a:ln>
                <a:effectLst/>
                <a:uLnTx/>
                <a:uFillTx/>
                <a:latin typeface="Times New Roman" pitchFamily="18" charset="0"/>
                <a:ea typeface="楷体" pitchFamily="49" charset="-122"/>
                <a:cs typeface="Times New Roman" pitchFamily="18" charset="0"/>
              </a:rPr>
              <a:t>        增强现实（</a:t>
            </a:r>
            <a:r>
              <a:rPr lang="en-US" altLang="zh-CN" sz="2600" dirty="0" smtClean="0">
                <a:latin typeface="Times New Roman" pitchFamily="18" charset="0"/>
                <a:ea typeface="楷体" pitchFamily="49" charset="-122"/>
                <a:cs typeface="Times New Roman" pitchFamily="18" charset="0"/>
              </a:rPr>
              <a:t>A</a:t>
            </a:r>
            <a:r>
              <a:rPr kumimoji="0" lang="en-US" altLang="zh-CN" sz="2600" b="0" i="0" u="none" strike="noStrike" kern="1200" cap="none" spc="0" normalizeH="0" baseline="0" noProof="0" dirty="0" smtClean="0">
                <a:ln>
                  <a:noFill/>
                </a:ln>
                <a:effectLst/>
                <a:uLnTx/>
                <a:uFillTx/>
                <a:latin typeface="Times New Roman" pitchFamily="18" charset="0"/>
                <a:ea typeface="楷体" pitchFamily="49" charset="-122"/>
                <a:cs typeface="Times New Roman" pitchFamily="18" charset="0"/>
              </a:rPr>
              <a:t>R</a:t>
            </a:r>
            <a:r>
              <a:rPr kumimoji="0" lang="zh-CN" altLang="en-US" sz="2600" b="0" i="0" u="none" strike="noStrike" kern="1200" cap="none" spc="0" normalizeH="0" baseline="0" noProof="0" dirty="0" smtClean="0">
                <a:ln>
                  <a:noFill/>
                </a:ln>
                <a:effectLst/>
                <a:uLnTx/>
                <a:uFillTx/>
                <a:latin typeface="Times New Roman" pitchFamily="18" charset="0"/>
                <a:ea typeface="楷体" pitchFamily="49" charset="-122"/>
                <a:cs typeface="Times New Roman" pitchFamily="18" charset="0"/>
              </a:rPr>
              <a:t>）就是把计算机中的场景三维数据与实地观察到的景观数据（未必是三维）融合（套合）在一个屏幕上，来实现各种各样的应用。因此增强现实所用到的地理信息基础数据一定是三维的。当增强现实普及时，对三维的地理信息将会有更大的需求。这就</a:t>
            </a:r>
            <a:r>
              <a:rPr lang="zh-CN" altLang="en-US" sz="28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离不开</a:t>
            </a:r>
            <a:r>
              <a:rPr lang="zh-CN" altLang="en-US" sz="2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现实世界实体三维的离线建模</a:t>
            </a:r>
            <a:r>
              <a:rPr lang="zh-CN" altLang="en-US" sz="2800" dirty="0" smtClean="0">
                <a:latin typeface="Times New Roman" panose="02020603050405020304" pitchFamily="18" charset="0"/>
                <a:ea typeface="楷体" panose="02010609060101010101" pitchFamily="49" charset="-122"/>
                <a:cs typeface="Times New Roman" panose="02020603050405020304" pitchFamily="18" charset="0"/>
              </a:rPr>
              <a:t>。</a:t>
            </a:r>
            <a:endParaRPr kumimoji="0" lang="zh-CN" altLang="en-US" sz="2600" b="0" i="0" u="none" strike="noStrike" kern="1200" cap="none" spc="0" normalizeH="0" baseline="0" noProof="0" dirty="0" smtClean="0">
              <a:ln>
                <a:noFill/>
              </a:ln>
              <a:effectLst/>
              <a:uLnTx/>
              <a:uFillTx/>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242098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699542"/>
            <a:ext cx="8280920" cy="3970318"/>
          </a:xfrm>
          <a:prstGeom prst="rect">
            <a:avLst/>
          </a:prstGeom>
          <a:noFill/>
        </p:spPr>
        <p:txBody>
          <a:bodyPr wrap="square" rtlCol="0">
            <a:spAutoFit/>
          </a:bodyPr>
          <a:lstStyle/>
          <a:p>
            <a:pPr lvl="0">
              <a:lnSpc>
                <a:spcPct val="150000"/>
              </a:lnSpc>
            </a:pPr>
            <a:r>
              <a:rPr lang="zh-CN" altLang="en-US" sz="2800" dirty="0" smtClean="0">
                <a:latin typeface="Times New Roman" pitchFamily="18" charset="0"/>
                <a:ea typeface="楷体" pitchFamily="49" charset="-122"/>
                <a:cs typeface="Times New Roman" pitchFamily="18" charset="0"/>
              </a:rPr>
              <a:t> 可能会出现的增强现实与地理信息相融合的应用：</a:t>
            </a:r>
            <a:endParaRPr lang="en-US" altLang="zh-CN" sz="2800" dirty="0" smtClean="0">
              <a:latin typeface="Times New Roman" pitchFamily="18" charset="0"/>
              <a:ea typeface="楷体" pitchFamily="49" charset="-122"/>
              <a:cs typeface="Times New Roman" pitchFamily="18" charset="0"/>
            </a:endParaRPr>
          </a:p>
          <a:p>
            <a:pPr>
              <a:lnSpc>
                <a:spcPct val="150000"/>
              </a:lnSpc>
              <a:buFont typeface="Wingdings" pitchFamily="2" charset="2"/>
              <a:buChar char="l"/>
            </a:pPr>
            <a:r>
              <a:rPr lang="zh-CN" altLang="en-US" sz="2800" dirty="0" smtClean="0">
                <a:latin typeface="Times New Roman" pitchFamily="18" charset="0"/>
                <a:ea typeface="楷体" pitchFamily="49" charset="-122"/>
                <a:cs typeface="Times New Roman" pitchFamily="18" charset="0"/>
              </a:rPr>
              <a:t> 基于</a:t>
            </a:r>
            <a:r>
              <a:rPr lang="en-US" altLang="zh-CN" sz="2800" dirty="0" smtClean="0">
                <a:latin typeface="Times New Roman" pitchFamily="18" charset="0"/>
                <a:ea typeface="楷体" pitchFamily="49" charset="-122"/>
                <a:cs typeface="Times New Roman" pitchFamily="18" charset="0"/>
              </a:rPr>
              <a:t>AR</a:t>
            </a:r>
            <a:r>
              <a:rPr lang="zh-CN" altLang="en-US" sz="2800" dirty="0" smtClean="0">
                <a:latin typeface="Times New Roman" pitchFamily="18" charset="0"/>
                <a:ea typeface="楷体" pitchFamily="49" charset="-122"/>
                <a:cs typeface="Times New Roman" pitchFamily="18" charset="0"/>
              </a:rPr>
              <a:t>的自动驾驶</a:t>
            </a:r>
            <a:endParaRPr lang="en-US" altLang="zh-CN" sz="2800" dirty="0" smtClean="0">
              <a:latin typeface="Times New Roman" pitchFamily="18" charset="0"/>
              <a:ea typeface="楷体" pitchFamily="49" charset="-122"/>
              <a:cs typeface="Times New Roman" pitchFamily="18" charset="0"/>
            </a:endParaRPr>
          </a:p>
          <a:p>
            <a:pPr>
              <a:lnSpc>
                <a:spcPct val="150000"/>
              </a:lnSpc>
              <a:buFont typeface="Wingdings" pitchFamily="2" charset="2"/>
              <a:buChar char="l"/>
            </a:pPr>
            <a:r>
              <a:rPr lang="en-US" altLang="zh-CN" sz="2800" dirty="0" smtClean="0">
                <a:latin typeface="Times New Roman" pitchFamily="18" charset="0"/>
                <a:ea typeface="楷体" pitchFamily="49" charset="-122"/>
                <a:cs typeface="Times New Roman" pitchFamily="18" charset="0"/>
              </a:rPr>
              <a:t> </a:t>
            </a:r>
            <a:r>
              <a:rPr lang="zh-CN" altLang="en-US" sz="2800" dirty="0" smtClean="0">
                <a:latin typeface="Times New Roman" pitchFamily="18" charset="0"/>
                <a:ea typeface="楷体" pitchFamily="49" charset="-122"/>
                <a:cs typeface="Times New Roman" pitchFamily="18" charset="0"/>
              </a:rPr>
              <a:t>基于</a:t>
            </a:r>
            <a:r>
              <a:rPr lang="en-US" altLang="zh-CN" sz="2800" dirty="0" smtClean="0">
                <a:latin typeface="Times New Roman" pitchFamily="18" charset="0"/>
                <a:ea typeface="楷体" pitchFamily="49" charset="-122"/>
                <a:cs typeface="Times New Roman" pitchFamily="18" charset="0"/>
              </a:rPr>
              <a:t>AR</a:t>
            </a:r>
            <a:r>
              <a:rPr lang="zh-CN" altLang="en-US" sz="2800" dirty="0" smtClean="0">
                <a:latin typeface="Times New Roman" pitchFamily="18" charset="0"/>
                <a:ea typeface="楷体" pitchFamily="49" charset="-122"/>
                <a:cs typeface="Times New Roman" pitchFamily="18" charset="0"/>
              </a:rPr>
              <a:t>的智慧旅游</a:t>
            </a:r>
            <a:endParaRPr lang="en-US" altLang="zh-CN" sz="2800" dirty="0" smtClean="0">
              <a:latin typeface="Times New Roman" pitchFamily="18" charset="0"/>
              <a:ea typeface="楷体" pitchFamily="49" charset="-122"/>
              <a:cs typeface="Times New Roman" pitchFamily="18" charset="0"/>
            </a:endParaRPr>
          </a:p>
          <a:p>
            <a:pPr>
              <a:lnSpc>
                <a:spcPct val="150000"/>
              </a:lnSpc>
              <a:buFont typeface="Wingdings" pitchFamily="2" charset="2"/>
              <a:buChar char="l"/>
            </a:pPr>
            <a:r>
              <a:rPr lang="en-US" altLang="zh-CN" sz="2800" dirty="0" smtClean="0">
                <a:latin typeface="Times New Roman" pitchFamily="18" charset="0"/>
                <a:ea typeface="楷体" pitchFamily="49" charset="-122"/>
                <a:cs typeface="Times New Roman" pitchFamily="18" charset="0"/>
              </a:rPr>
              <a:t> </a:t>
            </a:r>
            <a:r>
              <a:rPr lang="zh-CN" altLang="en-US" sz="2800" dirty="0" smtClean="0">
                <a:latin typeface="Times New Roman" pitchFamily="18" charset="0"/>
                <a:ea typeface="楷体" pitchFamily="49" charset="-122"/>
                <a:cs typeface="Times New Roman" pitchFamily="18" charset="0"/>
              </a:rPr>
              <a:t>基于</a:t>
            </a:r>
            <a:r>
              <a:rPr lang="en-US" altLang="zh-CN" sz="2800" dirty="0" smtClean="0">
                <a:latin typeface="Times New Roman" pitchFamily="18" charset="0"/>
                <a:ea typeface="楷体" pitchFamily="49" charset="-122"/>
                <a:cs typeface="Times New Roman" pitchFamily="18" charset="0"/>
              </a:rPr>
              <a:t>AR</a:t>
            </a:r>
            <a:r>
              <a:rPr lang="zh-CN" altLang="en-US" sz="2800" dirty="0" smtClean="0">
                <a:latin typeface="Times New Roman" pitchFamily="18" charset="0"/>
                <a:ea typeface="楷体" pitchFamily="49" charset="-122"/>
                <a:cs typeface="Times New Roman" pitchFamily="18" charset="0"/>
              </a:rPr>
              <a:t>的野外数据补测（有针对性）</a:t>
            </a:r>
            <a:endParaRPr lang="en-US" altLang="zh-CN" sz="2800" dirty="0" smtClean="0">
              <a:latin typeface="Times New Roman" pitchFamily="18" charset="0"/>
              <a:ea typeface="楷体" pitchFamily="49" charset="-122"/>
              <a:cs typeface="Times New Roman" pitchFamily="18" charset="0"/>
            </a:endParaRPr>
          </a:p>
          <a:p>
            <a:pPr>
              <a:lnSpc>
                <a:spcPct val="150000"/>
              </a:lnSpc>
              <a:buFont typeface="Wingdings" pitchFamily="2" charset="2"/>
              <a:buChar char="l"/>
            </a:pPr>
            <a:r>
              <a:rPr lang="zh-CN" altLang="en-US" sz="2800" dirty="0" smtClean="0">
                <a:latin typeface="Times New Roman" pitchFamily="18" charset="0"/>
                <a:ea typeface="楷体" pitchFamily="49" charset="-122"/>
                <a:cs typeface="Times New Roman" pitchFamily="18" charset="0"/>
              </a:rPr>
              <a:t> 泛在测绘</a:t>
            </a:r>
            <a:endParaRPr lang="en-US" altLang="zh-CN" sz="2800" dirty="0" smtClean="0">
              <a:latin typeface="Times New Roman" pitchFamily="18" charset="0"/>
              <a:ea typeface="楷体" pitchFamily="49" charset="-122"/>
              <a:cs typeface="Times New Roman" pitchFamily="18" charset="0"/>
            </a:endParaRPr>
          </a:p>
          <a:p>
            <a:pPr>
              <a:lnSpc>
                <a:spcPct val="150000"/>
              </a:lnSpc>
              <a:buFont typeface="Wingdings" pitchFamily="2" charset="2"/>
              <a:buChar char="l"/>
            </a:pPr>
            <a:r>
              <a:rPr lang="zh-CN" altLang="en-US" sz="2800" dirty="0" smtClean="0">
                <a:latin typeface="Times New Roman" pitchFamily="18" charset="0"/>
                <a:ea typeface="楷体" pitchFamily="49" charset="-122"/>
                <a:cs typeface="Times New Roman" pitchFamily="18" charset="0"/>
              </a:rPr>
              <a:t> 视频数据与实地模型的叠加分析</a:t>
            </a:r>
            <a:endParaRPr lang="zh-CN" altLang="en-US" sz="28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95352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864444"/>
            <a:ext cx="8496944" cy="923330"/>
          </a:xfrm>
          <a:prstGeom prst="rect">
            <a:avLst/>
          </a:prstGeom>
          <a:noFill/>
        </p:spPr>
        <p:txBody>
          <a:bodyPr wrap="square" rtlCol="0">
            <a:spAutoFit/>
          </a:bodyPr>
          <a:lstStyle/>
          <a:p>
            <a:pPr algn="ctr">
              <a:lnSpc>
                <a:spcPct val="150000"/>
              </a:lnSpc>
            </a:pPr>
            <a:r>
              <a:rPr lang="en-US" altLang="zh-CN" sz="3600" dirty="0">
                <a:latin typeface="Times New Roman" pitchFamily="18" charset="0"/>
                <a:ea typeface="楷体" pitchFamily="49" charset="-122"/>
                <a:cs typeface="Times New Roman" pitchFamily="18" charset="0"/>
              </a:rPr>
              <a:t>4</a:t>
            </a:r>
            <a:r>
              <a:rPr lang="en-US" altLang="zh-CN" sz="3600" dirty="0" smtClean="0">
                <a:latin typeface="Times New Roman" pitchFamily="18" charset="0"/>
                <a:ea typeface="楷体" pitchFamily="49" charset="-122"/>
                <a:cs typeface="Times New Roman" pitchFamily="18" charset="0"/>
              </a:rPr>
              <a:t>. GIS</a:t>
            </a:r>
            <a:r>
              <a:rPr lang="zh-CN" altLang="en-US" sz="3600" dirty="0" smtClean="0">
                <a:latin typeface="Times New Roman" pitchFamily="18" charset="0"/>
                <a:ea typeface="楷体" pitchFamily="49" charset="-122"/>
                <a:cs typeface="Times New Roman" pitchFamily="18" charset="0"/>
              </a:rPr>
              <a:t>人的自动驾驶解决方案</a:t>
            </a:r>
            <a:endParaRPr lang="en-US" altLang="zh-CN" sz="36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09516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864444"/>
            <a:ext cx="8496944" cy="923330"/>
          </a:xfrm>
          <a:prstGeom prst="rect">
            <a:avLst/>
          </a:prstGeom>
          <a:noFill/>
        </p:spPr>
        <p:txBody>
          <a:bodyPr wrap="square" rtlCol="0">
            <a:spAutoFit/>
          </a:bodyPr>
          <a:lstStyle/>
          <a:p>
            <a:pPr algn="ctr">
              <a:lnSpc>
                <a:spcPct val="150000"/>
              </a:lnSpc>
            </a:pPr>
            <a:r>
              <a:rPr lang="zh-CN" altLang="en-US" sz="4000" dirty="0" smtClean="0">
                <a:latin typeface="Times New Roman" pitchFamily="18" charset="0"/>
                <a:ea typeface="楷体" pitchFamily="49" charset="-122"/>
                <a:cs typeface="Times New Roman" pitchFamily="18" charset="0"/>
              </a:rPr>
              <a:t>一、当代测绘装备研制的总原则</a:t>
            </a:r>
            <a:endParaRPr lang="en-US" altLang="zh-CN" sz="40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716955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918756"/>
            <a:ext cx="8280920" cy="3093154"/>
          </a:xfrm>
          <a:prstGeom prst="rect">
            <a:avLst/>
          </a:prstGeom>
          <a:noFill/>
        </p:spPr>
        <p:txBody>
          <a:bodyPr wrap="square" rtlCol="0">
            <a:spAutoFit/>
          </a:bodyPr>
          <a:lstStyle/>
          <a:p>
            <a:pPr algn="just">
              <a:lnSpc>
                <a:spcPct val="150000"/>
              </a:lnSpc>
            </a:pPr>
            <a:r>
              <a:rPr lang="zh-CN" altLang="en-US" sz="2600" dirty="0" smtClean="0">
                <a:latin typeface="Times New Roman" panose="02020603050405020304" pitchFamily="18" charset="0"/>
                <a:ea typeface="楷体" panose="02010609060101010101" pitchFamily="49" charset="-122"/>
                <a:cs typeface="Times New Roman" panose="02020603050405020304" pitchFamily="18" charset="0"/>
              </a:rPr>
              <a:t>        作为</a:t>
            </a:r>
            <a:r>
              <a:rPr lang="en-US" altLang="zh-CN" sz="2600" dirty="0" smtClean="0">
                <a:latin typeface="Times New Roman" panose="02020603050405020304" pitchFamily="18" charset="0"/>
                <a:ea typeface="楷体" panose="02010609060101010101" pitchFamily="49" charset="-122"/>
                <a:cs typeface="Times New Roman" panose="02020603050405020304" pitchFamily="18" charset="0"/>
              </a:rPr>
              <a:t>GIS</a:t>
            </a:r>
            <a:r>
              <a:rPr lang="zh-CN" altLang="en-US" sz="2600" dirty="0" smtClean="0">
                <a:latin typeface="Times New Roman" panose="02020603050405020304" pitchFamily="18" charset="0"/>
                <a:ea typeface="楷体" panose="02010609060101010101" pitchFamily="49" charset="-122"/>
                <a:cs typeface="Times New Roman" panose="02020603050405020304" pitchFamily="18" charset="0"/>
              </a:rPr>
              <a:t>专家，自动驾驶技术的</a:t>
            </a:r>
            <a:r>
              <a:rPr lang="zh-CN" altLang="en-US" sz="26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外行</a:t>
            </a:r>
            <a:r>
              <a:rPr lang="zh-CN" altLang="en-US" sz="2600" dirty="0" smtClean="0">
                <a:latin typeface="Times New Roman" panose="02020603050405020304" pitchFamily="18" charset="0"/>
                <a:ea typeface="楷体" panose="02010609060101010101" pitchFamily="49" charset="-122"/>
                <a:cs typeface="Times New Roman" panose="02020603050405020304" pitchFamily="18" charset="0"/>
              </a:rPr>
              <a:t>，设想的新的自动驾驶算法可能会是：</a:t>
            </a:r>
            <a:endParaRPr lang="en-US" altLang="zh-CN" sz="2600" dirty="0" smtClean="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2600" dirty="0" smtClean="0">
                <a:latin typeface="Times New Roman" panose="02020603050405020304" pitchFamily="18" charset="0"/>
                <a:ea typeface="楷体" panose="02010609060101010101" pitchFamily="49" charset="-122"/>
                <a:cs typeface="Times New Roman" panose="02020603050405020304" pitchFamily="18" charset="0"/>
              </a:rPr>
              <a:t>        1</a:t>
            </a:r>
            <a:r>
              <a:rPr lang="zh-CN" altLang="en-US" sz="2600" dirty="0" smtClean="0">
                <a:latin typeface="Times New Roman" panose="02020603050405020304" pitchFamily="18" charset="0"/>
                <a:ea typeface="楷体" panose="02010609060101010101" pitchFamily="49" charset="-122"/>
                <a:cs typeface="Times New Roman" panose="02020603050405020304" pitchFamily="18" charset="0"/>
              </a:rPr>
              <a:t>）利用</a:t>
            </a:r>
            <a:r>
              <a:rPr lang="zh-CN" altLang="en-US" sz="26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实体匹配</a:t>
            </a:r>
            <a:r>
              <a:rPr lang="zh-CN" altLang="en-US" sz="2600" dirty="0">
                <a:latin typeface="Times New Roman" panose="02020603050405020304" pitchFamily="18" charset="0"/>
                <a:ea typeface="楷体" panose="02010609060101010101" pitchFamily="49" charset="-122"/>
                <a:cs typeface="Times New Roman" panose="02020603050405020304" pitchFamily="18" charset="0"/>
              </a:rPr>
              <a:t>的自动</a:t>
            </a:r>
            <a:r>
              <a:rPr lang="zh-CN" altLang="en-US" sz="2600" dirty="0" smtClean="0">
                <a:latin typeface="Times New Roman" panose="02020603050405020304" pitchFamily="18" charset="0"/>
                <a:ea typeface="楷体" panose="02010609060101010101" pitchFamily="49" charset="-122"/>
                <a:cs typeface="Times New Roman" panose="02020603050405020304" pitchFamily="18" charset="0"/>
              </a:rPr>
              <a:t>驾驶 </a:t>
            </a:r>
            <a:r>
              <a:rPr lang="zh-CN" altLang="en-US" sz="26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600" dirty="0" smtClean="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26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600" dirty="0" smtClean="0">
                <a:latin typeface="Times New Roman" panose="02020603050405020304" pitchFamily="18" charset="0"/>
                <a:ea typeface="楷体" panose="02010609060101010101" pitchFamily="49" charset="-122"/>
                <a:cs typeface="Times New Roman" panose="02020603050405020304" pitchFamily="18" charset="0"/>
              </a:rPr>
              <a:t>       2</a:t>
            </a:r>
            <a:r>
              <a:rPr lang="zh-CN" altLang="en-US" sz="26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6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汽车机顶盒</a:t>
            </a:r>
            <a:r>
              <a:rPr lang="en-US" altLang="zh-CN" sz="26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600" dirty="0" smtClean="0">
                <a:latin typeface="Times New Roman" panose="02020603050405020304" pitchFamily="18" charset="0"/>
                <a:ea typeface="楷体" panose="02010609060101010101" pitchFamily="49" charset="-122"/>
                <a:cs typeface="Times New Roman" panose="02020603050405020304" pitchFamily="18" charset="0"/>
              </a:rPr>
              <a:t>交通云平台指挥下的自动驾驶；</a:t>
            </a:r>
            <a:endParaRPr lang="en-US" altLang="zh-CN" sz="2600" dirty="0" smtClean="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2600" dirty="0" smtClean="0">
                <a:latin typeface="Times New Roman" panose="02020603050405020304" pitchFamily="18" charset="0"/>
                <a:ea typeface="楷体" panose="02010609060101010101" pitchFamily="49" charset="-122"/>
                <a:cs typeface="Times New Roman" panose="02020603050405020304" pitchFamily="18" charset="0"/>
              </a:rPr>
              <a:t>        3</a:t>
            </a:r>
            <a:r>
              <a:rPr lang="zh-CN" altLang="en-US" sz="26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600" dirty="0">
                <a:latin typeface="Times New Roman" panose="02020603050405020304" pitchFamily="18" charset="0"/>
                <a:ea typeface="楷体" panose="02010609060101010101" pitchFamily="49" charset="-122"/>
                <a:cs typeface="Times New Roman" panose="02020603050405020304" pitchFamily="18" charset="0"/>
              </a:rPr>
              <a:t>多视角视觉的离线</a:t>
            </a:r>
            <a:r>
              <a:rPr lang="zh-CN" altLang="en-US" sz="2600" dirty="0" smtClean="0">
                <a:latin typeface="Times New Roman" panose="02020603050405020304" pitchFamily="18" charset="0"/>
                <a:ea typeface="楷体" panose="02010609060101010101" pitchFamily="49" charset="-122"/>
                <a:cs typeface="Times New Roman" panose="02020603050405020304" pitchFamily="18" charset="0"/>
              </a:rPr>
              <a:t>定位（正）和在线定位（反）。</a:t>
            </a:r>
            <a:endParaRPr lang="en-US" altLang="zh-CN" sz="2600" dirty="0" smtClean="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517385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5" y="346760"/>
            <a:ext cx="8016577" cy="784830"/>
          </a:xfrm>
          <a:prstGeom prst="rect">
            <a:avLst/>
          </a:prstGeom>
          <a:noFill/>
        </p:spPr>
        <p:txBody>
          <a:bodyPr wrap="square" rtlCol="0">
            <a:spAutoFit/>
          </a:bodyPr>
          <a:lstStyle/>
          <a:p>
            <a:pPr algn="ctr">
              <a:lnSpc>
                <a:spcPct val="150000"/>
              </a:lnSpc>
            </a:pPr>
            <a:r>
              <a:rPr lang="en-US" altLang="zh-CN" sz="3000" dirty="0" smtClean="0">
                <a:latin typeface="Times New Roman" panose="02020603050405020304" pitchFamily="18" charset="0"/>
                <a:ea typeface="楷体" panose="02010609060101010101" pitchFamily="49" charset="-122"/>
                <a:cs typeface="Times New Roman" panose="02020603050405020304" pitchFamily="18" charset="0"/>
              </a:rPr>
              <a:t>1</a:t>
            </a:r>
            <a:r>
              <a:rPr lang="zh-CN" altLang="en-US" sz="30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3000" dirty="0">
                <a:latin typeface="Times New Roman" panose="02020603050405020304" pitchFamily="18" charset="0"/>
                <a:ea typeface="楷体" panose="02010609060101010101" pitchFamily="49" charset="-122"/>
                <a:cs typeface="Times New Roman" panose="02020603050405020304" pitchFamily="18" charset="0"/>
              </a:rPr>
              <a:t>利用</a:t>
            </a:r>
            <a:r>
              <a:rPr lang="zh-CN" altLang="en-US" sz="30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实体匹配</a:t>
            </a:r>
            <a:r>
              <a:rPr lang="zh-CN" altLang="en-US" sz="3000" dirty="0">
                <a:latin typeface="Times New Roman" panose="02020603050405020304" pitchFamily="18" charset="0"/>
                <a:ea typeface="楷体" panose="02010609060101010101" pitchFamily="49" charset="-122"/>
                <a:cs typeface="Times New Roman" panose="02020603050405020304" pitchFamily="18" charset="0"/>
              </a:rPr>
              <a:t>的自动</a:t>
            </a:r>
            <a:r>
              <a:rPr lang="zh-CN" altLang="en-US" sz="3000" dirty="0" smtClean="0">
                <a:latin typeface="Times New Roman" panose="02020603050405020304" pitchFamily="18" charset="0"/>
                <a:ea typeface="楷体" panose="02010609060101010101" pitchFamily="49" charset="-122"/>
                <a:cs typeface="Times New Roman" panose="02020603050405020304" pitchFamily="18" charset="0"/>
              </a:rPr>
              <a:t>驾驶</a:t>
            </a:r>
            <a:endParaRPr lang="en-US" altLang="zh-CN" sz="3000" dirty="0" smtClea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TextBox 5"/>
          <p:cNvSpPr txBox="1"/>
          <p:nvPr/>
        </p:nvSpPr>
        <p:spPr>
          <a:xfrm>
            <a:off x="395536" y="1304637"/>
            <a:ext cx="8280920" cy="3139321"/>
          </a:xfrm>
          <a:prstGeom prst="rect">
            <a:avLst/>
          </a:prstGeom>
          <a:noFill/>
        </p:spPr>
        <p:txBody>
          <a:bodyPr wrap="square" rtlCol="0">
            <a:spAutoFit/>
          </a:bodyPr>
          <a:lstStyle/>
          <a:p>
            <a:pPr algn="just">
              <a:lnSpc>
                <a:spcPct val="150000"/>
              </a:lnSpc>
            </a:pP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        自动驾驶与</a:t>
            </a:r>
            <a:r>
              <a:rPr lang="zh-CN" altLang="en-US" sz="22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巡航导弹</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2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月球车自动行走</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是同一个性质的问题，巡航导弹在中途是用</a:t>
            </a:r>
            <a:r>
              <a:rPr lang="en-US" altLang="zh-CN" sz="2200" dirty="0" smtClean="0">
                <a:latin typeface="Times New Roman" panose="02020603050405020304" pitchFamily="18" charset="0"/>
                <a:ea typeface="楷体" panose="02010609060101010101" pitchFamily="49" charset="-122"/>
                <a:cs typeface="Times New Roman" panose="02020603050405020304" pitchFamily="18" charset="0"/>
              </a:rPr>
              <a:t>DSM</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或影像匹配“自驾”，到达目的地使用模型</a:t>
            </a:r>
            <a:r>
              <a:rPr lang="en-US" altLang="zh-CN" sz="22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高密度</a:t>
            </a:r>
            <a:r>
              <a:rPr lang="en-US" altLang="zh-CN" sz="2200" dirty="0" smtClean="0">
                <a:latin typeface="Times New Roman" panose="02020603050405020304" pitchFamily="18" charset="0"/>
                <a:ea typeface="楷体" panose="02010609060101010101" pitchFamily="49" charset="-122"/>
                <a:cs typeface="Times New Roman" panose="02020603050405020304" pitchFamily="18" charset="0"/>
              </a:rPr>
              <a:t>DSM</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寻地，月球车更是采用实体模型</a:t>
            </a:r>
            <a:r>
              <a:rPr lang="en-US" altLang="zh-CN" sz="22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地形匹配行走。</a:t>
            </a:r>
            <a:endParaRPr lang="en-US" altLang="zh-CN" sz="2200" dirty="0" smtClean="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2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新型的</a:t>
            </a:r>
            <a:r>
              <a:rPr lang="en-US" altLang="zh-CN" sz="2200" dirty="0" smtClean="0">
                <a:latin typeface="Times New Roman" panose="02020603050405020304" pitchFamily="18" charset="0"/>
                <a:ea typeface="楷体" panose="02010609060101010101" pitchFamily="49" charset="-122"/>
                <a:cs typeface="Times New Roman" panose="02020603050405020304" pitchFamily="18" charset="0"/>
              </a:rPr>
              <a:t>GIS</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提供了道路两侧</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每一种</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实体的每一个对象的模型数据，为什么不用来提高</a:t>
            </a:r>
            <a:r>
              <a:rPr lang="zh-CN" altLang="en-US" sz="22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自动驾驶决策的冗余度</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呢？</a:t>
            </a:r>
            <a:endParaRPr lang="en-US" altLang="zh-CN" sz="2200" dirty="0" smtClean="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       在线定位时能把模型</a:t>
            </a:r>
            <a:r>
              <a:rPr lang="en-US" altLang="zh-CN" sz="22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200" dirty="0" smtClean="0">
                <a:latin typeface="Times New Roman" panose="02020603050405020304" pitchFamily="18" charset="0"/>
                <a:ea typeface="楷体" panose="02010609060101010101" pitchFamily="49" charset="-122"/>
                <a:cs typeface="Times New Roman" panose="02020603050405020304" pitchFamily="18" charset="0"/>
              </a:rPr>
              <a:t>对象实时提取出来是个挑战。</a:t>
            </a:r>
            <a:endParaRPr lang="zh-CN" altLang="en-US" sz="22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9500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339502"/>
            <a:ext cx="8016577" cy="1292662"/>
          </a:xfrm>
          <a:prstGeom prst="rect">
            <a:avLst/>
          </a:prstGeom>
          <a:noFill/>
        </p:spPr>
        <p:txBody>
          <a:bodyPr wrap="square" rtlCol="0">
            <a:spAutoFit/>
          </a:bodyPr>
          <a:lstStyle/>
          <a:p>
            <a:pPr algn="ctr">
              <a:lnSpc>
                <a:spcPct val="150000"/>
              </a:lnSpc>
            </a:pP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 2</a:t>
            </a:r>
            <a:r>
              <a:rPr lang="zh-CN" altLang="en-US" sz="28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汽车机顶盒</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交通云平台指挥下的自动</a:t>
            </a:r>
            <a:r>
              <a:rPr lang="zh-CN" altLang="en-US" sz="2800" dirty="0" smtClean="0">
                <a:latin typeface="Times New Roman" panose="02020603050405020304" pitchFamily="18" charset="0"/>
                <a:ea typeface="楷体" panose="02010609060101010101" pitchFamily="49" charset="-122"/>
                <a:cs typeface="Times New Roman" panose="02020603050405020304" pitchFamily="18" charset="0"/>
              </a:rPr>
              <a:t>驾驶</a:t>
            </a:r>
            <a:endParaRPr lang="en-US" altLang="zh-CN" sz="2800" dirty="0" smtClean="0">
              <a:latin typeface="Times New Roman" panose="02020603050405020304" pitchFamily="18" charset="0"/>
              <a:ea typeface="楷体" panose="02010609060101010101" pitchFamily="49" charset="-122"/>
              <a:cs typeface="Times New Roman" panose="02020603050405020304" pitchFamily="18" charset="0"/>
            </a:endParaRPr>
          </a:p>
          <a:p>
            <a:pPr algn="ctr">
              <a:lnSpc>
                <a:spcPct val="150000"/>
              </a:lnSpc>
            </a:pP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（事故率降低，保费减少，但是暴露隐私，可自愿选择）</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TextBox 3"/>
          <p:cNvSpPr txBox="1"/>
          <p:nvPr/>
        </p:nvSpPr>
        <p:spPr>
          <a:xfrm>
            <a:off x="395536" y="1777628"/>
            <a:ext cx="8352927" cy="3277820"/>
          </a:xfrm>
          <a:prstGeom prst="rect">
            <a:avLst/>
          </a:prstGeom>
          <a:noFill/>
        </p:spPr>
        <p:txBody>
          <a:bodyPr wrap="square" rtlCol="0">
            <a:spAutoFit/>
          </a:bodyPr>
          <a:lstStyle/>
          <a:p>
            <a:pPr algn="just">
              <a:lnSpc>
                <a:spcPct val="150000"/>
              </a:lnSpc>
            </a:pP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       “汽车机</a:t>
            </a:r>
            <a:r>
              <a:rPr lang="zh-CN" altLang="en-US" sz="2300" dirty="0">
                <a:latin typeface="Times New Roman" panose="02020603050405020304" pitchFamily="18" charset="0"/>
                <a:ea typeface="楷体" panose="02010609060101010101" pitchFamily="49" charset="-122"/>
                <a:cs typeface="Times New Roman" panose="02020603050405020304" pitchFamily="18" charset="0"/>
              </a:rPr>
              <a:t>顶盒</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”安装有</a:t>
            </a:r>
            <a:r>
              <a:rPr lang="en-US" altLang="zh-CN" sz="2300" dirty="0" smtClean="0">
                <a:latin typeface="Times New Roman" panose="02020603050405020304" pitchFamily="18" charset="0"/>
                <a:ea typeface="楷体" panose="02010609060101010101" pitchFamily="49" charset="-122"/>
                <a:cs typeface="Times New Roman" panose="02020603050405020304" pitchFamily="18" charset="0"/>
              </a:rPr>
              <a:t>GNSS</a:t>
            </a:r>
            <a:r>
              <a:rPr lang="zh-CN" altLang="en-US" sz="23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差分定位</a:t>
            </a:r>
            <a:r>
              <a:rPr lang="zh-CN" altLang="en-US" sz="23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模块</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300" dirty="0" smtClean="0">
                <a:latin typeface="Times New Roman" panose="02020603050405020304" pitchFamily="18" charset="0"/>
                <a:ea typeface="楷体" panose="02010609060101010101" pitchFamily="49" charset="-122"/>
                <a:cs typeface="Times New Roman" panose="02020603050405020304" pitchFamily="18" charset="0"/>
              </a:rPr>
              <a:t>CORS</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网和千寻网网络差分），地理信息数据</a:t>
            </a:r>
            <a:r>
              <a:rPr lang="zh-CN" altLang="en-US" sz="23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脱密模块</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，与云计算的</a:t>
            </a:r>
            <a:r>
              <a:rPr lang="zh-CN" altLang="en-US" sz="2300" dirty="0" smtClean="0">
                <a:solidFill>
                  <a:srgbClr val="FF3300"/>
                </a:solidFill>
                <a:latin typeface="Times New Roman" panose="02020603050405020304" pitchFamily="18" charset="0"/>
                <a:ea typeface="楷体" panose="02010609060101010101" pitchFamily="49" charset="-122"/>
                <a:cs typeface="Times New Roman" panose="02020603050405020304" pitchFamily="18" charset="0"/>
              </a:rPr>
              <a:t>通讯模块</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，并与</a:t>
            </a:r>
            <a:r>
              <a:rPr lang="zh-CN" altLang="en-US" sz="2300" dirty="0" smtClean="0">
                <a:solidFill>
                  <a:srgbClr val="FF3300"/>
                </a:solidFill>
                <a:latin typeface="Times New Roman" panose="02020603050405020304" pitchFamily="18" charset="0"/>
                <a:ea typeface="楷体" panose="02010609060101010101" pitchFamily="49" charset="-122"/>
                <a:cs typeface="Times New Roman" panose="02020603050405020304" pitchFamily="18" charset="0"/>
              </a:rPr>
              <a:t>汽车总线</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相连。某种意义上在全定位的解决方案实施之后，高精度道路基础数据逐步详尽，交通云平台计算速度足够高时，就可以由云平台向机顶盒发送指令，实现自动驾驶。安全起见，</a:t>
            </a:r>
            <a:r>
              <a:rPr lang="zh-CN" altLang="en-US" sz="23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仍需安装避障传感器</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3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69210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7871" y="536942"/>
            <a:ext cx="8016577" cy="738664"/>
          </a:xfrm>
          <a:prstGeom prst="rect">
            <a:avLst/>
          </a:prstGeom>
          <a:noFill/>
        </p:spPr>
        <p:txBody>
          <a:bodyPr wrap="square" rtlCol="0">
            <a:spAutoFit/>
          </a:bodyPr>
          <a:lstStyle/>
          <a:p>
            <a:pPr algn="ctr">
              <a:lnSpc>
                <a:spcPct val="150000"/>
              </a:lnSpc>
            </a:pP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dirty="0" smtClean="0">
                <a:latin typeface="Times New Roman" panose="02020603050405020304" pitchFamily="18" charset="0"/>
                <a:ea typeface="楷体" panose="02010609060101010101" pitchFamily="49" charset="-122"/>
                <a:cs typeface="Times New Roman" panose="02020603050405020304" pitchFamily="18" charset="0"/>
              </a:rPr>
              <a:t>3</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）多视角视觉的离线定位（正）和在线定位（反）</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TextBox 3"/>
          <p:cNvSpPr txBox="1"/>
          <p:nvPr/>
        </p:nvSpPr>
        <p:spPr>
          <a:xfrm>
            <a:off x="395536" y="1454170"/>
            <a:ext cx="8352927" cy="3277820"/>
          </a:xfrm>
          <a:prstGeom prst="rect">
            <a:avLst/>
          </a:prstGeom>
          <a:noFill/>
        </p:spPr>
        <p:txBody>
          <a:bodyPr wrap="square" rtlCol="0">
            <a:spAutoFit/>
          </a:bodyPr>
          <a:lstStyle/>
          <a:p>
            <a:pPr algn="just">
              <a:lnSpc>
                <a:spcPct val="150000"/>
              </a:lnSpc>
            </a:pPr>
            <a:r>
              <a:rPr lang="en-US" altLang="zh-CN" sz="23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en-US" sz="2300" dirty="0">
                <a:latin typeface="Times New Roman" panose="02020603050405020304" pitchFamily="18" charset="0"/>
                <a:ea typeface="楷体" panose="02010609060101010101" pitchFamily="49" charset="-122"/>
                <a:cs typeface="Times New Roman" panose="02020603050405020304" pitchFamily="18" charset="0"/>
              </a:rPr>
              <a:t>有人认为</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自动驾驶解决方案的终极目标是在汽车上</a:t>
            </a:r>
            <a:r>
              <a:rPr lang="zh-CN" altLang="en-US" sz="23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只安装足够多的视频探头</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传感器，并配以</a:t>
            </a:r>
            <a:r>
              <a:rPr lang="zh-CN" altLang="en-US" sz="23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高速图像处理计算机</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300" dirty="0" smtClean="0">
                <a:latin typeface="Times New Roman" pitchFamily="18" charset="0"/>
                <a:ea typeface="楷体" pitchFamily="49" charset="-122"/>
                <a:cs typeface="Times New Roman" pitchFamily="18" charset="0"/>
              </a:rPr>
              <a:t>CPU</a:t>
            </a:r>
            <a:r>
              <a:rPr lang="zh-CN" altLang="en-US" sz="2300" dirty="0">
                <a:latin typeface="Times New Roman" pitchFamily="18" charset="0"/>
                <a:ea typeface="楷体" pitchFamily="49" charset="-122"/>
                <a:cs typeface="Times New Roman" pitchFamily="18" charset="0"/>
              </a:rPr>
              <a:t>并行、</a:t>
            </a:r>
            <a:r>
              <a:rPr lang="en-US" altLang="zh-CN" sz="2300" dirty="0">
                <a:latin typeface="Times New Roman" pitchFamily="18" charset="0"/>
                <a:ea typeface="楷体" pitchFamily="49" charset="-122"/>
                <a:cs typeface="Times New Roman" pitchFamily="18" charset="0"/>
              </a:rPr>
              <a:t> GPU</a:t>
            </a:r>
            <a:r>
              <a:rPr lang="zh-CN" altLang="en-US" sz="2300" dirty="0">
                <a:latin typeface="Times New Roman" pitchFamily="18" charset="0"/>
                <a:ea typeface="楷体" pitchFamily="49" charset="-122"/>
                <a:cs typeface="Times New Roman" pitchFamily="18" charset="0"/>
              </a:rPr>
              <a:t>并行、云</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计算）与</a:t>
            </a:r>
            <a:r>
              <a:rPr lang="zh-CN" altLang="en-US" sz="23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汽车总线相连接</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，只要有强大的处理软件，就可以实现自动驾驶，</a:t>
            </a:r>
            <a:r>
              <a:rPr lang="zh-CN" altLang="en-US" sz="23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性价比最高</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300" dirty="0" smtClean="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23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3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测量界的</a:t>
            </a:r>
            <a:r>
              <a:rPr lang="en-US" altLang="zh-CN" sz="2300" dirty="0" smtClean="0">
                <a:latin typeface="Times New Roman" panose="02020603050405020304" pitchFamily="18" charset="0"/>
                <a:ea typeface="楷体" panose="02010609060101010101" pitchFamily="49" charset="-122"/>
                <a:cs typeface="Times New Roman" panose="02020603050405020304" pitchFamily="18" charset="0"/>
              </a:rPr>
              <a:t>SGM</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匹配，</a:t>
            </a:r>
            <a:r>
              <a:rPr lang="en-US" altLang="zh-CN" sz="2300" dirty="0" smtClean="0">
                <a:latin typeface="Times New Roman" panose="02020603050405020304" pitchFamily="18" charset="0"/>
                <a:ea typeface="楷体" panose="02010609060101010101" pitchFamily="49" charset="-122"/>
                <a:cs typeface="Times New Roman" panose="02020603050405020304" pitchFamily="18" charset="0"/>
              </a:rPr>
              <a:t>SIFT</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特征提取，特征匹配，离线定位制图时的</a:t>
            </a:r>
            <a:r>
              <a:rPr lang="en-US" altLang="zh-CN" sz="2300" dirty="0" smtClean="0">
                <a:latin typeface="Times New Roman" panose="02020603050405020304" pitchFamily="18" charset="0"/>
                <a:ea typeface="楷体" panose="02010609060101010101" pitchFamily="49" charset="-122"/>
                <a:cs typeface="Times New Roman" panose="02020603050405020304" pitchFamily="18" charset="0"/>
              </a:rPr>
              <a:t>POS</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技术</a:t>
            </a:r>
            <a:r>
              <a:rPr lang="en-US" altLang="zh-CN" sz="2300" dirty="0" smtClean="0">
                <a:latin typeface="Times New Roman" panose="02020603050405020304" pitchFamily="18" charset="0"/>
                <a:ea typeface="楷体" panose="02010609060101010101" pitchFamily="49" charset="-122"/>
                <a:cs typeface="Times New Roman" panose="02020603050405020304" pitchFamily="18" charset="0"/>
              </a:rPr>
              <a:t>……</a:t>
            </a:r>
            <a:r>
              <a:rPr lang="zh-CN" altLang="en-US" sz="2300" dirty="0" smtClean="0">
                <a:latin typeface="Times New Roman" panose="02020603050405020304" pitchFamily="18" charset="0"/>
                <a:ea typeface="楷体" panose="02010609060101010101" pitchFamily="49" charset="-122"/>
                <a:cs typeface="Times New Roman" panose="02020603050405020304" pitchFamily="18" charset="0"/>
              </a:rPr>
              <a:t>都是自动驾驶业界要用到的核心技术。</a:t>
            </a:r>
            <a:endParaRPr lang="zh-CN" altLang="en-US" sz="23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754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3" y="1437573"/>
            <a:ext cx="8016577" cy="3416320"/>
          </a:xfrm>
          <a:prstGeom prst="rect">
            <a:avLst/>
          </a:prstGeom>
          <a:noFill/>
        </p:spPr>
        <p:txBody>
          <a:bodyPr wrap="square" rtlCol="0">
            <a:spAutoFit/>
          </a:bodyPr>
          <a:lstStyle/>
          <a:p>
            <a:pPr algn="just">
              <a:lnSpc>
                <a:spcPct val="150000"/>
              </a:lnSpc>
            </a:pP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固定线路的自动驾驶不需要使用导航公司的相关数据</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。导航公司的车道级数据、兴趣点数据都是自动驾驶发展到有导航功能时不可缺少的，导航数据虽然是道路级（而非车道级）</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的</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，但是是有结构</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有拓扑</a:t>
            </a: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，特别是有大量的属性项（兴趣点。只有有结构的自动驾驶车道数据才能更有效的与导航数据相融合。</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TextBox 1"/>
          <p:cNvSpPr txBox="1"/>
          <p:nvPr/>
        </p:nvSpPr>
        <p:spPr>
          <a:xfrm>
            <a:off x="0" y="675007"/>
            <a:ext cx="9144000" cy="584775"/>
          </a:xfrm>
          <a:prstGeom prst="rect">
            <a:avLst/>
          </a:prstGeom>
          <a:noFill/>
        </p:spPr>
        <p:txBody>
          <a:bodyPr wrap="square" rtlCol="0">
            <a:spAutoFit/>
          </a:bodyPr>
          <a:lstStyle/>
          <a:p>
            <a:pPr algn="ctr"/>
            <a:r>
              <a:rPr lang="zh-CN" altLang="en-US" sz="3200" b="1" dirty="0">
                <a:latin typeface="Times New Roman" panose="02020603050405020304" pitchFamily="18" charset="0"/>
                <a:ea typeface="楷体" panose="02010609060101010101" pitchFamily="49" charset="-122"/>
                <a:cs typeface="Times New Roman" panose="02020603050405020304" pitchFamily="18" charset="0"/>
              </a:rPr>
              <a:t>自动驾驶数据与导航公司数据相互</a:t>
            </a:r>
            <a:r>
              <a:rPr lang="zh-CN" altLang="en-US" sz="3200" b="1" dirty="0" smtClean="0">
                <a:latin typeface="Times New Roman" panose="02020603050405020304" pitchFamily="18" charset="0"/>
                <a:ea typeface="楷体" panose="02010609060101010101" pitchFamily="49" charset="-122"/>
                <a:cs typeface="Times New Roman" panose="02020603050405020304" pitchFamily="18" charset="0"/>
              </a:rPr>
              <a:t>融合</a:t>
            </a:r>
            <a:endParaRPr lang="en-US" altLang="zh-CN" sz="3200" b="1"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762275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771550"/>
            <a:ext cx="8016577" cy="3416320"/>
          </a:xfrm>
          <a:prstGeom prst="rect">
            <a:avLst/>
          </a:prstGeom>
          <a:noFill/>
        </p:spPr>
        <p:txBody>
          <a:bodyPr wrap="square" rtlCol="0">
            <a:spAutoFit/>
          </a:bodyPr>
          <a:lstStyle/>
          <a:p>
            <a:pPr algn="ctr">
              <a:lnSpc>
                <a:spcPct val="150000"/>
              </a:lnSpc>
            </a:pPr>
            <a:r>
              <a:rPr lang="zh-CN" altLang="en-US" sz="3600" dirty="0" smtClean="0">
                <a:latin typeface="Times New Roman" panose="02020603050405020304" pitchFamily="18" charset="0"/>
                <a:ea typeface="楷体" panose="02010609060101010101" pitchFamily="49" charset="-122"/>
                <a:cs typeface="Times New Roman" panose="02020603050405020304" pitchFamily="18" charset="0"/>
              </a:rPr>
              <a:t>你的需求</a:t>
            </a:r>
            <a:endParaRPr lang="en-US" altLang="zh-CN" sz="3600" dirty="0" smtClean="0">
              <a:latin typeface="Times New Roman" panose="02020603050405020304" pitchFamily="18" charset="0"/>
              <a:ea typeface="楷体" panose="02010609060101010101" pitchFamily="49" charset="-122"/>
              <a:cs typeface="Times New Roman" panose="02020603050405020304" pitchFamily="18" charset="0"/>
            </a:endParaRPr>
          </a:p>
          <a:p>
            <a:pPr algn="ctr">
              <a:lnSpc>
                <a:spcPct val="150000"/>
              </a:lnSpc>
            </a:pPr>
            <a:r>
              <a:rPr lang="zh-CN" altLang="en-US" sz="3600" dirty="0">
                <a:latin typeface="Times New Roman" panose="02020603050405020304" pitchFamily="18" charset="0"/>
                <a:ea typeface="楷体" panose="02010609060101010101" pitchFamily="49" charset="-122"/>
                <a:cs typeface="Times New Roman" panose="02020603050405020304" pitchFamily="18" charset="0"/>
              </a:rPr>
              <a:t>你的</a:t>
            </a:r>
            <a:r>
              <a:rPr lang="zh-CN" altLang="en-US" sz="3600" dirty="0" smtClean="0">
                <a:latin typeface="Times New Roman" panose="02020603050405020304" pitchFamily="18" charset="0"/>
                <a:ea typeface="楷体" panose="02010609060101010101" pitchFamily="49" charset="-122"/>
                <a:cs typeface="Times New Roman" panose="02020603050405020304" pitchFamily="18" charset="0"/>
              </a:rPr>
              <a:t>参与</a:t>
            </a:r>
            <a:endParaRPr lang="en-US" altLang="zh-CN" sz="3600" dirty="0" smtClean="0">
              <a:latin typeface="Times New Roman" panose="02020603050405020304" pitchFamily="18" charset="0"/>
              <a:ea typeface="楷体" panose="02010609060101010101" pitchFamily="49" charset="-122"/>
              <a:cs typeface="Times New Roman" panose="02020603050405020304" pitchFamily="18" charset="0"/>
            </a:endParaRPr>
          </a:p>
          <a:p>
            <a:pPr algn="ctr">
              <a:lnSpc>
                <a:spcPct val="150000"/>
              </a:lnSpc>
            </a:pPr>
            <a:r>
              <a:rPr lang="zh-CN" altLang="en-US" sz="3600" dirty="0">
                <a:latin typeface="Times New Roman" panose="02020603050405020304" pitchFamily="18" charset="0"/>
                <a:ea typeface="楷体" panose="02010609060101010101" pitchFamily="49" charset="-122"/>
                <a:cs typeface="Times New Roman" panose="02020603050405020304" pitchFamily="18" charset="0"/>
              </a:rPr>
              <a:t>决定了</a:t>
            </a:r>
            <a:r>
              <a:rPr lang="zh-CN" altLang="en-US" sz="3600" dirty="0" smtClean="0">
                <a:latin typeface="Times New Roman" panose="02020603050405020304" pitchFamily="18" charset="0"/>
                <a:ea typeface="楷体" panose="02010609060101010101" pitchFamily="49" charset="-122"/>
                <a:cs typeface="Times New Roman" panose="02020603050405020304" pitchFamily="18" charset="0"/>
              </a:rPr>
              <a:t>这些新装备</a:t>
            </a:r>
            <a:endParaRPr lang="en-US" altLang="zh-CN" sz="3600" dirty="0" smtClean="0">
              <a:latin typeface="Times New Roman" panose="02020603050405020304" pitchFamily="18" charset="0"/>
              <a:ea typeface="楷体" panose="02010609060101010101" pitchFamily="49" charset="-122"/>
              <a:cs typeface="Times New Roman" panose="02020603050405020304" pitchFamily="18" charset="0"/>
            </a:endParaRPr>
          </a:p>
          <a:p>
            <a:pPr algn="ctr">
              <a:lnSpc>
                <a:spcPct val="150000"/>
              </a:lnSpc>
            </a:pPr>
            <a:r>
              <a:rPr lang="zh-CN" altLang="en-US" sz="3600" dirty="0" smtClean="0">
                <a:latin typeface="Times New Roman" panose="02020603050405020304" pitchFamily="18" charset="0"/>
                <a:ea typeface="楷体" panose="02010609060101010101" pitchFamily="49" charset="-122"/>
                <a:cs typeface="Times New Roman" panose="02020603050405020304" pitchFamily="18" charset="0"/>
              </a:rPr>
              <a:t>何时面市</a:t>
            </a:r>
            <a:endParaRPr lang="zh-CN" altLang="en-US" sz="36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09674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539553" y="519523"/>
            <a:ext cx="8429652" cy="4104456"/>
          </a:xfrm>
          <a:prstGeom prst="rect">
            <a:avLst/>
          </a:prstGeom>
          <a:noFill/>
          <a:ln w="9525">
            <a:noFill/>
            <a:miter lim="800000"/>
            <a:headEnd/>
            <a:tailEnd/>
          </a:ln>
        </p:spPr>
        <p:txBody>
          <a:bodyPr/>
          <a:lstStyle/>
          <a:p>
            <a:pPr marL="457200" lvl="0" indent="-457200">
              <a:lnSpc>
                <a:spcPts val="3800"/>
              </a:lnSpc>
              <a:buFont typeface="+mj-lt"/>
              <a:buAutoNum type="arabicPeriod" startAt="6"/>
            </a:pPr>
            <a:endParaRPr lang="zh-CN" altLang="zh-CN" sz="3200" dirty="0" smtClean="0">
              <a:latin typeface="楷体" pitchFamily="49" charset="-122"/>
              <a:ea typeface="楷体" pitchFamily="49" charset="-122"/>
            </a:endParaRPr>
          </a:p>
        </p:txBody>
      </p:sp>
      <p:sp>
        <p:nvSpPr>
          <p:cNvPr id="5" name="TextBox 4"/>
          <p:cNvSpPr txBox="1"/>
          <p:nvPr/>
        </p:nvSpPr>
        <p:spPr>
          <a:xfrm>
            <a:off x="467544" y="2018189"/>
            <a:ext cx="7992888" cy="954107"/>
          </a:xfrm>
          <a:prstGeom prst="rect">
            <a:avLst/>
          </a:prstGeom>
          <a:noFill/>
        </p:spPr>
        <p:txBody>
          <a:bodyPr wrap="square" rtlCol="0">
            <a:spAutoFit/>
          </a:bodyPr>
          <a:lstStyle/>
          <a:p>
            <a:pPr algn="ctr"/>
            <a:r>
              <a:rPr lang="zh-CN" altLang="en-US" sz="5600" dirty="0" smtClean="0">
                <a:latin typeface="楷体" pitchFamily="49" charset="-122"/>
                <a:ea typeface="楷体" pitchFamily="49" charset="-122"/>
                <a:cs typeface="Times New Roman" pitchFamily="18" charset="0"/>
              </a:rPr>
              <a:t>谢  谢</a:t>
            </a:r>
            <a:endParaRPr lang="en-US" altLang="zh-CN" sz="5600" dirty="0" smtClean="0">
              <a:latin typeface="楷体" pitchFamily="49" charset="-122"/>
              <a:ea typeface="楷体" pitchFamily="49" charset="-122"/>
              <a:cs typeface="Times New Roman" pitchFamily="18" charset="0"/>
            </a:endParaRPr>
          </a:p>
        </p:txBody>
      </p:sp>
    </p:spTree>
    <p:extLst>
      <p:ext uri="{BB962C8B-B14F-4D97-AF65-F5344CB8AC3E}">
        <p14:creationId xmlns:p14="http://schemas.microsoft.com/office/powerpoint/2010/main" val="3008092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520" y="1635646"/>
            <a:ext cx="8496944" cy="1569660"/>
          </a:xfrm>
          <a:prstGeom prst="rect">
            <a:avLst/>
          </a:prstGeom>
          <a:noFill/>
        </p:spPr>
        <p:txBody>
          <a:bodyPr wrap="square" rtlCol="0">
            <a:spAutoFit/>
          </a:bodyPr>
          <a:lstStyle/>
          <a:p>
            <a:pPr algn="just">
              <a:lnSpc>
                <a:spcPct val="150000"/>
              </a:lnSpc>
            </a:pPr>
            <a:r>
              <a:rPr lang="zh-CN" altLang="en-US" sz="3200" dirty="0" smtClean="0">
                <a:latin typeface="Times New Roman" pitchFamily="18" charset="0"/>
                <a:ea typeface="楷体" pitchFamily="49" charset="-122"/>
                <a:cs typeface="Times New Roman" pitchFamily="18" charset="0"/>
              </a:rPr>
              <a:t>        以下近</a:t>
            </a:r>
            <a:r>
              <a:rPr lang="en-US" altLang="zh-CN" sz="3200" dirty="0" smtClean="0">
                <a:latin typeface="Times New Roman" pitchFamily="18" charset="0"/>
                <a:ea typeface="楷体" pitchFamily="49" charset="-122"/>
                <a:cs typeface="Times New Roman" pitchFamily="18" charset="0"/>
              </a:rPr>
              <a:t>200</a:t>
            </a:r>
            <a:r>
              <a:rPr lang="zh-CN" altLang="en-US" sz="3200" dirty="0" smtClean="0">
                <a:latin typeface="Times New Roman" pitchFamily="18" charset="0"/>
                <a:ea typeface="楷体" pitchFamily="49" charset="-122"/>
                <a:cs typeface="Times New Roman" pitchFamily="18" charset="0"/>
              </a:rPr>
              <a:t>页各种新进展的详细介绍欢迎拷贝，就不在大会上进行报告，</a:t>
            </a:r>
            <a:r>
              <a:rPr lang="zh-CN" altLang="en-US" sz="3200" b="1" dirty="0" smtClean="0">
                <a:solidFill>
                  <a:srgbClr val="FF0000"/>
                </a:solidFill>
                <a:latin typeface="Times New Roman" pitchFamily="18" charset="0"/>
                <a:ea typeface="楷体" pitchFamily="49" charset="-122"/>
                <a:cs typeface="Times New Roman" pitchFamily="18" charset="0"/>
              </a:rPr>
              <a:t>暂不上传网络</a:t>
            </a:r>
            <a:r>
              <a:rPr lang="zh-CN" altLang="en-US" sz="3200" dirty="0" smtClean="0">
                <a:latin typeface="Times New Roman" pitchFamily="18" charset="0"/>
                <a:ea typeface="楷体" pitchFamily="49" charset="-122"/>
                <a:cs typeface="Times New Roman" pitchFamily="18" charset="0"/>
              </a:rPr>
              <a:t>。</a:t>
            </a:r>
            <a:endParaRPr lang="en-US" altLang="zh-CN" sz="32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632347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1707654"/>
            <a:ext cx="8496944" cy="1569660"/>
          </a:xfrm>
          <a:prstGeom prst="rect">
            <a:avLst/>
          </a:prstGeom>
          <a:noFill/>
        </p:spPr>
        <p:txBody>
          <a:bodyPr wrap="square" rtlCol="0">
            <a:spAutoFit/>
          </a:bodyPr>
          <a:lstStyle/>
          <a:p>
            <a:pPr algn="ctr">
              <a:lnSpc>
                <a:spcPct val="150000"/>
              </a:lnSpc>
            </a:pPr>
            <a:r>
              <a:rPr lang="zh-CN" altLang="en-US" sz="4000" dirty="0" smtClean="0">
                <a:latin typeface="Times New Roman" pitchFamily="18" charset="0"/>
                <a:ea typeface="楷体" pitchFamily="49" charset="-122"/>
                <a:cs typeface="Times New Roman" pitchFamily="18" charset="0"/>
              </a:rPr>
              <a:t>各个装备领域的技术进展</a:t>
            </a:r>
            <a:endParaRPr lang="en-US" altLang="zh-CN" sz="4000" dirty="0" smtClean="0">
              <a:latin typeface="Times New Roman" pitchFamily="18" charset="0"/>
              <a:ea typeface="楷体" pitchFamily="49" charset="-122"/>
              <a:cs typeface="Times New Roman" pitchFamily="18" charset="0"/>
            </a:endParaRPr>
          </a:p>
          <a:p>
            <a:pPr algn="ctr">
              <a:lnSpc>
                <a:spcPct val="150000"/>
              </a:lnSpc>
            </a:pPr>
            <a:r>
              <a:rPr lang="zh-CN" altLang="en-US" sz="2400" dirty="0" smtClean="0">
                <a:latin typeface="Times New Roman" pitchFamily="18" charset="0"/>
                <a:ea typeface="楷体" pitchFamily="49" charset="-122"/>
                <a:cs typeface="Times New Roman" pitchFamily="18" charset="0"/>
              </a:rPr>
              <a:t>（国内各院校、研究院、企事业的相关资料搜集不全的请谅解）</a:t>
            </a:r>
            <a:endParaRPr lang="en-US" altLang="zh-CN" sz="2400"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104593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176509323"/>
              </p:ext>
            </p:extLst>
          </p:nvPr>
        </p:nvGraphicFramePr>
        <p:xfrm>
          <a:off x="899592" y="51470"/>
          <a:ext cx="7416825" cy="5029200"/>
        </p:xfrm>
        <a:graphic>
          <a:graphicData uri="http://schemas.openxmlformats.org/drawingml/2006/table">
            <a:tbl>
              <a:tblPr firstRow="1" bandRow="1">
                <a:tableStyleId>{5940675A-B579-460E-94D1-54222C63F5DA}</a:tableStyleId>
              </a:tblPr>
              <a:tblGrid>
                <a:gridCol w="792088"/>
                <a:gridCol w="2160240"/>
                <a:gridCol w="4464497"/>
              </a:tblGrid>
              <a:tr h="333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（一）</a:t>
                      </a:r>
                      <a:endParaRPr lang="zh-CN" alt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隐蔽地区、室内定位</a:t>
                      </a:r>
                      <a:endParaRPr lang="zh-CN" altLang="en-US"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 </a:t>
                      </a:r>
                      <a:r>
                        <a:rPr lang="zh-CN" altLang="en-US" sz="1600" dirty="0" smtClean="0">
                          <a:latin typeface="Times New Roman" pitchFamily="18" charset="0"/>
                          <a:ea typeface="楷体" pitchFamily="49" charset="-122"/>
                          <a:cs typeface="Times New Roman" pitchFamily="18" charset="0"/>
                        </a:rPr>
                        <a:t>地表以上全定位（全源，全空间）装备</a:t>
                      </a:r>
                      <a:endParaRPr lang="zh-CN" altLang="en-US" sz="1600" dirty="0"/>
                    </a:p>
                  </a:txBody>
                  <a:tcPr anchor="ctr"/>
                </a:tc>
              </a:tr>
              <a:tr h="33360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（二）</a:t>
                      </a:r>
                      <a:endParaRPr lang="zh-CN" altLang="en-US" sz="1600"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滩涂与近海</a:t>
                      </a:r>
                      <a:endParaRPr kumimoji="0" lang="zh-CN" altLang="en-US" sz="1600" b="1" kern="1200" dirty="0">
                        <a:solidFill>
                          <a:schemeClr val="tx1"/>
                        </a:solidFill>
                        <a:latin typeface="Times New Roman" pitchFamily="18" charset="0"/>
                        <a:ea typeface="楷体" pitchFamily="49" charset="-122"/>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2. </a:t>
                      </a:r>
                      <a:r>
                        <a:rPr lang="zh-CN" altLang="en-US" sz="1600" dirty="0" smtClean="0">
                          <a:latin typeface="Times New Roman" pitchFamily="18" charset="0"/>
                          <a:ea typeface="楷体" pitchFamily="49" charset="-122"/>
                          <a:cs typeface="Times New Roman" pitchFamily="18" charset="0"/>
                        </a:rPr>
                        <a:t>水下无人潜艇在海洋测绘中的应用</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3. </a:t>
                      </a:r>
                      <a:r>
                        <a:rPr lang="zh-CN" altLang="en-US" sz="1600" dirty="0" smtClean="0">
                          <a:latin typeface="Times New Roman" pitchFamily="18" charset="0"/>
                          <a:ea typeface="楷体" pitchFamily="49" charset="-122"/>
                          <a:cs typeface="Times New Roman" pitchFamily="18" charset="0"/>
                        </a:rPr>
                        <a:t>水陆两用沙滩车用于滩涂与海岸线调查</a:t>
                      </a:r>
                      <a:endParaRPr lang="zh-CN" altLang="en-US" sz="1600" dirty="0"/>
                    </a:p>
                  </a:txBody>
                  <a:tcPr anchor="ctr"/>
                </a:tc>
              </a:tr>
              <a:tr h="33360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（三）</a:t>
                      </a:r>
                      <a:endParaRPr lang="zh-CN" altLang="en-US" sz="1600"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地下</a:t>
                      </a:r>
                      <a:endParaRPr lang="zh-CN" altLang="en-US"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sz="1600" kern="1200" dirty="0" smtClean="0">
                          <a:solidFill>
                            <a:schemeClr val="tx1"/>
                          </a:solidFill>
                          <a:latin typeface="Times New Roman" pitchFamily="18" charset="0"/>
                          <a:ea typeface="楷体" pitchFamily="49" charset="-122"/>
                          <a:cs typeface="Times New Roman" pitchFamily="18" charset="0"/>
                        </a:rPr>
                        <a:t>4. </a:t>
                      </a:r>
                      <a:r>
                        <a:rPr kumimoji="0" lang="zh-CN" altLang="en-US" sz="1600" kern="1200" dirty="0" smtClean="0">
                          <a:solidFill>
                            <a:schemeClr val="tx1"/>
                          </a:solidFill>
                          <a:latin typeface="Times New Roman" pitchFamily="18" charset="0"/>
                          <a:ea typeface="楷体" pitchFamily="49" charset="-122"/>
                          <a:cs typeface="Times New Roman" pitchFamily="18" charset="0"/>
                        </a:rPr>
                        <a:t>超导磁力仪及其应用</a:t>
                      </a:r>
                      <a:endParaRPr kumimoji="0" lang="zh-CN" altLang="en-US" sz="1600" kern="1200" dirty="0">
                        <a:solidFill>
                          <a:schemeClr val="tx1"/>
                        </a:solidFill>
                        <a:latin typeface="Times New Roman" pitchFamily="18" charset="0"/>
                        <a:ea typeface="楷体" pitchFamily="49" charset="-122"/>
                        <a:cs typeface="Times New Roman" pitchFamily="18" charset="0"/>
                      </a:endParaRPr>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sz="1600" kern="1200" dirty="0" smtClean="0">
                          <a:solidFill>
                            <a:schemeClr val="tx1"/>
                          </a:solidFill>
                          <a:latin typeface="Times New Roman" pitchFamily="18" charset="0"/>
                          <a:ea typeface="楷体" pitchFamily="49" charset="-122"/>
                          <a:cs typeface="Times New Roman" pitchFamily="18" charset="0"/>
                        </a:rPr>
                        <a:t>5. </a:t>
                      </a:r>
                      <a:r>
                        <a:rPr kumimoji="0" lang="zh-CN" altLang="en-US" sz="1600" kern="1200" dirty="0" smtClean="0">
                          <a:solidFill>
                            <a:schemeClr val="tx1"/>
                          </a:solidFill>
                          <a:latin typeface="Times New Roman" pitchFamily="18" charset="0"/>
                          <a:ea typeface="楷体" pitchFamily="49" charset="-122"/>
                          <a:cs typeface="Times New Roman" pitchFamily="18" charset="0"/>
                        </a:rPr>
                        <a:t>地下空洞与地下管线综合探测方法</a:t>
                      </a:r>
                      <a:endParaRPr kumimoji="0" lang="zh-CN" altLang="en-US" sz="1600" kern="1200" dirty="0">
                        <a:solidFill>
                          <a:schemeClr val="tx1"/>
                        </a:solidFill>
                        <a:latin typeface="Times New Roman" pitchFamily="18" charset="0"/>
                        <a:ea typeface="楷体" pitchFamily="49" charset="-122"/>
                        <a:cs typeface="Times New Roman" pitchFamily="18" charset="0"/>
                      </a:endParaRPr>
                    </a:p>
                  </a:txBody>
                  <a:tcPr anchor="ctr"/>
                </a:tc>
              </a:tr>
              <a:tr h="333600">
                <a:tc rowSpan="3">
                  <a:txBody>
                    <a:bodyPr/>
                    <a:lstStyle/>
                    <a:p>
                      <a:pPr algn="ctr"/>
                      <a:r>
                        <a:rPr lang="zh-CN" altLang="en-US" sz="1600" b="1" dirty="0" smtClean="0">
                          <a:latin typeface="Times New Roman" pitchFamily="18" charset="0"/>
                          <a:ea typeface="楷体" pitchFamily="49" charset="-122"/>
                          <a:cs typeface="Times New Roman" pitchFamily="18" charset="0"/>
                        </a:rPr>
                        <a:t>（四）</a:t>
                      </a:r>
                      <a:endParaRPr lang="zh-CN" altLang="en-US" sz="1600" dirty="0"/>
                    </a:p>
                  </a:txBody>
                  <a:tcPr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陆地</a:t>
                      </a:r>
                      <a:endParaRPr kumimoji="0" lang="en-US" altLang="zh-CN" sz="1600" b="1" kern="1200" dirty="0" smtClean="0">
                        <a:solidFill>
                          <a:schemeClr val="tx1"/>
                        </a:solidFill>
                        <a:latin typeface="Times New Roman" pitchFamily="18" charset="0"/>
                        <a:ea typeface="楷体" pitchFamily="49" charset="-122"/>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移动测量</a:t>
                      </a:r>
                      <a:endParaRPr kumimoji="0" lang="en-US" altLang="zh-CN" sz="1600" b="1" kern="1200" dirty="0" smtClean="0">
                        <a:solidFill>
                          <a:schemeClr val="tx1"/>
                        </a:solidFill>
                        <a:latin typeface="Times New Roman" pitchFamily="18" charset="0"/>
                        <a:ea typeface="楷体" pitchFamily="49" charset="-122"/>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与自驾</a:t>
                      </a:r>
                      <a:endParaRPr kumimoji="0" lang="zh-CN" altLang="en-US" sz="1600" b="1" kern="1200" dirty="0">
                        <a:solidFill>
                          <a:schemeClr val="tx1"/>
                        </a:solidFill>
                        <a:latin typeface="Times New Roman" pitchFamily="18" charset="0"/>
                        <a:ea typeface="楷体" pitchFamily="49" charset="-122"/>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CN" sz="1600" kern="1200" dirty="0" smtClean="0">
                          <a:solidFill>
                            <a:schemeClr val="tx1"/>
                          </a:solidFill>
                          <a:latin typeface="Times New Roman" pitchFamily="18" charset="0"/>
                          <a:ea typeface="楷体" pitchFamily="49" charset="-122"/>
                          <a:cs typeface="Times New Roman" pitchFamily="18" charset="0"/>
                        </a:rPr>
                        <a:t>6. </a:t>
                      </a:r>
                      <a:r>
                        <a:rPr kumimoji="0" lang="zh-CN" altLang="en-US" sz="1600" kern="1200" dirty="0" smtClean="0">
                          <a:solidFill>
                            <a:schemeClr val="tx1"/>
                          </a:solidFill>
                          <a:latin typeface="Times New Roman" pitchFamily="18" charset="0"/>
                          <a:ea typeface="楷体" pitchFamily="49" charset="-122"/>
                          <a:cs typeface="Times New Roman" pitchFamily="18" charset="0"/>
                        </a:rPr>
                        <a:t>移动测量系统</a:t>
                      </a:r>
                      <a:endParaRPr kumimoji="0" lang="zh-CN" altLang="en-US" sz="1600" kern="1200" dirty="0">
                        <a:solidFill>
                          <a:schemeClr val="tx1"/>
                        </a:solidFill>
                        <a:latin typeface="Times New Roman" pitchFamily="18" charset="0"/>
                        <a:ea typeface="楷体" pitchFamily="49" charset="-122"/>
                        <a:cs typeface="Times New Roman" pitchFamily="18" charset="0"/>
                      </a:endParaRPr>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7. </a:t>
                      </a:r>
                      <a:r>
                        <a:rPr kumimoji="0" lang="zh-CN" altLang="en-US" sz="1600" kern="1200" dirty="0" smtClean="0">
                          <a:solidFill>
                            <a:schemeClr val="tx1"/>
                          </a:solidFill>
                          <a:latin typeface="Times New Roman" pitchFamily="18" charset="0"/>
                          <a:ea typeface="楷体" pitchFamily="49" charset="-122"/>
                          <a:cs typeface="Times New Roman" pitchFamily="18" charset="0"/>
                        </a:rPr>
                        <a:t>多线激光</a:t>
                      </a:r>
                      <a:r>
                        <a:rPr lang="zh-CN" altLang="en-US" sz="1600" dirty="0" smtClean="0">
                          <a:latin typeface="Times New Roman" pitchFamily="18" charset="0"/>
                          <a:ea typeface="楷体" pitchFamily="49" charset="-122"/>
                          <a:cs typeface="Times New Roman" pitchFamily="18" charset="0"/>
                        </a:rPr>
                        <a:t>雷达在无人驾驶障碍物探测中的应用</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8. </a:t>
                      </a:r>
                      <a:r>
                        <a:rPr lang="zh-CN" altLang="en-US" sz="1600" dirty="0" smtClean="0">
                          <a:latin typeface="Times New Roman" pitchFamily="18" charset="0"/>
                          <a:ea typeface="楷体" pitchFamily="49" charset="-122"/>
                          <a:cs typeface="Times New Roman" pitchFamily="18" charset="0"/>
                        </a:rPr>
                        <a:t>相控阵雷达在无人驾驶避障探测中的应用</a:t>
                      </a:r>
                      <a:endParaRPr lang="zh-CN" altLang="en-US" sz="1600" dirty="0"/>
                    </a:p>
                  </a:txBody>
                  <a:tcPr anchor="ctr"/>
                </a:tc>
              </a:tr>
              <a:tr h="333600">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（五）</a:t>
                      </a:r>
                      <a:endParaRPr lang="zh-CN" altLang="en-US" sz="1600" dirty="0"/>
                    </a:p>
                  </a:txBody>
                  <a:tcPr anchor="ctr"/>
                </a:tc>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航空</a:t>
                      </a:r>
                      <a:endParaRPr lang="zh-CN" altLang="en-US"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9. </a:t>
                      </a:r>
                      <a:r>
                        <a:rPr lang="zh-CN" altLang="en-US" sz="1600" dirty="0" smtClean="0">
                          <a:latin typeface="Times New Roman" pitchFamily="18" charset="0"/>
                          <a:ea typeface="楷体" pitchFamily="49" charset="-122"/>
                          <a:cs typeface="Times New Roman" pitchFamily="18" charset="0"/>
                        </a:rPr>
                        <a:t>无人机航飞</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10. Mini SAR</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11. </a:t>
                      </a:r>
                      <a:r>
                        <a:rPr lang="zh-CN" altLang="en-US" sz="1600" dirty="0" smtClean="0">
                          <a:latin typeface="Times New Roman" pitchFamily="18" charset="0"/>
                          <a:ea typeface="楷体" pitchFamily="49" charset="-122"/>
                          <a:cs typeface="Times New Roman" pitchFamily="18" charset="0"/>
                        </a:rPr>
                        <a:t>阵列天线三维</a:t>
                      </a:r>
                      <a:r>
                        <a:rPr lang="en-US" altLang="zh-CN" sz="1600" dirty="0" smtClean="0">
                          <a:latin typeface="Times New Roman" pitchFamily="18" charset="0"/>
                          <a:ea typeface="楷体" pitchFamily="49" charset="-122"/>
                          <a:cs typeface="Times New Roman" pitchFamily="18" charset="0"/>
                        </a:rPr>
                        <a:t>SAR</a:t>
                      </a:r>
                      <a:endParaRPr lang="zh-CN" altLang="en-US" sz="1600" dirty="0"/>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12. </a:t>
                      </a:r>
                      <a:r>
                        <a:rPr lang="zh-CN" altLang="en-US" sz="1600" dirty="0" smtClean="0">
                          <a:latin typeface="Times New Roman" pitchFamily="18" charset="0"/>
                          <a:ea typeface="楷体" pitchFamily="49" charset="-122"/>
                          <a:cs typeface="Times New Roman" pitchFamily="18" charset="0"/>
                        </a:rPr>
                        <a:t>机载激光雷达系统</a:t>
                      </a:r>
                      <a:r>
                        <a:rPr lang="en-US" altLang="zh-CN" sz="1600" dirty="0" smtClean="0">
                          <a:latin typeface="Times New Roman" pitchFamily="18" charset="0"/>
                          <a:ea typeface="楷体" pitchFamily="49" charset="-122"/>
                          <a:cs typeface="Times New Roman" pitchFamily="18" charset="0"/>
                        </a:rPr>
                        <a:t>LC-3500</a:t>
                      </a:r>
                    </a:p>
                  </a:txBody>
                  <a:tcPr anchor="ctr"/>
                </a:tc>
              </a:tr>
              <a:tr h="333600">
                <a:tc vMerge="1">
                  <a:txBody>
                    <a:bodyPr/>
                    <a:lstStyle/>
                    <a:p>
                      <a:endParaRPr lang="zh-CN" altLang="en-US"/>
                    </a:p>
                  </a:txBody>
                  <a:tcPr/>
                </a:tc>
                <a:tc vMerge="1">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13. </a:t>
                      </a:r>
                      <a:r>
                        <a:rPr lang="zh-CN" altLang="en-US" sz="1600" dirty="0" smtClean="0">
                          <a:latin typeface="Times New Roman" pitchFamily="18" charset="0"/>
                          <a:ea typeface="楷体" pitchFamily="49" charset="-122"/>
                          <a:cs typeface="Times New Roman" pitchFamily="18" charset="0"/>
                        </a:rPr>
                        <a:t>数码相机</a:t>
                      </a:r>
                      <a:endParaRPr lang="zh-CN" altLang="en-US" sz="1600" dirty="0"/>
                    </a:p>
                  </a:txBody>
                  <a:tcPr anchor="ctr"/>
                </a:tc>
              </a:tr>
              <a:tr h="33360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latin typeface="Times New Roman" pitchFamily="18" charset="0"/>
                          <a:ea typeface="楷体" pitchFamily="49" charset="-122"/>
                          <a:cs typeface="Times New Roman" pitchFamily="18" charset="0"/>
                        </a:rPr>
                        <a:t>（六）</a:t>
                      </a:r>
                      <a:endParaRPr lang="zh-CN" altLang="en-US" sz="1600"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kern="1200" dirty="0" smtClean="0">
                          <a:solidFill>
                            <a:schemeClr val="tx1"/>
                          </a:solidFill>
                          <a:latin typeface="Times New Roman" pitchFamily="18" charset="0"/>
                          <a:ea typeface="楷体" pitchFamily="49" charset="-122"/>
                          <a:cs typeface="Times New Roman" pitchFamily="18" charset="0"/>
                        </a:rPr>
                        <a:t>航天</a:t>
                      </a:r>
                      <a:endParaRPr kumimoji="0" lang="zh-CN" altLang="en-US" sz="1600" b="1" kern="1200" dirty="0">
                        <a:solidFill>
                          <a:schemeClr val="tx1"/>
                        </a:solidFill>
                        <a:latin typeface="Times New Roman" pitchFamily="18" charset="0"/>
                        <a:ea typeface="楷体" pitchFamily="49" charset="-122"/>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itchFamily="18" charset="0"/>
                          <a:ea typeface="楷体" pitchFamily="49" charset="-122"/>
                          <a:cs typeface="Times New Roman" pitchFamily="18" charset="0"/>
                        </a:rPr>
                        <a:t>14. </a:t>
                      </a:r>
                      <a:r>
                        <a:rPr lang="zh-CN" altLang="en-US" sz="1600" dirty="0" smtClean="0">
                          <a:latin typeface="Times New Roman" pitchFamily="18" charset="0"/>
                          <a:ea typeface="楷体" pitchFamily="49" charset="-122"/>
                          <a:cs typeface="Times New Roman" pitchFamily="18" charset="0"/>
                        </a:rPr>
                        <a:t>微、小型卫星</a:t>
                      </a:r>
                      <a:endParaRPr lang="zh-CN" altLang="en-US" sz="1600" dirty="0"/>
                    </a:p>
                  </a:txBody>
                  <a:tcPr anchor="ctr"/>
                </a:tc>
              </a:tr>
              <a:tr h="3336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600" dirty="0"/>
                    </a:p>
                  </a:txBody>
                  <a:tcPr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kern="1200" dirty="0">
                        <a:solidFill>
                          <a:schemeClr val="tx1"/>
                        </a:solidFill>
                        <a:latin typeface="Times New Roman" pitchFamily="18" charset="0"/>
                        <a:ea typeface="楷体" pitchFamily="49" charset="-122"/>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t>15. </a:t>
                      </a:r>
                      <a:r>
                        <a:rPr lang="zh-CN" altLang="en-US" sz="1600" dirty="0" smtClean="0"/>
                        <a:t>单光子面阵激光雷达</a:t>
                      </a:r>
                      <a:endParaRPr lang="zh-CN" altLang="en-US" sz="1600" dirty="0"/>
                    </a:p>
                  </a:txBody>
                  <a:tcPr anchor="ctr"/>
                </a:tc>
              </a:tr>
            </a:tbl>
          </a:graphicData>
        </a:graphic>
      </p:graphicFrame>
    </p:spTree>
    <p:extLst>
      <p:ext uri="{BB962C8B-B14F-4D97-AF65-F5344CB8AC3E}">
        <p14:creationId xmlns:p14="http://schemas.microsoft.com/office/powerpoint/2010/main" val="985174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371515"/>
            <a:ext cx="8712968" cy="3144451"/>
          </a:xfrm>
          <a:prstGeom prst="rect">
            <a:avLst/>
          </a:prstGeom>
          <a:noFill/>
        </p:spPr>
        <p:txBody>
          <a:bodyPr wrap="square" rtlCol="0">
            <a:spAutoFit/>
          </a:bodyPr>
          <a:lstStyle/>
          <a:p>
            <a:pPr>
              <a:lnSpc>
                <a:spcPts val="3400"/>
              </a:lnSpc>
            </a:pPr>
            <a:r>
              <a:rPr lang="en-US" altLang="zh-CN" sz="2000" b="1" dirty="0" smtClean="0">
                <a:sym typeface="Arial" charset="0"/>
              </a:rPr>
              <a:t>1</a:t>
            </a:r>
            <a:r>
              <a:rPr lang="zh-CN" altLang="en-US" sz="2000" b="1" dirty="0" smtClean="0">
                <a:sym typeface="Arial" charset="0"/>
              </a:rPr>
              <a:t>）</a:t>
            </a:r>
            <a:r>
              <a:rPr lang="zh-CN" altLang="en-US" sz="2000" dirty="0">
                <a:latin typeface="Times New Roman" pitchFamily="18" charset="0"/>
                <a:ea typeface="楷体" pitchFamily="49" charset="-122"/>
                <a:cs typeface="Times New Roman" pitchFamily="18" charset="0"/>
                <a:sym typeface="Arial" charset="0"/>
              </a:rPr>
              <a:t>移动感知→</a:t>
            </a:r>
            <a:r>
              <a:rPr lang="zh-CN" altLang="en-US" sz="2000" dirty="0">
                <a:solidFill>
                  <a:srgbClr val="FF0000"/>
                </a:solidFill>
                <a:latin typeface="Times New Roman" pitchFamily="18" charset="0"/>
                <a:ea typeface="楷体" pitchFamily="49" charset="-122"/>
                <a:cs typeface="Times New Roman" pitchFamily="18" charset="0"/>
                <a:sym typeface="Arial" charset="0"/>
              </a:rPr>
              <a:t>传感</a:t>
            </a:r>
            <a:r>
              <a:rPr lang="zh-CN" altLang="en-US" sz="2000" dirty="0" smtClean="0">
                <a:solidFill>
                  <a:srgbClr val="FF0000"/>
                </a:solidFill>
                <a:latin typeface="Times New Roman" pitchFamily="18" charset="0"/>
                <a:ea typeface="楷体" pitchFamily="49" charset="-122"/>
                <a:cs typeface="Times New Roman" pitchFamily="18" charset="0"/>
                <a:sym typeface="Arial" charset="0"/>
              </a:rPr>
              <a:t>网</a:t>
            </a:r>
            <a:r>
              <a:rPr lang="en-US" altLang="zh-CN" sz="2000" dirty="0" smtClean="0">
                <a:solidFill>
                  <a:srgbClr val="FF0000"/>
                </a:solidFill>
                <a:latin typeface="Times New Roman" pitchFamily="18" charset="0"/>
                <a:ea typeface="楷体" pitchFamily="49" charset="-122"/>
                <a:cs typeface="Times New Roman" pitchFamily="18" charset="0"/>
                <a:sym typeface="Arial" charset="0"/>
              </a:rPr>
              <a:t>+</a:t>
            </a:r>
            <a:r>
              <a:rPr lang="zh-CN" altLang="en-US" sz="2000" dirty="0" smtClean="0">
                <a:solidFill>
                  <a:srgbClr val="FF0000"/>
                </a:solidFill>
                <a:latin typeface="Times New Roman" pitchFamily="18" charset="0"/>
                <a:ea typeface="楷体" pitchFamily="49" charset="-122"/>
                <a:cs typeface="Times New Roman" pitchFamily="18" charset="0"/>
                <a:sym typeface="Arial" charset="0"/>
              </a:rPr>
              <a:t>标签网</a:t>
            </a:r>
            <a:r>
              <a:rPr lang="zh-CN" altLang="en-US" sz="2000" dirty="0">
                <a:latin typeface="Times New Roman" pitchFamily="18" charset="0"/>
                <a:ea typeface="楷体" pitchFamily="49" charset="-122"/>
                <a:cs typeface="Times New Roman" pitchFamily="18" charset="0"/>
                <a:sym typeface="Arial" charset="0"/>
              </a:rPr>
              <a:t>→</a:t>
            </a:r>
            <a:r>
              <a:rPr lang="zh-CN" altLang="en-US" sz="2000" dirty="0">
                <a:solidFill>
                  <a:srgbClr val="FF0000"/>
                </a:solidFill>
                <a:latin typeface="Times New Roman" pitchFamily="18" charset="0"/>
                <a:ea typeface="楷体" pitchFamily="49" charset="-122"/>
                <a:cs typeface="Times New Roman" pitchFamily="18" charset="0"/>
                <a:sym typeface="Arial" charset="0"/>
              </a:rPr>
              <a:t>感知移动</a:t>
            </a:r>
            <a:r>
              <a:rPr lang="zh-CN" altLang="en-US" sz="2000" dirty="0">
                <a:latin typeface="Times New Roman" pitchFamily="18" charset="0"/>
                <a:ea typeface="楷体" pitchFamily="49" charset="-122"/>
                <a:cs typeface="Times New Roman" pitchFamily="18" charset="0"/>
                <a:sym typeface="Arial" charset="0"/>
              </a:rPr>
              <a:t>（从视频、卫星影像感知移动物体</a:t>
            </a:r>
            <a:r>
              <a:rPr lang="zh-CN" altLang="en-US" sz="2000" dirty="0" smtClean="0">
                <a:latin typeface="Times New Roman" pitchFamily="18" charset="0"/>
                <a:ea typeface="楷体" pitchFamily="49" charset="-122"/>
                <a:cs typeface="Times New Roman" pitchFamily="18" charset="0"/>
                <a:sym typeface="Arial" charset="0"/>
              </a:rPr>
              <a:t>）</a:t>
            </a:r>
            <a:endParaRPr lang="en-US" altLang="zh-CN" sz="2000" dirty="0">
              <a:solidFill>
                <a:srgbClr val="FF0000"/>
              </a:solidFill>
              <a:latin typeface="Times New Roman" pitchFamily="18" charset="0"/>
              <a:ea typeface="楷体" pitchFamily="49" charset="-122"/>
              <a:cs typeface="Times New Roman" pitchFamily="18" charset="0"/>
              <a:sym typeface="Arial" charset="0"/>
            </a:endParaRPr>
          </a:p>
          <a:p>
            <a:pPr>
              <a:lnSpc>
                <a:spcPts val="3400"/>
              </a:lnSpc>
            </a:pPr>
            <a:r>
              <a:rPr lang="en-US" altLang="zh-CN" sz="2000" b="1" dirty="0" smtClean="0">
                <a:latin typeface="Times New Roman" pitchFamily="18" charset="0"/>
                <a:ea typeface="楷体" pitchFamily="49" charset="-122"/>
                <a:cs typeface="Times New Roman" pitchFamily="18" charset="0"/>
                <a:sym typeface="Arial" charset="0"/>
              </a:rPr>
              <a:t>2</a:t>
            </a:r>
            <a:r>
              <a:rPr lang="zh-CN" altLang="en-US" sz="2000" b="1" dirty="0" smtClean="0">
                <a:latin typeface="Times New Roman" pitchFamily="18" charset="0"/>
                <a:ea typeface="楷体" pitchFamily="49" charset="-122"/>
                <a:cs typeface="Times New Roman" pitchFamily="18" charset="0"/>
                <a:sym typeface="Arial" charset="0"/>
              </a:rPr>
              <a:t>）</a:t>
            </a:r>
            <a:r>
              <a:rPr lang="zh-CN" altLang="en-US" sz="2000" dirty="0" smtClean="0">
                <a:latin typeface="Times New Roman" pitchFamily="18" charset="0"/>
                <a:ea typeface="楷体" pitchFamily="49" charset="-122"/>
                <a:cs typeface="Times New Roman" pitchFamily="18" charset="0"/>
                <a:sym typeface="Arial" charset="0"/>
              </a:rPr>
              <a:t>有限数据源（可见光）→</a:t>
            </a:r>
            <a:endParaRPr lang="en-US" altLang="zh-CN" sz="2000" dirty="0" smtClean="0">
              <a:latin typeface="Times New Roman" pitchFamily="18" charset="0"/>
              <a:ea typeface="楷体" pitchFamily="49" charset="-122"/>
              <a:cs typeface="Times New Roman" pitchFamily="18" charset="0"/>
              <a:sym typeface="Arial" charset="0"/>
            </a:endParaRPr>
          </a:p>
          <a:p>
            <a:pPr>
              <a:lnSpc>
                <a:spcPts val="3400"/>
              </a:lnSpc>
            </a:pPr>
            <a:r>
              <a:rPr lang="zh-CN" altLang="en-US" sz="2000" dirty="0" smtClean="0">
                <a:solidFill>
                  <a:srgbClr val="FF0000"/>
                </a:solidFill>
                <a:latin typeface="Times New Roman" pitchFamily="18" charset="0"/>
                <a:ea typeface="楷体" pitchFamily="49" charset="-122"/>
                <a:cs typeface="Times New Roman" pitchFamily="18" charset="0"/>
                <a:sym typeface="Arial" charset="0"/>
              </a:rPr>
              <a:t>     多源</a:t>
            </a:r>
            <a:r>
              <a:rPr lang="zh-CN" altLang="en-US" sz="2000" dirty="0" smtClean="0">
                <a:latin typeface="Times New Roman" pitchFamily="18" charset="0"/>
                <a:ea typeface="楷体" pitchFamily="49" charset="-122"/>
                <a:cs typeface="Times New Roman" pitchFamily="18" charset="0"/>
                <a:sym typeface="Arial" charset="0"/>
              </a:rPr>
              <a:t>（</a:t>
            </a:r>
            <a:r>
              <a:rPr lang="zh-CN" altLang="en-US" sz="2000" dirty="0">
                <a:latin typeface="Times New Roman" pitchFamily="18" charset="0"/>
                <a:ea typeface="楷体" pitchFamily="49" charset="-122"/>
                <a:cs typeface="Times New Roman" pitchFamily="18" charset="0"/>
              </a:rPr>
              <a:t>可见光、多光谱、激光、微波、红外、无线电波（毫米波等） </a:t>
            </a:r>
            <a:r>
              <a:rPr lang="en-US" altLang="zh-CN" sz="2000" dirty="0" smtClean="0">
                <a:latin typeface="Times New Roman" pitchFamily="18" charset="0"/>
                <a:ea typeface="楷体" pitchFamily="49" charset="-122"/>
                <a:cs typeface="Times New Roman" pitchFamily="18" charset="0"/>
                <a:sym typeface="Arial" charset="0"/>
              </a:rPr>
              <a:t>…</a:t>
            </a:r>
            <a:r>
              <a:rPr lang="zh-CN" altLang="en-US" sz="2000" dirty="0">
                <a:latin typeface="Times New Roman" pitchFamily="18" charset="0"/>
                <a:ea typeface="楷体" pitchFamily="49" charset="-122"/>
                <a:cs typeface="Times New Roman" pitchFamily="18" charset="0"/>
                <a:sym typeface="Arial" charset="0"/>
              </a:rPr>
              <a:t>）</a:t>
            </a:r>
            <a:endParaRPr lang="en-US" altLang="zh-CN" sz="2000" dirty="0" smtClean="0">
              <a:latin typeface="Times New Roman" pitchFamily="18" charset="0"/>
              <a:ea typeface="楷体" pitchFamily="49" charset="-122"/>
              <a:cs typeface="Times New Roman" pitchFamily="18" charset="0"/>
              <a:sym typeface="Arial" charset="0"/>
            </a:endParaRPr>
          </a:p>
          <a:p>
            <a:pPr>
              <a:lnSpc>
                <a:spcPts val="3400"/>
              </a:lnSpc>
            </a:pPr>
            <a:r>
              <a:rPr lang="en-US" altLang="zh-CN" sz="2000" dirty="0">
                <a:latin typeface="Times New Roman" pitchFamily="18" charset="0"/>
                <a:ea typeface="楷体" pitchFamily="49" charset="-122"/>
                <a:cs typeface="Times New Roman" pitchFamily="18" charset="0"/>
                <a:sym typeface="Arial" charset="0"/>
              </a:rPr>
              <a:t> </a:t>
            </a:r>
            <a:r>
              <a:rPr lang="en-US" altLang="zh-CN" sz="2000" dirty="0" smtClean="0">
                <a:latin typeface="Times New Roman" pitchFamily="18" charset="0"/>
                <a:ea typeface="楷体" pitchFamily="49" charset="-122"/>
                <a:cs typeface="Times New Roman" pitchFamily="18" charset="0"/>
                <a:sym typeface="Arial" charset="0"/>
              </a:rPr>
              <a:t>     </a:t>
            </a:r>
            <a:r>
              <a:rPr lang="zh-CN" altLang="en-US" sz="2000" dirty="0" smtClean="0">
                <a:latin typeface="Times New Roman" pitchFamily="18" charset="0"/>
                <a:ea typeface="楷体" pitchFamily="49" charset="-122"/>
                <a:cs typeface="Times New Roman" pitchFamily="18" charset="0"/>
              </a:rPr>
              <a:t>三</a:t>
            </a:r>
            <a:r>
              <a:rPr lang="zh-CN" altLang="en-US" sz="2000" dirty="0">
                <a:latin typeface="Times New Roman" pitchFamily="18" charset="0"/>
                <a:ea typeface="楷体" pitchFamily="49" charset="-122"/>
                <a:cs typeface="Times New Roman" pitchFamily="18" charset="0"/>
              </a:rPr>
              <a:t>高：</a:t>
            </a:r>
            <a:r>
              <a:rPr lang="zh-CN" altLang="en-US" sz="2000" dirty="0">
                <a:solidFill>
                  <a:srgbClr val="FF0000"/>
                </a:solidFill>
                <a:latin typeface="Times New Roman" pitchFamily="18" charset="0"/>
                <a:ea typeface="楷体" pitchFamily="49" charset="-122"/>
                <a:cs typeface="Times New Roman" pitchFamily="18" charset="0"/>
              </a:rPr>
              <a:t>高空间</a:t>
            </a:r>
            <a:r>
              <a:rPr lang="zh-CN" altLang="en-US" sz="2000" dirty="0">
                <a:latin typeface="Times New Roman" pitchFamily="18" charset="0"/>
                <a:ea typeface="楷体" pitchFamily="49" charset="-122"/>
                <a:cs typeface="Times New Roman" pitchFamily="18" charset="0"/>
              </a:rPr>
              <a:t>分辨率、</a:t>
            </a:r>
            <a:r>
              <a:rPr lang="zh-CN" altLang="en-US" sz="2000" dirty="0">
                <a:solidFill>
                  <a:srgbClr val="FF0000"/>
                </a:solidFill>
                <a:latin typeface="Times New Roman" pitchFamily="18" charset="0"/>
                <a:ea typeface="楷体" pitchFamily="49" charset="-122"/>
                <a:cs typeface="Times New Roman" pitchFamily="18" charset="0"/>
              </a:rPr>
              <a:t>高时间</a:t>
            </a:r>
            <a:r>
              <a:rPr lang="zh-CN" altLang="en-US" sz="2000" dirty="0">
                <a:latin typeface="Times New Roman" pitchFamily="18" charset="0"/>
                <a:ea typeface="楷体" pitchFamily="49" charset="-122"/>
                <a:cs typeface="Times New Roman" pitchFamily="18" charset="0"/>
              </a:rPr>
              <a:t>分辨率、</a:t>
            </a:r>
            <a:r>
              <a:rPr lang="zh-CN" altLang="en-US" sz="2000" dirty="0">
                <a:solidFill>
                  <a:srgbClr val="FF0000"/>
                </a:solidFill>
                <a:latin typeface="Times New Roman" pitchFamily="18" charset="0"/>
                <a:ea typeface="楷体" pitchFamily="49" charset="-122"/>
                <a:cs typeface="Times New Roman" pitchFamily="18" charset="0"/>
              </a:rPr>
              <a:t>高谱段</a:t>
            </a:r>
            <a:r>
              <a:rPr lang="zh-CN" altLang="en-US" sz="2000" dirty="0">
                <a:latin typeface="Times New Roman" pitchFamily="18" charset="0"/>
                <a:ea typeface="楷体" pitchFamily="49" charset="-122"/>
                <a:cs typeface="Times New Roman" pitchFamily="18" charset="0"/>
              </a:rPr>
              <a:t>分辨率</a:t>
            </a:r>
            <a:endParaRPr lang="en-US" altLang="zh-CN" sz="2000" dirty="0" smtClean="0">
              <a:latin typeface="Times New Roman" pitchFamily="18" charset="0"/>
              <a:ea typeface="楷体" pitchFamily="49" charset="-122"/>
              <a:cs typeface="Times New Roman" pitchFamily="18" charset="0"/>
              <a:sym typeface="Arial" charset="0"/>
            </a:endParaRPr>
          </a:p>
          <a:p>
            <a:pPr>
              <a:lnSpc>
                <a:spcPts val="3400"/>
              </a:lnSpc>
            </a:pPr>
            <a:r>
              <a:rPr lang="en-US" altLang="zh-CN" sz="2000" b="1" dirty="0" smtClean="0">
                <a:latin typeface="Times New Roman" pitchFamily="18" charset="0"/>
                <a:ea typeface="楷体" pitchFamily="49" charset="-122"/>
                <a:cs typeface="Times New Roman" pitchFamily="18" charset="0"/>
                <a:sym typeface="Arial" charset="0"/>
              </a:rPr>
              <a:t>3</a:t>
            </a:r>
            <a:r>
              <a:rPr lang="zh-CN" altLang="en-US" sz="2000" b="1" dirty="0" smtClean="0">
                <a:latin typeface="Times New Roman" pitchFamily="18" charset="0"/>
                <a:ea typeface="楷体" pitchFamily="49" charset="-122"/>
                <a:cs typeface="Times New Roman" pitchFamily="18" charset="0"/>
                <a:sym typeface="Arial" charset="0"/>
              </a:rPr>
              <a:t>）</a:t>
            </a:r>
            <a:r>
              <a:rPr lang="zh-CN" altLang="en-US" sz="2000" dirty="0" smtClean="0">
                <a:latin typeface="Times New Roman" pitchFamily="18" charset="0"/>
                <a:ea typeface="楷体" pitchFamily="49" charset="-122"/>
                <a:cs typeface="Times New Roman" pitchFamily="18" charset="0"/>
                <a:sym typeface="Arial" charset="0"/>
              </a:rPr>
              <a:t>二</a:t>
            </a:r>
            <a:r>
              <a:rPr lang="zh-CN" altLang="en-US" sz="2000" dirty="0">
                <a:latin typeface="Times New Roman" pitchFamily="18" charset="0"/>
                <a:ea typeface="楷体" pitchFamily="49" charset="-122"/>
                <a:cs typeface="Times New Roman" pitchFamily="18" charset="0"/>
                <a:sym typeface="Arial" charset="0"/>
              </a:rPr>
              <a:t>维</a:t>
            </a:r>
            <a:r>
              <a:rPr lang="zh-CN" altLang="en-US" sz="2000" dirty="0">
                <a:solidFill>
                  <a:srgbClr val="FF0000"/>
                </a:solidFill>
                <a:latin typeface="Times New Roman" pitchFamily="18" charset="0"/>
                <a:ea typeface="楷体" pitchFamily="49" charset="-122"/>
                <a:cs typeface="Times New Roman" pitchFamily="18" charset="0"/>
                <a:sym typeface="Arial" charset="0"/>
              </a:rPr>
              <a:t>被动</a:t>
            </a:r>
            <a:r>
              <a:rPr lang="zh-CN" altLang="en-US" sz="2000" dirty="0">
                <a:latin typeface="Times New Roman" pitchFamily="18" charset="0"/>
                <a:ea typeface="楷体" pitchFamily="49" charset="-122"/>
                <a:cs typeface="Times New Roman" pitchFamily="18" charset="0"/>
                <a:sym typeface="Arial" charset="0"/>
              </a:rPr>
              <a:t>感知→三维</a:t>
            </a:r>
            <a:r>
              <a:rPr lang="zh-CN" altLang="en-US" sz="2000" dirty="0">
                <a:solidFill>
                  <a:srgbClr val="FF0000"/>
                </a:solidFill>
                <a:latin typeface="Times New Roman" pitchFamily="18" charset="0"/>
                <a:ea typeface="楷体" pitchFamily="49" charset="-122"/>
                <a:cs typeface="Times New Roman" pitchFamily="18" charset="0"/>
                <a:sym typeface="Arial" charset="0"/>
              </a:rPr>
              <a:t>主动</a:t>
            </a:r>
            <a:r>
              <a:rPr lang="zh-CN" altLang="en-US" sz="2000" dirty="0">
                <a:latin typeface="Times New Roman" pitchFamily="18" charset="0"/>
                <a:ea typeface="楷体" pitchFamily="49" charset="-122"/>
                <a:cs typeface="Times New Roman" pitchFamily="18" charset="0"/>
                <a:sym typeface="Arial" charset="0"/>
              </a:rPr>
              <a:t>感知（三维激光、三维</a:t>
            </a:r>
            <a:r>
              <a:rPr lang="en-US" altLang="zh-CN" sz="2000" dirty="0">
                <a:latin typeface="Times New Roman" pitchFamily="18" charset="0"/>
                <a:ea typeface="楷体" pitchFamily="49" charset="-122"/>
                <a:cs typeface="Times New Roman" pitchFamily="18" charset="0"/>
                <a:sym typeface="Arial" charset="0"/>
              </a:rPr>
              <a:t>SAR</a:t>
            </a:r>
            <a:r>
              <a:rPr lang="zh-CN" altLang="en-US" sz="2000" dirty="0">
                <a:latin typeface="Times New Roman" pitchFamily="18" charset="0"/>
                <a:ea typeface="楷体" pitchFamily="49" charset="-122"/>
                <a:cs typeface="Times New Roman" pitchFamily="18" charset="0"/>
                <a:sym typeface="Arial" charset="0"/>
              </a:rPr>
              <a:t>）</a:t>
            </a:r>
            <a:endParaRPr lang="en-US" altLang="zh-CN" sz="2000" dirty="0">
              <a:latin typeface="Times New Roman" pitchFamily="18" charset="0"/>
              <a:ea typeface="楷体" pitchFamily="49" charset="-122"/>
              <a:cs typeface="Times New Roman" pitchFamily="18" charset="0"/>
              <a:sym typeface="Arial" charset="0"/>
            </a:endParaRPr>
          </a:p>
          <a:p>
            <a:pPr>
              <a:lnSpc>
                <a:spcPts val="3400"/>
              </a:lnSpc>
            </a:pPr>
            <a:r>
              <a:rPr lang="en-US" altLang="zh-CN" sz="2000" b="1" dirty="0" smtClean="0">
                <a:latin typeface="Times New Roman" pitchFamily="18" charset="0"/>
                <a:ea typeface="楷体" pitchFamily="49" charset="-122"/>
                <a:cs typeface="Times New Roman" pitchFamily="18" charset="0"/>
              </a:rPr>
              <a:t>4</a:t>
            </a:r>
            <a:r>
              <a:rPr lang="zh-CN" altLang="en-US" sz="2000" b="1" dirty="0" smtClean="0">
                <a:latin typeface="Times New Roman" pitchFamily="18" charset="0"/>
                <a:ea typeface="楷体" pitchFamily="49" charset="-122"/>
                <a:cs typeface="Times New Roman" pitchFamily="18" charset="0"/>
              </a:rPr>
              <a:t>）</a:t>
            </a:r>
            <a:r>
              <a:rPr lang="zh-CN" altLang="en-US" sz="2000" dirty="0">
                <a:latin typeface="Times New Roman" pitchFamily="18" charset="0"/>
                <a:ea typeface="楷体" pitchFamily="49" charset="-122"/>
                <a:cs typeface="Times New Roman" pitchFamily="18" charset="0"/>
              </a:rPr>
              <a:t>“传输”方式的提升，</a:t>
            </a:r>
            <a:r>
              <a:rPr lang="zh-CN" altLang="en-US" sz="2000" dirty="0">
                <a:solidFill>
                  <a:srgbClr val="FF0000"/>
                </a:solidFill>
                <a:latin typeface="Times New Roman" pitchFamily="18" charset="0"/>
                <a:ea typeface="楷体" pitchFamily="49" charset="-122"/>
                <a:cs typeface="Times New Roman" pitchFamily="18" charset="0"/>
              </a:rPr>
              <a:t>回收</a:t>
            </a:r>
            <a:r>
              <a:rPr lang="zh-CN" altLang="en-US" sz="2000" dirty="0">
                <a:latin typeface="Times New Roman" pitchFamily="18" charset="0"/>
                <a:ea typeface="楷体" pitchFamily="49" charset="-122"/>
                <a:cs typeface="Times New Roman" pitchFamily="18" charset="0"/>
              </a:rPr>
              <a:t>方式</a:t>
            </a:r>
            <a:r>
              <a:rPr lang="zh-CN" altLang="en-US" sz="2000" dirty="0">
                <a:latin typeface="Times New Roman" pitchFamily="18" charset="0"/>
                <a:ea typeface="楷体" pitchFamily="49" charset="-122"/>
                <a:cs typeface="Times New Roman" pitchFamily="18" charset="0"/>
                <a:sym typeface="Arial" charset="0"/>
              </a:rPr>
              <a:t>→</a:t>
            </a:r>
            <a:r>
              <a:rPr lang="zh-CN" altLang="en-US" sz="2000" dirty="0">
                <a:solidFill>
                  <a:srgbClr val="FF0000"/>
                </a:solidFill>
                <a:latin typeface="Times New Roman" pitchFamily="18" charset="0"/>
                <a:ea typeface="楷体" pitchFamily="49" charset="-122"/>
                <a:cs typeface="Times New Roman" pitchFamily="18" charset="0"/>
                <a:sym typeface="Arial" charset="0"/>
              </a:rPr>
              <a:t>实时</a:t>
            </a:r>
            <a:r>
              <a:rPr lang="zh-CN" altLang="en-US" sz="2000" dirty="0" smtClean="0">
                <a:solidFill>
                  <a:srgbClr val="000000"/>
                </a:solidFill>
                <a:latin typeface="Times New Roman" pitchFamily="18" charset="0"/>
                <a:ea typeface="楷体" pitchFamily="49" charset="-122"/>
                <a:cs typeface="Times New Roman" pitchFamily="18" charset="0"/>
                <a:sym typeface="Arial" charset="0"/>
              </a:rPr>
              <a:t>传输</a:t>
            </a:r>
            <a:endParaRPr lang="en-US" altLang="zh-CN" sz="2000" dirty="0">
              <a:solidFill>
                <a:srgbClr val="000000"/>
              </a:solidFill>
              <a:latin typeface="Times New Roman" pitchFamily="18" charset="0"/>
              <a:ea typeface="楷体" pitchFamily="49" charset="-122"/>
              <a:cs typeface="Times New Roman" pitchFamily="18" charset="0"/>
              <a:sym typeface="Arial" charset="0"/>
            </a:endParaRPr>
          </a:p>
          <a:p>
            <a:pPr>
              <a:lnSpc>
                <a:spcPts val="3400"/>
              </a:lnSpc>
            </a:pPr>
            <a:r>
              <a:rPr lang="en-US" altLang="zh-CN" sz="2000" dirty="0" smtClean="0">
                <a:solidFill>
                  <a:srgbClr val="FF0000"/>
                </a:solidFill>
                <a:latin typeface="Times New Roman" pitchFamily="18" charset="0"/>
                <a:ea typeface="楷体" pitchFamily="49" charset="-122"/>
                <a:cs typeface="Times New Roman" pitchFamily="18" charset="0"/>
                <a:sym typeface="Arial" charset="0"/>
              </a:rPr>
              <a:t>     </a:t>
            </a:r>
            <a:r>
              <a:rPr lang="zh-CN" altLang="en-US" sz="2000" dirty="0" smtClean="0">
                <a:latin typeface="Times New Roman" pitchFamily="18" charset="0"/>
                <a:ea typeface="楷体" pitchFamily="49" charset="-122"/>
                <a:cs typeface="Times New Roman" pitchFamily="18" charset="0"/>
                <a:sym typeface="Arial" charset="0"/>
              </a:rPr>
              <a:t>（</a:t>
            </a:r>
            <a:r>
              <a:rPr lang="zh-CN" altLang="en-US" sz="2000" dirty="0">
                <a:latin typeface="Times New Roman" pitchFamily="18" charset="0"/>
                <a:ea typeface="楷体" pitchFamily="49" charset="-122"/>
                <a:cs typeface="Times New Roman" pitchFamily="18" charset="0"/>
                <a:sym typeface="Arial" charset="0"/>
              </a:rPr>
              <a:t>机、星、地、中继，专线，</a:t>
            </a:r>
            <a:r>
              <a:rPr lang="en-US" altLang="zh-CN" sz="2000" dirty="0">
                <a:latin typeface="Times New Roman" pitchFamily="18" charset="0"/>
                <a:ea typeface="楷体" pitchFamily="49" charset="-122"/>
                <a:cs typeface="Times New Roman" pitchFamily="18" charset="0"/>
                <a:sym typeface="Arial" charset="0"/>
              </a:rPr>
              <a:t>5G </a:t>
            </a:r>
            <a:r>
              <a:rPr lang="zh-CN" altLang="en-US" sz="2000" dirty="0" smtClean="0">
                <a:latin typeface="Times New Roman" pitchFamily="18" charset="0"/>
                <a:ea typeface="楷体" pitchFamily="49" charset="-122"/>
                <a:cs typeface="Times New Roman" pitchFamily="18" charset="0"/>
                <a:sym typeface="Arial" charset="0"/>
              </a:rPr>
              <a:t>）</a:t>
            </a:r>
            <a:endParaRPr lang="zh-CN" altLang="en-US" sz="2000" dirty="0">
              <a:latin typeface="Times New Roman" pitchFamily="18" charset="0"/>
              <a:ea typeface="楷体" pitchFamily="49" charset="-122"/>
              <a:cs typeface="Times New Roman" pitchFamily="18" charset="0"/>
              <a:sym typeface="Arial" charset="0"/>
            </a:endParaRPr>
          </a:p>
        </p:txBody>
      </p:sp>
      <p:sp>
        <p:nvSpPr>
          <p:cNvPr id="5" name="标题 1"/>
          <p:cNvSpPr txBox="1">
            <a:spLocks/>
          </p:cNvSpPr>
          <p:nvPr/>
        </p:nvSpPr>
        <p:spPr>
          <a:xfrm>
            <a:off x="428596" y="483518"/>
            <a:ext cx="8319868" cy="576064"/>
          </a:xfrm>
          <a:prstGeom prst="rect">
            <a:avLst/>
          </a:prstGeom>
        </p:spPr>
        <p:txBody>
          <a:bodyPr vert="horz" rtlCol="0" anchor="ctr">
            <a:noAutofit/>
          </a:bodyPr>
          <a:lstStyle/>
          <a:p>
            <a:pPr lvl="0" algn="ctr" fontAlgn="auto">
              <a:lnSpc>
                <a:spcPct val="150000"/>
              </a:lnSpc>
              <a:spcAft>
                <a:spcPts val="0"/>
              </a:spcAft>
            </a:pPr>
            <a:r>
              <a:rPr kumimoji="0" lang="en-US" altLang="zh-CN" sz="2800" b="1" i="0" u="none" strike="noStrike" kern="1200" cap="none" spc="0" normalizeH="0" baseline="0" noProof="0" dirty="0" smtClean="0">
                <a:ln>
                  <a:noFill/>
                </a:ln>
                <a:solidFill>
                  <a:schemeClr val="tx1"/>
                </a:solidFill>
                <a:effectLst/>
                <a:uLnTx/>
                <a:uFillTx/>
                <a:latin typeface="Times New Roman" pitchFamily="18" charset="0"/>
                <a:ea typeface="楷体" pitchFamily="49" charset="-122"/>
                <a:cs typeface="Times New Roman" pitchFamily="18" charset="0"/>
              </a:rPr>
              <a:t>1. </a:t>
            </a:r>
            <a:r>
              <a:rPr kumimoji="0" lang="zh-CN" altLang="en-US" sz="2800" b="1" i="0" u="none" strike="noStrike" kern="1200" cap="none" spc="0" normalizeH="0" baseline="0" noProof="0" dirty="0" smtClean="0">
                <a:ln>
                  <a:noFill/>
                </a:ln>
                <a:solidFill>
                  <a:schemeClr val="tx1"/>
                </a:solidFill>
                <a:effectLst/>
                <a:uLnTx/>
                <a:uFillTx/>
                <a:latin typeface="Times New Roman" pitchFamily="18" charset="0"/>
                <a:ea typeface="楷体" pitchFamily="49" charset="-122"/>
                <a:cs typeface="Times New Roman" pitchFamily="18" charset="0"/>
              </a:rPr>
              <a:t>首先</a:t>
            </a:r>
            <a:r>
              <a:rPr kumimoji="0" lang="zh-CN" altLang="en-US" sz="2800" b="1" i="0" u="none" strike="noStrike" kern="1200" cap="none" spc="0" normalizeH="0" baseline="0" noProof="0" dirty="0" smtClean="0">
                <a:ln>
                  <a:noFill/>
                </a:ln>
                <a:solidFill>
                  <a:srgbClr val="FF0000"/>
                </a:solidFill>
                <a:effectLst/>
                <a:uLnTx/>
                <a:uFillTx/>
                <a:latin typeface="Times New Roman" pitchFamily="18" charset="0"/>
                <a:ea typeface="楷体" pitchFamily="49" charset="-122"/>
                <a:cs typeface="Times New Roman" pitchFamily="18" charset="0"/>
              </a:rPr>
              <a:t>采集装备应该提升</a:t>
            </a:r>
          </a:p>
        </p:txBody>
      </p:sp>
    </p:spTree>
    <p:extLst>
      <p:ext uri="{BB962C8B-B14F-4D97-AF65-F5344CB8AC3E}">
        <p14:creationId xmlns:p14="http://schemas.microsoft.com/office/powerpoint/2010/main" val="4215310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2319713"/>
            <a:ext cx="8496944" cy="1569660"/>
          </a:xfrm>
          <a:prstGeom prst="rect">
            <a:avLst/>
          </a:prstGeom>
          <a:noFill/>
        </p:spPr>
        <p:txBody>
          <a:bodyPr wrap="square" rtlCol="0">
            <a:spAutoFit/>
          </a:bodyPr>
          <a:lstStyle/>
          <a:p>
            <a:pPr algn="ctr">
              <a:lnSpc>
                <a:spcPct val="150000"/>
              </a:lnSpc>
            </a:pPr>
            <a:r>
              <a:rPr lang="en-US" altLang="zh-CN" sz="3200" dirty="0" smtClean="0">
                <a:latin typeface="Times New Roman" pitchFamily="18" charset="0"/>
                <a:ea typeface="楷体" pitchFamily="49" charset="-122"/>
                <a:cs typeface="Times New Roman" pitchFamily="18" charset="0"/>
              </a:rPr>
              <a:t>1. </a:t>
            </a:r>
            <a:r>
              <a:rPr lang="zh-CN" altLang="en-US" sz="3200" dirty="0" smtClean="0">
                <a:latin typeface="Times New Roman" pitchFamily="18" charset="0"/>
                <a:ea typeface="楷体" pitchFamily="49" charset="-122"/>
                <a:cs typeface="Times New Roman" pitchFamily="18" charset="0"/>
              </a:rPr>
              <a:t>地表</a:t>
            </a:r>
            <a:r>
              <a:rPr lang="zh-CN" altLang="en-US" sz="3200" dirty="0">
                <a:latin typeface="Times New Roman" pitchFamily="18" charset="0"/>
                <a:ea typeface="楷体" pitchFamily="49" charset="-122"/>
                <a:cs typeface="Times New Roman" pitchFamily="18" charset="0"/>
              </a:rPr>
              <a:t>以上“全定位”（</a:t>
            </a:r>
            <a:r>
              <a:rPr lang="zh-CN" altLang="en-US" sz="3200" dirty="0" smtClean="0">
                <a:latin typeface="Times New Roman" pitchFamily="18" charset="0"/>
                <a:ea typeface="楷体" pitchFamily="49" charset="-122"/>
                <a:cs typeface="Times New Roman" pitchFamily="18" charset="0"/>
              </a:rPr>
              <a:t>全源，全空间）装备</a:t>
            </a:r>
            <a:endParaRPr lang="en-US" altLang="zh-CN" sz="3200" dirty="0" smtClean="0">
              <a:latin typeface="Times New Roman" pitchFamily="18" charset="0"/>
              <a:ea typeface="楷体" pitchFamily="49" charset="-122"/>
              <a:cs typeface="Times New Roman" pitchFamily="18" charset="0"/>
            </a:endParaRPr>
          </a:p>
          <a:p>
            <a:pPr algn="ctr">
              <a:lnSpc>
                <a:spcPct val="150000"/>
              </a:lnSpc>
            </a:pPr>
            <a:r>
              <a:rPr lang="zh-CN" altLang="en-US" sz="3200" dirty="0" smtClean="0">
                <a:solidFill>
                  <a:srgbClr val="FF0000"/>
                </a:solidFill>
                <a:latin typeface="Times New Roman" pitchFamily="18" charset="0"/>
                <a:ea typeface="楷体" pitchFamily="49" charset="-122"/>
                <a:cs typeface="Times New Roman" pitchFamily="18" charset="0"/>
              </a:rPr>
              <a:t>室内</a:t>
            </a:r>
            <a:r>
              <a:rPr lang="en-US" altLang="zh-CN" sz="3200" dirty="0" smtClean="0">
                <a:solidFill>
                  <a:srgbClr val="FF0000"/>
                </a:solidFill>
                <a:latin typeface="Times New Roman" pitchFamily="18" charset="0"/>
                <a:ea typeface="楷体" pitchFamily="49" charset="-122"/>
                <a:cs typeface="Times New Roman" pitchFamily="18" charset="0"/>
              </a:rPr>
              <a:t>/</a:t>
            </a:r>
            <a:r>
              <a:rPr lang="zh-CN" altLang="en-US" sz="3200" dirty="0" smtClean="0">
                <a:solidFill>
                  <a:srgbClr val="FF0000"/>
                </a:solidFill>
                <a:latin typeface="Times New Roman" pitchFamily="18" charset="0"/>
                <a:ea typeface="楷体" pitchFamily="49" charset="-122"/>
                <a:cs typeface="Times New Roman" pitchFamily="18" charset="0"/>
              </a:rPr>
              <a:t>隐蔽地区定位</a:t>
            </a:r>
            <a:endParaRPr lang="en-US" altLang="zh-CN" sz="3200" dirty="0" smtClean="0">
              <a:solidFill>
                <a:srgbClr val="FF0000"/>
              </a:solidFill>
              <a:latin typeface="Times New Roman" pitchFamily="18" charset="0"/>
              <a:ea typeface="楷体" pitchFamily="49" charset="-122"/>
              <a:cs typeface="Times New Roman" pitchFamily="18" charset="0"/>
            </a:endParaRPr>
          </a:p>
        </p:txBody>
      </p:sp>
      <p:sp>
        <p:nvSpPr>
          <p:cNvPr id="3" name="TextBox 2"/>
          <p:cNvSpPr txBox="1"/>
          <p:nvPr/>
        </p:nvSpPr>
        <p:spPr>
          <a:xfrm>
            <a:off x="9893" y="915566"/>
            <a:ext cx="8496944" cy="923330"/>
          </a:xfrm>
          <a:prstGeom prst="rect">
            <a:avLst/>
          </a:prstGeom>
          <a:noFill/>
        </p:spPr>
        <p:txBody>
          <a:bodyPr wrap="square" rtlCol="0">
            <a:spAutoFit/>
          </a:bodyPr>
          <a:lstStyle/>
          <a:p>
            <a:pPr algn="ctr">
              <a:lnSpc>
                <a:spcPct val="150000"/>
              </a:lnSpc>
            </a:pPr>
            <a:r>
              <a:rPr lang="zh-CN" altLang="en-US" sz="3600" b="1" dirty="0" smtClean="0">
                <a:latin typeface="Times New Roman" pitchFamily="18" charset="0"/>
                <a:ea typeface="楷体" pitchFamily="49" charset="-122"/>
                <a:cs typeface="Times New Roman" pitchFamily="18" charset="0"/>
              </a:rPr>
              <a:t>（一</a:t>
            </a:r>
            <a:r>
              <a:rPr lang="zh-CN" altLang="en-US" sz="3600" b="1" dirty="0">
                <a:latin typeface="Times New Roman" pitchFamily="18" charset="0"/>
                <a:ea typeface="楷体" pitchFamily="49" charset="-122"/>
                <a:cs typeface="Times New Roman" pitchFamily="18" charset="0"/>
              </a:rPr>
              <a:t>）隐蔽</a:t>
            </a:r>
            <a:r>
              <a:rPr lang="zh-CN" altLang="en-US" sz="3600" b="1" dirty="0" smtClean="0">
                <a:latin typeface="Times New Roman" pitchFamily="18" charset="0"/>
                <a:ea typeface="楷体" pitchFamily="49" charset="-122"/>
                <a:cs typeface="Times New Roman" pitchFamily="18" charset="0"/>
              </a:rPr>
              <a:t>地区、室内定位</a:t>
            </a:r>
            <a:endParaRPr lang="en-US" altLang="zh-CN" sz="3600" b="1" dirty="0" smtClean="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348676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30828" y="226848"/>
            <a:ext cx="4357396" cy="4708981"/>
          </a:xfrm>
          <a:prstGeom prst="rect">
            <a:avLst/>
          </a:prstGeom>
          <a:noFill/>
        </p:spPr>
        <p:txBody>
          <a:bodyPr wrap="square" rtlCol="0">
            <a:spAutoFit/>
          </a:bodyPr>
          <a:lstStyle/>
          <a:p>
            <a:pPr>
              <a:lnSpc>
                <a:spcPts val="4000"/>
              </a:lnSpc>
            </a:pPr>
            <a:r>
              <a:rPr lang="en-US" altLang="zh-CN" sz="2400" dirty="0" smtClean="0">
                <a:latin typeface="Times New Roman" pitchFamily="18" charset="0"/>
                <a:ea typeface="楷体" pitchFamily="49" charset="-122"/>
                <a:cs typeface="Times New Roman" pitchFamily="18" charset="0"/>
              </a:rPr>
              <a:t>1</a:t>
            </a:r>
            <a:r>
              <a:rPr lang="zh-CN" altLang="en-US" sz="2400" dirty="0" smtClean="0">
                <a:latin typeface="Times New Roman" pitchFamily="18" charset="0"/>
                <a:ea typeface="楷体" pitchFamily="49" charset="-122"/>
                <a:cs typeface="Times New Roman" pitchFamily="18" charset="0"/>
              </a:rPr>
              <a:t>）室内协同定位</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a:latin typeface="Times New Roman" pitchFamily="18" charset="0"/>
                <a:ea typeface="楷体" pitchFamily="49" charset="-122"/>
                <a:cs typeface="Times New Roman" pitchFamily="18" charset="0"/>
              </a:rPr>
              <a:t>2</a:t>
            </a:r>
            <a:r>
              <a:rPr lang="zh-CN" altLang="en-US"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Wi-Fi</a:t>
            </a:r>
            <a:r>
              <a:rPr lang="zh-CN" altLang="en-US" sz="2400" dirty="0" smtClean="0">
                <a:latin typeface="Times New Roman" pitchFamily="18" charset="0"/>
                <a:ea typeface="楷体" pitchFamily="49" charset="-122"/>
                <a:cs typeface="Times New Roman" pitchFamily="18" charset="0"/>
              </a:rPr>
              <a:t>定位</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3</a:t>
            </a:r>
            <a:r>
              <a:rPr lang="zh-CN" altLang="en-US" sz="2400" dirty="0" smtClean="0">
                <a:latin typeface="Times New Roman" pitchFamily="18" charset="0"/>
                <a:ea typeface="楷体" pitchFamily="49" charset="-122"/>
                <a:cs typeface="Times New Roman" pitchFamily="18" charset="0"/>
              </a:rPr>
              <a:t>）蓝牙的定位与应用</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4</a:t>
            </a:r>
            <a:r>
              <a:rPr lang="zh-CN" altLang="en-US" sz="2400" dirty="0" smtClean="0">
                <a:latin typeface="Times New Roman" pitchFamily="18" charset="0"/>
                <a:ea typeface="楷体" pitchFamily="49" charset="-122"/>
                <a:cs typeface="Times New Roman" pitchFamily="18" charset="0"/>
              </a:rPr>
              <a:t>）</a:t>
            </a:r>
            <a:r>
              <a:rPr lang="zh-CN" altLang="en-US" sz="2400" dirty="0">
                <a:latin typeface="Times New Roman" pitchFamily="18" charset="0"/>
                <a:ea typeface="楷体" pitchFamily="49" charset="-122"/>
                <a:cs typeface="Times New Roman" pitchFamily="18" charset="0"/>
              </a:rPr>
              <a:t>超</a:t>
            </a:r>
            <a:r>
              <a:rPr lang="zh-CN" altLang="en-US" sz="2400" dirty="0" smtClean="0">
                <a:latin typeface="Times New Roman" pitchFamily="18" charset="0"/>
                <a:ea typeface="楷体" pitchFamily="49" charset="-122"/>
                <a:cs typeface="Times New Roman" pitchFamily="18" charset="0"/>
              </a:rPr>
              <a:t>宽带脉冲</a:t>
            </a:r>
            <a:endParaRPr lang="en-US" altLang="zh-CN" sz="2400" dirty="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5</a:t>
            </a:r>
            <a:r>
              <a:rPr lang="zh-CN" altLang="en-US" sz="2400" dirty="0" smtClean="0">
                <a:latin typeface="Times New Roman" pitchFamily="18" charset="0"/>
                <a:ea typeface="楷体" pitchFamily="49" charset="-122"/>
                <a:cs typeface="Times New Roman" pitchFamily="18" charset="0"/>
              </a:rPr>
              <a:t>）超</a:t>
            </a:r>
            <a:r>
              <a:rPr lang="zh-CN" altLang="en-US" sz="2400" dirty="0">
                <a:latin typeface="Times New Roman" pitchFamily="18" charset="0"/>
                <a:ea typeface="楷体" pitchFamily="49" charset="-122"/>
                <a:cs typeface="Times New Roman" pitchFamily="18" charset="0"/>
              </a:rPr>
              <a:t>宽带</a:t>
            </a:r>
            <a:r>
              <a:rPr lang="zh-CN" altLang="en-US" sz="2400" dirty="0" smtClean="0">
                <a:latin typeface="Times New Roman" pitchFamily="18" charset="0"/>
                <a:ea typeface="楷体" pitchFamily="49" charset="-122"/>
                <a:cs typeface="Times New Roman" pitchFamily="18" charset="0"/>
              </a:rPr>
              <a:t>雷达</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6</a:t>
            </a:r>
            <a:r>
              <a:rPr lang="zh-CN" altLang="en-US"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Li-fi</a:t>
            </a:r>
          </a:p>
          <a:p>
            <a:pPr>
              <a:lnSpc>
                <a:spcPts val="4000"/>
              </a:lnSpc>
            </a:pPr>
            <a:r>
              <a:rPr lang="en-US" altLang="zh-CN" sz="2400" dirty="0" smtClean="0">
                <a:latin typeface="Times New Roman" pitchFamily="18" charset="0"/>
                <a:ea typeface="楷体" pitchFamily="49" charset="-122"/>
                <a:cs typeface="Times New Roman" pitchFamily="18" charset="0"/>
              </a:rPr>
              <a:t>7</a:t>
            </a:r>
            <a:r>
              <a:rPr lang="zh-CN" altLang="en-US" sz="2400" dirty="0" smtClean="0">
                <a:latin typeface="Times New Roman" pitchFamily="18" charset="0"/>
                <a:ea typeface="楷体" pitchFamily="49" charset="-122"/>
                <a:cs typeface="Times New Roman" pitchFamily="18" charset="0"/>
              </a:rPr>
              <a:t>）</a:t>
            </a:r>
            <a:r>
              <a:rPr lang="en-US" altLang="zh-CN" sz="2400" dirty="0" smtClean="0">
                <a:latin typeface="Times New Roman" pitchFamily="18" charset="0"/>
                <a:ea typeface="楷体" pitchFamily="49" charset="-122"/>
                <a:cs typeface="Times New Roman" pitchFamily="18" charset="0"/>
              </a:rPr>
              <a:t>RFID</a:t>
            </a:r>
            <a:r>
              <a:rPr lang="zh-CN" altLang="en-US" sz="2400" dirty="0" smtClean="0">
                <a:latin typeface="Times New Roman" pitchFamily="18" charset="0"/>
                <a:ea typeface="楷体" pitchFamily="49" charset="-122"/>
                <a:cs typeface="Times New Roman" pitchFamily="18" charset="0"/>
              </a:rPr>
              <a:t>定位</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8</a:t>
            </a:r>
            <a:r>
              <a:rPr lang="zh-CN" altLang="en-US" sz="2400" dirty="0" smtClean="0">
                <a:latin typeface="Times New Roman" pitchFamily="18" charset="0"/>
                <a:ea typeface="楷体" pitchFamily="49" charset="-122"/>
                <a:cs typeface="Times New Roman" pitchFamily="18" charset="0"/>
              </a:rPr>
              <a:t>）伪卫星</a:t>
            </a:r>
            <a:endParaRPr lang="en-US" altLang="zh-CN" sz="2400" dirty="0" smtClean="0">
              <a:latin typeface="Times New Roman" pitchFamily="18" charset="0"/>
              <a:ea typeface="楷体" pitchFamily="49" charset="-122"/>
              <a:cs typeface="Times New Roman" pitchFamily="18" charset="0"/>
            </a:endParaRPr>
          </a:p>
          <a:p>
            <a:pPr>
              <a:lnSpc>
                <a:spcPts val="4000"/>
              </a:lnSpc>
            </a:pPr>
            <a:r>
              <a:rPr lang="en-US" altLang="zh-CN" sz="2400" dirty="0" smtClean="0">
                <a:latin typeface="Times New Roman" pitchFamily="18" charset="0"/>
                <a:ea typeface="楷体" pitchFamily="49" charset="-122"/>
                <a:cs typeface="Times New Roman" pitchFamily="18" charset="0"/>
              </a:rPr>
              <a:t>9</a:t>
            </a:r>
            <a:r>
              <a:rPr lang="zh-CN" altLang="en-US" sz="2400" dirty="0" smtClean="0">
                <a:latin typeface="Times New Roman" pitchFamily="18" charset="0"/>
                <a:ea typeface="楷体" pitchFamily="49" charset="-122"/>
                <a:cs typeface="Times New Roman" pitchFamily="18" charset="0"/>
              </a:rPr>
              <a:t>）</a:t>
            </a:r>
            <a:r>
              <a:rPr lang="zh-CN" altLang="en-US" sz="2400" dirty="0">
                <a:latin typeface="Times New Roman" pitchFamily="18" charset="0"/>
                <a:ea typeface="楷体" pitchFamily="49" charset="-122"/>
                <a:cs typeface="Times New Roman" pitchFamily="18" charset="0"/>
              </a:rPr>
              <a:t>基站定</a:t>
            </a:r>
            <a:r>
              <a:rPr lang="zh-CN" altLang="en-US" sz="2400" dirty="0" smtClean="0">
                <a:latin typeface="Times New Roman" pitchFamily="18" charset="0"/>
                <a:ea typeface="楷体" pitchFamily="49" charset="-122"/>
                <a:cs typeface="Times New Roman" pitchFamily="18" charset="0"/>
              </a:rPr>
              <a:t>位</a:t>
            </a:r>
            <a:endParaRPr lang="en-US" altLang="zh-CN" sz="2400" dirty="0">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87897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99592" y="1923678"/>
            <a:ext cx="7418649" cy="737510"/>
          </a:xfrm>
          <a:prstGeom prst="rect">
            <a:avLst/>
          </a:prstGeom>
          <a:noFill/>
        </p:spPr>
        <p:txBody>
          <a:bodyPr wrap="square" rtlCol="0">
            <a:spAutoFit/>
          </a:bodyPr>
          <a:lstStyle/>
          <a:p>
            <a:pPr algn="ctr">
              <a:lnSpc>
                <a:spcPct val="150000"/>
              </a:lnSpc>
            </a:pPr>
            <a:r>
              <a:rPr lang="en-US" altLang="zh-CN" sz="3200" dirty="0" smtClean="0">
                <a:latin typeface="Times New Roman" pitchFamily="18" charset="0"/>
                <a:ea typeface="楷体" pitchFamily="49" charset="-122"/>
                <a:cs typeface="Times New Roman" pitchFamily="18" charset="0"/>
              </a:rPr>
              <a:t>1</a:t>
            </a:r>
            <a:r>
              <a:rPr lang="zh-CN" altLang="en-US" sz="3200" dirty="0" smtClean="0">
                <a:latin typeface="Times New Roman" pitchFamily="18" charset="0"/>
                <a:ea typeface="楷体" pitchFamily="49" charset="-122"/>
                <a:cs typeface="Times New Roman" pitchFamily="18" charset="0"/>
              </a:rPr>
              <a:t>）室内协同定位</a:t>
            </a:r>
            <a:endParaRPr lang="en-US" altLang="zh-CN" sz="3200" dirty="0">
              <a:solidFill>
                <a:srgbClr val="FF0000"/>
              </a:solidFill>
              <a:latin typeface="Times New Roman" pitchFamily="18" charset="0"/>
              <a:ea typeface="楷体" pitchFamily="49" charset="-122"/>
              <a:cs typeface="Times New Roman" pitchFamily="18" charset="0"/>
            </a:endParaRPr>
          </a:p>
        </p:txBody>
      </p:sp>
    </p:spTree>
    <p:extLst>
      <p:ext uri="{BB962C8B-B14F-4D97-AF65-F5344CB8AC3E}">
        <p14:creationId xmlns:p14="http://schemas.microsoft.com/office/powerpoint/2010/main" val="1045588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1952626"/>
            <a:ext cx="3736975" cy="185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标题 2"/>
          <p:cNvSpPr>
            <a:spLocks noGrp="1"/>
          </p:cNvSpPr>
          <p:nvPr>
            <p:ph type="title"/>
          </p:nvPr>
        </p:nvSpPr>
        <p:spPr>
          <a:xfrm>
            <a:off x="0" y="247675"/>
            <a:ext cx="9144000" cy="523875"/>
          </a:xfrm>
        </p:spPr>
        <p:txBody>
          <a:bodyPr>
            <a:noAutofit/>
          </a:bodyPr>
          <a:lstStyle/>
          <a:p>
            <a:pPr fontAlgn="base">
              <a:lnSpc>
                <a:spcPct val="150000"/>
              </a:lnSpc>
              <a:spcAft>
                <a:spcPct val="0"/>
              </a:spcAft>
            </a:pPr>
            <a:r>
              <a:rPr lang="zh-CN" altLang="en-US" sz="2800" dirty="0">
                <a:solidFill>
                  <a:schemeClr val="tx1"/>
                </a:solidFill>
                <a:latin typeface="楷体" panose="02010609060101010101" pitchFamily="49" charset="-122"/>
                <a:ea typeface="楷体" panose="02010609060101010101" pitchFamily="49" charset="-122"/>
                <a:cs typeface="Times New Roman" pitchFamily="18" charset="0"/>
              </a:rPr>
              <a:t>室内定位的市场规模</a:t>
            </a:r>
          </a:p>
        </p:txBody>
      </p:sp>
      <p:pic>
        <p:nvPicPr>
          <p:cNvPr id="8195" name="图片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725" y="1078706"/>
            <a:ext cx="2641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图片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726" y="3134917"/>
            <a:ext cx="2811463" cy="135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5200" y="1009650"/>
            <a:ext cx="2814638"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图片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5201" y="3181350"/>
            <a:ext cx="2822575" cy="137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文本框 25"/>
          <p:cNvSpPr txBox="1">
            <a:spLocks noChangeArrowheads="1"/>
          </p:cNvSpPr>
          <p:nvPr/>
        </p:nvSpPr>
        <p:spPr bwMode="auto">
          <a:xfrm>
            <a:off x="750889" y="2570560"/>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kumimoji="1" lang="zh-CN" altLang="en-US" sz="2400" b="1" dirty="0">
                <a:latin typeface="楷体" panose="02010609060101010101" pitchFamily="49" charset="-122"/>
                <a:ea typeface="楷体" panose="02010609060101010101" pitchFamily="49" charset="-122"/>
                <a:cs typeface="Lantinghei SC Heavy"/>
              </a:rPr>
              <a:t>交通枢纽</a:t>
            </a:r>
          </a:p>
        </p:txBody>
      </p:sp>
      <p:sp>
        <p:nvSpPr>
          <p:cNvPr id="8200" name="文本框 26"/>
          <p:cNvSpPr txBox="1">
            <a:spLocks noChangeArrowheads="1"/>
          </p:cNvSpPr>
          <p:nvPr/>
        </p:nvSpPr>
        <p:spPr bwMode="auto">
          <a:xfrm>
            <a:off x="3760789" y="1290638"/>
            <a:ext cx="16273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zh-CN" altLang="en-US" dirty="0">
                <a:latin typeface="楷体" panose="02010609060101010101" pitchFamily="49" charset="-122"/>
                <a:ea typeface="楷体" panose="02010609060101010101" pitchFamily="49" charset="-122"/>
                <a:cs typeface="Times New Roman" pitchFamily="18" charset="0"/>
              </a:rPr>
              <a:t>大型场馆</a:t>
            </a:r>
          </a:p>
        </p:txBody>
      </p:sp>
      <p:sp>
        <p:nvSpPr>
          <p:cNvPr id="8201" name="文本框 27"/>
          <p:cNvSpPr txBox="1">
            <a:spLocks noChangeArrowheads="1"/>
          </p:cNvSpPr>
          <p:nvPr/>
        </p:nvSpPr>
        <p:spPr bwMode="auto">
          <a:xfrm>
            <a:off x="6878639" y="2601517"/>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kumimoji="1" lang="zh-CN" altLang="en-US" sz="2400" b="1" dirty="0">
                <a:latin typeface="楷体" panose="02010609060101010101" pitchFamily="49" charset="-122"/>
                <a:ea typeface="楷体" panose="02010609060101010101" pitchFamily="49" charset="-122"/>
                <a:cs typeface="Lantinghei SC Heavy"/>
              </a:rPr>
              <a:t>办公商用</a:t>
            </a:r>
          </a:p>
        </p:txBody>
      </p:sp>
      <p:sp>
        <p:nvSpPr>
          <p:cNvPr id="8202" name="文本框 28"/>
          <p:cNvSpPr txBox="1">
            <a:spLocks noChangeArrowheads="1"/>
          </p:cNvSpPr>
          <p:nvPr/>
        </p:nvSpPr>
        <p:spPr bwMode="auto">
          <a:xfrm>
            <a:off x="3368996" y="3867894"/>
            <a:ext cx="23551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kumimoji="1" lang="en-US" altLang="zh-CN" sz="2400" b="1" dirty="0">
                <a:solidFill>
                  <a:srgbClr val="FF0000"/>
                </a:solidFill>
                <a:latin typeface="楷体" panose="02010609060101010101" pitchFamily="49" charset="-122"/>
                <a:ea typeface="楷体" panose="02010609060101010101" pitchFamily="49" charset="-122"/>
                <a:cs typeface="Lantinghei SC Heavy"/>
              </a:rPr>
              <a:t>2017</a:t>
            </a:r>
            <a:r>
              <a:rPr kumimoji="1" lang="zh-CN" altLang="en-US" sz="2400" b="1" dirty="0">
                <a:solidFill>
                  <a:srgbClr val="FF0000"/>
                </a:solidFill>
                <a:latin typeface="楷体" panose="02010609060101010101" pitchFamily="49" charset="-122"/>
                <a:ea typeface="楷体" panose="02010609060101010101" pitchFamily="49" charset="-122"/>
                <a:cs typeface="Lantinghei SC Heavy"/>
              </a:rPr>
              <a:t>年</a:t>
            </a:r>
            <a:r>
              <a:rPr kumimoji="1" lang="en-US" altLang="zh-CN" sz="2400" b="1" dirty="0">
                <a:solidFill>
                  <a:srgbClr val="FF0000"/>
                </a:solidFill>
                <a:latin typeface="楷体" panose="02010609060101010101" pitchFamily="49" charset="-122"/>
                <a:ea typeface="楷体" panose="02010609060101010101" pitchFamily="49" charset="-122"/>
                <a:cs typeface="Lantinghei SC Heavy"/>
              </a:rPr>
              <a:t>50</a:t>
            </a:r>
            <a:r>
              <a:rPr kumimoji="1" lang="zh-CN" altLang="en-US" sz="2400" b="1" dirty="0">
                <a:solidFill>
                  <a:srgbClr val="FF0000"/>
                </a:solidFill>
                <a:latin typeface="楷体" panose="02010609060101010101" pitchFamily="49" charset="-122"/>
                <a:ea typeface="楷体" panose="02010609060101010101" pitchFamily="49" charset="-122"/>
                <a:cs typeface="Lantinghei SC Heavy"/>
              </a:rPr>
              <a:t>亿美元</a:t>
            </a:r>
          </a:p>
          <a:p>
            <a:r>
              <a:rPr kumimoji="1" lang="zh-CN" altLang="en-US" sz="1600" b="1" dirty="0">
                <a:solidFill>
                  <a:srgbClr val="FF0000"/>
                </a:solidFill>
                <a:latin typeface="楷体" panose="02010609060101010101" pitchFamily="49" charset="-122"/>
                <a:ea typeface="楷体" panose="02010609060101010101" pitchFamily="49" charset="-122"/>
                <a:cs typeface="Lantinghei SC Heavy"/>
              </a:rPr>
              <a:t>（</a:t>
            </a:r>
            <a:r>
              <a:rPr kumimoji="1" lang="en-US" altLang="zh-CN" sz="1600" b="1" dirty="0">
                <a:solidFill>
                  <a:srgbClr val="FF0000"/>
                </a:solidFill>
                <a:latin typeface="楷体" panose="02010609060101010101" pitchFamily="49" charset="-122"/>
                <a:ea typeface="楷体" panose="02010609060101010101" pitchFamily="49" charset="-122"/>
                <a:cs typeface="Lantinghei SC Heavy"/>
              </a:rPr>
              <a:t>ABI</a:t>
            </a:r>
            <a:r>
              <a:rPr kumimoji="1" lang="zh-CN" altLang="en-US" sz="1600" b="1" dirty="0">
                <a:solidFill>
                  <a:srgbClr val="FF0000"/>
                </a:solidFill>
                <a:latin typeface="楷体" panose="02010609060101010101" pitchFamily="49" charset="-122"/>
                <a:ea typeface="楷体" panose="02010609060101010101" pitchFamily="49" charset="-122"/>
                <a:cs typeface="Lantinghei SC Heavy"/>
              </a:rPr>
              <a:t>市场调查报告）</a:t>
            </a:r>
          </a:p>
        </p:txBody>
      </p:sp>
      <p:sp>
        <p:nvSpPr>
          <p:cNvPr id="8203" name="文本框 1"/>
          <p:cNvSpPr txBox="1">
            <a:spLocks noChangeArrowheads="1"/>
          </p:cNvSpPr>
          <p:nvPr/>
        </p:nvSpPr>
        <p:spPr bwMode="auto">
          <a:xfrm>
            <a:off x="3095625" y="4593431"/>
            <a:ext cx="3025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kumimoji="1" lang="zh-CN" altLang="en-US" sz="2000" b="1">
                <a:latin typeface="楷体" panose="02010609060101010101" pitchFamily="49" charset="-122"/>
                <a:ea typeface="楷体" panose="02010609060101010101" pitchFamily="49" charset="-122"/>
                <a:cs typeface="Lantinghei SC Heavy"/>
              </a:rPr>
              <a:t>人们</a:t>
            </a:r>
            <a:r>
              <a:rPr kumimoji="1" lang="en-US" altLang="zh-CN" sz="2000" b="1">
                <a:latin typeface="楷体" panose="02010609060101010101" pitchFamily="49" charset="-122"/>
                <a:ea typeface="楷体" panose="02010609060101010101" pitchFamily="49" charset="-122"/>
                <a:cs typeface="Lantinghei SC Heavy"/>
              </a:rPr>
              <a:t>80</a:t>
            </a:r>
            <a:r>
              <a:rPr kumimoji="1" lang="zh-CN" altLang="en-US" sz="2000" b="1">
                <a:latin typeface="楷体" panose="02010609060101010101" pitchFamily="49" charset="-122"/>
                <a:ea typeface="楷体" panose="02010609060101010101" pitchFamily="49" charset="-122"/>
                <a:cs typeface="Lantinghei SC Heavy"/>
              </a:rPr>
              <a:t>％的时间都在室内</a:t>
            </a:r>
          </a:p>
        </p:txBody>
      </p:sp>
    </p:spTree>
    <p:extLst>
      <p:ext uri="{BB962C8B-B14F-4D97-AF65-F5344CB8AC3E}">
        <p14:creationId xmlns:p14="http://schemas.microsoft.com/office/powerpoint/2010/main" val="38546800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2"/>
          <p:cNvSpPr>
            <a:spLocks noGrp="1"/>
          </p:cNvSpPr>
          <p:nvPr>
            <p:ph type="title"/>
          </p:nvPr>
        </p:nvSpPr>
        <p:spPr>
          <a:xfrm>
            <a:off x="0" y="247675"/>
            <a:ext cx="9144000" cy="523875"/>
          </a:xfrm>
        </p:spPr>
        <p:txBody>
          <a:bodyPr>
            <a:normAutofit/>
          </a:bodyPr>
          <a:lstStyle/>
          <a:p>
            <a:pPr marL="342900" indent="-342900"/>
            <a:r>
              <a:rPr lang="zh-CN" altLang="en-US" sz="2800" dirty="0">
                <a:solidFill>
                  <a:schemeClr val="tx1"/>
                </a:solidFill>
                <a:latin typeface="楷体" panose="02010609060101010101" pitchFamily="49" charset="-122"/>
                <a:ea typeface="楷体" panose="02010609060101010101" pitchFamily="49" charset="-122"/>
                <a:cs typeface="Times New Roman" pitchFamily="18" charset="0"/>
              </a:rPr>
              <a:t>高精度定位传感器</a:t>
            </a:r>
          </a:p>
        </p:txBody>
      </p:sp>
      <p:grpSp>
        <p:nvGrpSpPr>
          <p:cNvPr id="10242" name="组 8"/>
          <p:cNvGrpSpPr>
            <a:grpSpLocks/>
          </p:cNvGrpSpPr>
          <p:nvPr/>
        </p:nvGrpSpPr>
        <p:grpSpPr bwMode="auto">
          <a:xfrm>
            <a:off x="3513140" y="915591"/>
            <a:ext cx="2358345" cy="3946922"/>
            <a:chOff x="4159014" y="1101079"/>
            <a:chExt cx="2005307" cy="5427497"/>
          </a:xfrm>
        </p:grpSpPr>
        <p:grpSp>
          <p:nvGrpSpPr>
            <p:cNvPr id="7" name="Group 104"/>
            <p:cNvGrpSpPr/>
            <p:nvPr/>
          </p:nvGrpSpPr>
          <p:grpSpPr bwMode="auto">
            <a:xfrm>
              <a:off x="4159014" y="1101079"/>
              <a:ext cx="2005307" cy="5427497"/>
              <a:chOff x="3587651" y="886031"/>
              <a:chExt cx="1892399" cy="5425869"/>
            </a:xfrm>
            <a:noFill/>
          </p:grpSpPr>
          <p:sp>
            <p:nvSpPr>
              <p:cNvPr id="9" name="Oval 35"/>
              <p:cNvSpPr>
                <a:spLocks noChangeArrowheads="1"/>
              </p:cNvSpPr>
              <p:nvPr/>
            </p:nvSpPr>
            <p:spPr bwMode="auto">
              <a:xfrm>
                <a:off x="3608388" y="1346200"/>
                <a:ext cx="1871662" cy="4965700"/>
              </a:xfrm>
              <a:prstGeom prst="ellipse">
                <a:avLst/>
              </a:prstGeom>
              <a:solidFill>
                <a:srgbClr val="FFC000">
                  <a:alpha val="32000"/>
                </a:srgbClr>
              </a:solidFill>
              <a:ln w="38100" cmpd="sng">
                <a:solidFill>
                  <a:srgbClr val="CF7E13"/>
                </a:solidFill>
                <a:prstDash val="sysDot"/>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charset="0"/>
                  <a:buNone/>
                  <a:defRPr/>
                </a:pPr>
                <a:endParaRPr lang="en-US" b="1">
                  <a:latin typeface="楷体" panose="02010609060101010101" pitchFamily="49" charset="-122"/>
                  <a:ea typeface="楷体" panose="02010609060101010101" pitchFamily="49" charset="-122"/>
                  <a:cs typeface="Lantinghei SC Heavy" charset="-122"/>
                </a:endParaRPr>
              </a:p>
            </p:txBody>
          </p:sp>
          <p:pic>
            <p:nvPicPr>
              <p:cNvPr id="10" name="Picture 3" descr="C:\Users\admin\AppData\Local\Microsoft\Windows\Temporary Internet Files\Content.IE5\5QY0H0OS\MC900434857[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4680000">
                <a:off x="4264025" y="1568450"/>
                <a:ext cx="863600" cy="863600"/>
              </a:xfrm>
              <a:prstGeom prst="rect">
                <a:avLst/>
              </a:prstGeom>
              <a:grpFill/>
              <a:ln>
                <a:noFill/>
              </a:ln>
              <a:extLst/>
            </p:spPr>
          </p:pic>
          <p:cxnSp>
            <p:nvCxnSpPr>
              <p:cNvPr id="11" name="Straight Arrow Connector 10"/>
              <p:cNvCxnSpPr>
                <a:cxnSpLocks noChangeShapeType="1"/>
              </p:cNvCxnSpPr>
              <p:nvPr/>
            </p:nvCxnSpPr>
            <p:spPr bwMode="auto">
              <a:xfrm>
                <a:off x="4544219" y="3917262"/>
                <a:ext cx="27398" cy="1428831"/>
              </a:xfrm>
              <a:prstGeom prst="straightConnector1">
                <a:avLst/>
              </a:prstGeom>
              <a:grpFill/>
              <a:ln w="38100" cmpd="sng">
                <a:solidFill>
                  <a:srgbClr val="831B81"/>
                </a:solidFill>
                <a:round/>
                <a:headEnd/>
                <a:tailEnd type="arrow" w="med" len="med"/>
              </a:ln>
              <a:extLst/>
            </p:spPr>
          </p:cxnSp>
          <p:sp>
            <p:nvSpPr>
              <p:cNvPr id="12" name="TextBox 23"/>
              <p:cNvSpPr txBox="1">
                <a:spLocks noChangeArrowheads="1"/>
              </p:cNvSpPr>
              <p:nvPr/>
            </p:nvSpPr>
            <p:spPr bwMode="auto">
              <a:xfrm>
                <a:off x="3587651" y="886031"/>
                <a:ext cx="1885962" cy="6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eaLnBrk="1" hangingPunct="1">
                  <a:buClrTx/>
                  <a:buSzTx/>
                  <a:buFont typeface="Wingdings" panose="05000000000000000000" pitchFamily="2" charset="2"/>
                  <a:buNone/>
                  <a:defRPr sz="1800">
                    <a:solidFill>
                      <a:srgbClr val="0070C0"/>
                    </a:solidFill>
                    <a:latin typeface="黑体" panose="02010609060101010101" pitchFamily="49" charset="-122"/>
                    <a:ea typeface="黑体" panose="02010609060101010101" pitchFamily="49" charset="-122"/>
                  </a:defRPr>
                </a:lvl1pPr>
                <a:lvl2pPr marL="914400" indent="-457200">
                  <a:spcBef>
                    <a:spcPct val="20000"/>
                  </a:spcBef>
                  <a:buClr>
                    <a:srgbClr val="51727B"/>
                  </a:buClr>
                  <a:buSzPct val="150000"/>
                  <a:buFont typeface="Wingdings" panose="05000000000000000000" pitchFamily="2" charset="2"/>
                  <a:buChar char="§"/>
                  <a:defRPr sz="2400"/>
                </a:lvl2pPr>
                <a:lvl3pPr marL="1295400" indent="-381000">
                  <a:spcBef>
                    <a:spcPct val="20000"/>
                  </a:spcBef>
                  <a:buClr>
                    <a:schemeClr val="tx1"/>
                  </a:buClr>
                  <a:buSzPct val="150000"/>
                  <a:buFont typeface="Wingdings" panose="05000000000000000000" pitchFamily="2" charset="2"/>
                  <a:buChar char="§"/>
                  <a:defRPr sz="2000"/>
                </a:lvl3pPr>
                <a:lvl4pPr marL="1714500" indent="-342900">
                  <a:spcBef>
                    <a:spcPct val="20000"/>
                  </a:spcBef>
                  <a:buClr>
                    <a:schemeClr val="tx1"/>
                  </a:buClr>
                  <a:buSzPct val="150000"/>
                  <a:buFont typeface="Wingdings" panose="05000000000000000000" pitchFamily="2" charset="2"/>
                  <a:buChar char="§"/>
                  <a:defRPr sz="2000"/>
                </a:lvl4pPr>
                <a:lvl5pPr marL="2171700" indent="-342900">
                  <a:spcBef>
                    <a:spcPct val="20000"/>
                  </a:spcBef>
                  <a:buClr>
                    <a:schemeClr val="tx1"/>
                  </a:buClr>
                  <a:buFont typeface="Wingdings" panose="05000000000000000000" pitchFamily="2" charset="2"/>
                  <a:buChar char="§"/>
                  <a:defRPr sz="2000"/>
                </a:lvl5pPr>
                <a:lvl6pPr marL="2628900" indent="-342900" eaLnBrk="0" fontAlgn="base" hangingPunct="0">
                  <a:spcBef>
                    <a:spcPct val="20000"/>
                  </a:spcBef>
                  <a:spcAft>
                    <a:spcPct val="0"/>
                  </a:spcAft>
                  <a:buClr>
                    <a:schemeClr val="tx1"/>
                  </a:buClr>
                  <a:buFont typeface="Wingdings" panose="05000000000000000000" pitchFamily="2" charset="2"/>
                  <a:buChar char="§"/>
                  <a:defRPr sz="2000"/>
                </a:lvl6pPr>
                <a:lvl7pPr marL="3086100" indent="-342900" eaLnBrk="0" fontAlgn="base" hangingPunct="0">
                  <a:spcBef>
                    <a:spcPct val="20000"/>
                  </a:spcBef>
                  <a:spcAft>
                    <a:spcPct val="0"/>
                  </a:spcAft>
                  <a:buClr>
                    <a:schemeClr val="tx1"/>
                  </a:buClr>
                  <a:buFont typeface="Wingdings" panose="05000000000000000000" pitchFamily="2" charset="2"/>
                  <a:buChar char="§"/>
                  <a:defRPr sz="2000"/>
                </a:lvl7pPr>
                <a:lvl8pPr marL="3543300" indent="-342900" eaLnBrk="0" fontAlgn="base" hangingPunct="0">
                  <a:spcBef>
                    <a:spcPct val="20000"/>
                  </a:spcBef>
                  <a:spcAft>
                    <a:spcPct val="0"/>
                  </a:spcAft>
                  <a:buClr>
                    <a:schemeClr val="tx1"/>
                  </a:buClr>
                  <a:buFont typeface="Wingdings" panose="05000000000000000000" pitchFamily="2" charset="2"/>
                  <a:buChar char="§"/>
                  <a:defRPr sz="2000"/>
                </a:lvl8pPr>
                <a:lvl9pPr marL="4000500" indent="-342900" eaLnBrk="0" fontAlgn="base" hangingPunct="0">
                  <a:spcBef>
                    <a:spcPct val="20000"/>
                  </a:spcBef>
                  <a:spcAft>
                    <a:spcPct val="0"/>
                  </a:spcAft>
                  <a:buClr>
                    <a:schemeClr val="tx1"/>
                  </a:buClr>
                  <a:buFont typeface="Wingdings" panose="05000000000000000000" pitchFamily="2" charset="2"/>
                  <a:buChar char="§"/>
                  <a:defRPr sz="2000"/>
                </a:lvl9pPr>
              </a:lstStyle>
              <a:p>
                <a:pPr>
                  <a:defRPr/>
                </a:pPr>
                <a:r>
                  <a:rPr lang="zh-CN" altLang="en-US" sz="2400" b="1" dirty="0">
                    <a:solidFill>
                      <a:schemeClr val="tx1"/>
                    </a:solidFill>
                    <a:latin typeface="楷体" panose="02010609060101010101" pitchFamily="49" charset="-122"/>
                    <a:ea typeface="楷体" panose="02010609060101010101" pitchFamily="49" charset="-122"/>
                    <a:cs typeface="Lantinghei SC Heavy" charset="-122"/>
                  </a:rPr>
                  <a:t>卫星</a:t>
                </a:r>
                <a:r>
                  <a:rPr lang="zh-CN" altLang="en-US" sz="2400" b="1" smtClean="0">
                    <a:solidFill>
                      <a:schemeClr val="tx1"/>
                    </a:solidFill>
                    <a:latin typeface="楷体" panose="02010609060101010101" pitchFamily="49" charset="-122"/>
                    <a:ea typeface="楷体" panose="02010609060101010101" pitchFamily="49" charset="-122"/>
                    <a:cs typeface="Lantinghei SC Heavy" charset="-122"/>
                  </a:rPr>
                  <a:t>定位接收机</a:t>
                </a:r>
                <a:endParaRPr lang="en-US" sz="2400" b="1" dirty="0">
                  <a:solidFill>
                    <a:schemeClr val="tx1"/>
                  </a:solidFill>
                  <a:latin typeface="楷体" panose="02010609060101010101" pitchFamily="49" charset="-122"/>
                  <a:ea typeface="楷体" panose="02010609060101010101" pitchFamily="49" charset="-122"/>
                  <a:cs typeface="Lantinghei SC Heavy" charset="-122"/>
                </a:endParaRPr>
              </a:p>
            </p:txBody>
          </p:sp>
          <p:pic>
            <p:nvPicPr>
              <p:cNvPr id="13" name="Picture 11" descr="C:\Users\admin\AppData\Local\Microsoft\Windows\Temporary Internet Files\Content.IE5\5QY0H0OS\MC900034307[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6100" y="2420938"/>
                <a:ext cx="576263" cy="309562"/>
              </a:xfrm>
              <a:prstGeom prst="rect">
                <a:avLst/>
              </a:prstGeom>
              <a:grpFill/>
              <a:ln>
                <a:noFill/>
              </a:ln>
              <a:extLst/>
            </p:spPr>
          </p:pic>
          <p:sp>
            <p:nvSpPr>
              <p:cNvPr id="14" name="TextBox 34"/>
              <p:cNvSpPr txBox="1">
                <a:spLocks noChangeArrowheads="1"/>
              </p:cNvSpPr>
              <p:nvPr/>
            </p:nvSpPr>
            <p:spPr bwMode="auto">
              <a:xfrm>
                <a:off x="4595812" y="2708275"/>
                <a:ext cx="652407" cy="719275"/>
              </a:xfrm>
              <a:prstGeom prst="rect">
                <a:avLst/>
              </a:prstGeom>
              <a:grpFill/>
              <a:ln>
                <a:noFill/>
              </a:ln>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charset="0"/>
                  <a:buNone/>
                  <a:defRPr/>
                </a:pPr>
                <a:r>
                  <a:rPr lang="en-US" sz="1400" b="1" dirty="0">
                    <a:latin typeface="楷体" panose="02010609060101010101" pitchFamily="49" charset="-122"/>
                    <a:ea typeface="楷体" panose="02010609060101010101" pitchFamily="49" charset="-122"/>
                    <a:cs typeface="Lantinghei SC Heavy" charset="-122"/>
                  </a:rPr>
                  <a:t>G</a:t>
                </a:r>
                <a:r>
                  <a:rPr lang="en-US" altLang="zh-CN" sz="1400" b="1" dirty="0">
                    <a:latin typeface="楷体" panose="02010609060101010101" pitchFamily="49" charset="-122"/>
                    <a:ea typeface="楷体" panose="02010609060101010101" pitchFamily="49" charset="-122"/>
                    <a:cs typeface="Lantinghei SC Heavy" charset="-122"/>
                  </a:rPr>
                  <a:t>P</a:t>
                </a:r>
                <a:r>
                  <a:rPr lang="en-US" sz="1400" b="1" dirty="0">
                    <a:latin typeface="楷体" panose="02010609060101010101" pitchFamily="49" charset="-122"/>
                    <a:ea typeface="楷体" panose="02010609060101010101" pitchFamily="49" charset="-122"/>
                    <a:cs typeface="Lantinghei SC Heavy" charset="-122"/>
                  </a:rPr>
                  <a:t>S</a:t>
                </a:r>
                <a:endParaRPr lang="zh-CN" altLang="en-US" sz="1400" b="1" dirty="0">
                  <a:latin typeface="楷体" panose="02010609060101010101" pitchFamily="49" charset="-122"/>
                  <a:ea typeface="楷体" panose="02010609060101010101" pitchFamily="49" charset="-122"/>
                  <a:cs typeface="Lantinghei SC Heavy" charset="-122"/>
                </a:endParaRPr>
              </a:p>
              <a:p>
                <a:pPr>
                  <a:buFont typeface="Wingdings" charset="0"/>
                  <a:buNone/>
                  <a:defRPr/>
                </a:pPr>
                <a:r>
                  <a:rPr lang="en-US" altLang="zh-CN" sz="1400" b="1" dirty="0">
                    <a:latin typeface="楷体" panose="02010609060101010101" pitchFamily="49" charset="-122"/>
                    <a:ea typeface="楷体" panose="02010609060101010101" pitchFamily="49" charset="-122"/>
                    <a:cs typeface="Lantinghei SC Heavy" charset="-122"/>
                  </a:rPr>
                  <a:t>GLONASS</a:t>
                </a:r>
                <a:endParaRPr lang="zh-CN" altLang="en-US" sz="1400" b="1" dirty="0">
                  <a:latin typeface="楷体" panose="02010609060101010101" pitchFamily="49" charset="-122"/>
                  <a:ea typeface="楷体" panose="02010609060101010101" pitchFamily="49" charset="-122"/>
                  <a:cs typeface="Lantinghei SC Heavy" charset="-122"/>
                </a:endParaRPr>
              </a:p>
            </p:txBody>
          </p:sp>
          <p:pic>
            <p:nvPicPr>
              <p:cNvPr id="15" name="Picture 3" descr="C:\Users\admin\AppData\Local\Microsoft\Windows\Temporary Internet Files\Content.IE5\5QY0H0OS\MC900434857[1].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0400000">
                <a:off x="3924300" y="1989138"/>
                <a:ext cx="549275" cy="550862"/>
              </a:xfrm>
              <a:prstGeom prst="rect">
                <a:avLst/>
              </a:prstGeom>
              <a:grpFill/>
              <a:ln>
                <a:noFill/>
              </a:ln>
              <a:effectLst/>
              <a:extLst/>
            </p:spPr>
          </p:pic>
        </p:grpSp>
        <p:sp>
          <p:nvSpPr>
            <p:cNvPr id="10272" name="TextBox 34"/>
            <p:cNvSpPr txBox="1">
              <a:spLocks noChangeArrowheads="1"/>
            </p:cNvSpPr>
            <p:nvPr/>
          </p:nvSpPr>
          <p:spPr bwMode="auto">
            <a:xfrm>
              <a:off x="4323570" y="2872119"/>
              <a:ext cx="777205" cy="80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914400" indent="-457200">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295400" indent="-3810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714500" indent="-3429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171700" indent="-342900">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6289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30861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5433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40005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zh-CN" altLang="en-US" sz="1600">
                  <a:latin typeface="楷体" panose="02010609060101010101" pitchFamily="49" charset="-122"/>
                  <a:ea typeface="楷体" panose="02010609060101010101" pitchFamily="49" charset="-122"/>
                  <a:cs typeface="Lantinghei SC Heavy"/>
                </a:rPr>
                <a:t>北斗</a:t>
              </a:r>
            </a:p>
            <a:p>
              <a:pPr eaLnBrk="1" hangingPunct="1">
                <a:spcBef>
                  <a:spcPct val="0"/>
                </a:spcBef>
                <a:buClrTx/>
                <a:buSzTx/>
                <a:buFont typeface="Wingdings" pitchFamily="2" charset="2"/>
                <a:buNone/>
              </a:pPr>
              <a:r>
                <a:rPr lang="en-US" altLang="zh-CN" sz="1600">
                  <a:latin typeface="楷体" panose="02010609060101010101" pitchFamily="49" charset="-122"/>
                  <a:ea typeface="楷体" panose="02010609060101010101" pitchFamily="49" charset="-122"/>
                  <a:cs typeface="Lantinghei SC Heavy"/>
                </a:rPr>
                <a:t>Galileo</a:t>
              </a:r>
            </a:p>
          </p:txBody>
        </p:sp>
      </p:grpSp>
      <p:sp>
        <p:nvSpPr>
          <p:cNvPr id="10243" name="TextBox 28"/>
          <p:cNvSpPr txBox="1">
            <a:spLocks noChangeArrowheads="1"/>
          </p:cNvSpPr>
          <p:nvPr/>
        </p:nvSpPr>
        <p:spPr bwMode="auto">
          <a:xfrm>
            <a:off x="1358900" y="2388394"/>
            <a:ext cx="11128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914400" indent="-457200">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295400" indent="-3810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714500" indent="-3429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171700" indent="-342900">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6289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30861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5433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40005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zh-CN" altLang="en-US" sz="2400">
                <a:latin typeface="楷体" panose="02010609060101010101" pitchFamily="49" charset="-122"/>
                <a:ea typeface="楷体" panose="02010609060101010101" pitchFamily="49" charset="-122"/>
                <a:cs typeface="Lantinghei SC Heavy"/>
              </a:rPr>
              <a:t>传感器</a:t>
            </a:r>
            <a:endParaRPr lang="en-US" altLang="zh-CN" sz="2400">
              <a:latin typeface="楷体" panose="02010609060101010101" pitchFamily="49" charset="-122"/>
              <a:ea typeface="楷体" panose="02010609060101010101" pitchFamily="49" charset="-122"/>
              <a:cs typeface="Lantinghei SC Heavy"/>
            </a:endParaRPr>
          </a:p>
        </p:txBody>
      </p:sp>
      <p:sp>
        <p:nvSpPr>
          <p:cNvPr id="10244" name="Oval 36"/>
          <p:cNvSpPr>
            <a:spLocks noChangeArrowheads="1"/>
          </p:cNvSpPr>
          <p:nvPr/>
        </p:nvSpPr>
        <p:spPr bwMode="auto">
          <a:xfrm rot="849568">
            <a:off x="276226" y="2919413"/>
            <a:ext cx="5222875" cy="2016919"/>
          </a:xfrm>
          <a:prstGeom prst="ellipse">
            <a:avLst/>
          </a:prstGeom>
          <a:solidFill>
            <a:srgbClr val="FFFF00">
              <a:alpha val="21176"/>
            </a:srgbClr>
          </a:solidFill>
          <a:ln w="38100">
            <a:solidFill>
              <a:srgbClr val="CF7E13"/>
            </a:solidFill>
            <a:round/>
            <a:headEnd/>
            <a:tailEnd/>
          </a:ln>
        </p:spPr>
        <p:txBody>
          <a:bodyPr anchor="ct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842963" indent="-420688">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195388" indent="-350838">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581150" indent="-315913">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003425" indent="-315913">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4606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29178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3750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38322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endParaRPr lang="en-US" altLang="zh-CN" sz="1800" b="0">
              <a:solidFill>
                <a:srgbClr val="FFFFFF"/>
              </a:solidFill>
              <a:latin typeface="楷体" panose="02010609060101010101" pitchFamily="49" charset="-122"/>
              <a:ea typeface="楷体" panose="02010609060101010101" pitchFamily="49" charset="-122"/>
              <a:cs typeface="Heiti SC Light"/>
            </a:endParaRPr>
          </a:p>
        </p:txBody>
      </p:sp>
      <p:grpSp>
        <p:nvGrpSpPr>
          <p:cNvPr id="21" name="组 60"/>
          <p:cNvGrpSpPr/>
          <p:nvPr/>
        </p:nvGrpSpPr>
        <p:grpSpPr bwMode="auto">
          <a:xfrm rot="21446346">
            <a:off x="809195" y="2867499"/>
            <a:ext cx="2846631" cy="2061566"/>
            <a:chOff x="508794" y="3398718"/>
            <a:chExt cx="3246216" cy="2921057"/>
          </a:xfrm>
          <a:noFill/>
        </p:grpSpPr>
        <p:pic>
          <p:nvPicPr>
            <p:cNvPr id="22" name="Picture 7"/>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08794" y="3613944"/>
              <a:ext cx="1071562" cy="1071562"/>
            </a:xfrm>
            <a:prstGeom prst="rect">
              <a:avLst/>
            </a:prstGeom>
            <a:grpFill/>
            <a:ln>
              <a:noFill/>
            </a:ln>
            <a:extLst/>
          </p:spPr>
        </p:pic>
        <p:sp>
          <p:nvSpPr>
            <p:cNvPr id="23" name="TextBox 26"/>
            <p:cNvSpPr txBox="1">
              <a:spLocks noChangeArrowheads="1"/>
            </p:cNvSpPr>
            <p:nvPr/>
          </p:nvSpPr>
          <p:spPr bwMode="auto">
            <a:xfrm>
              <a:off x="2222305" y="5190403"/>
              <a:ext cx="1025519" cy="479701"/>
            </a:xfrm>
            <a:prstGeom prst="rect">
              <a:avLst/>
            </a:prstGeom>
            <a:grpFill/>
            <a:ln>
              <a:noFill/>
            </a:ln>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charset="0"/>
                <a:buNone/>
                <a:defRPr/>
              </a:pPr>
              <a:r>
                <a:rPr lang="en-US" sz="1600">
                  <a:latin typeface="楷体" panose="02010609060101010101" pitchFamily="49" charset="-122"/>
                  <a:ea typeface="楷体" panose="02010609060101010101" pitchFamily="49" charset="-122"/>
                </a:rPr>
                <a:t> </a:t>
              </a:r>
              <a:r>
                <a:rPr lang="en-US" altLang="zh-CN" sz="1600">
                  <a:latin typeface="楷体" panose="02010609060101010101" pitchFamily="49" charset="-122"/>
                  <a:ea typeface="楷体" panose="02010609060101010101" pitchFamily="49" charset="-122"/>
                </a:rPr>
                <a:t>C</a:t>
              </a:r>
              <a:r>
                <a:rPr lang="en-US" sz="1600">
                  <a:latin typeface="楷体" panose="02010609060101010101" pitchFamily="49" charset="-122"/>
                  <a:ea typeface="楷体" panose="02010609060101010101" pitchFamily="49" charset="-122"/>
                </a:rPr>
                <a:t>amera</a:t>
              </a:r>
              <a:endParaRPr lang="en-US" sz="1600" dirty="0">
                <a:latin typeface="楷体" panose="02010609060101010101" pitchFamily="49" charset="-122"/>
                <a:ea typeface="楷体" panose="02010609060101010101" pitchFamily="49" charset="-122"/>
              </a:endParaRPr>
            </a:p>
          </p:txBody>
        </p:sp>
        <p:pic>
          <p:nvPicPr>
            <p:cNvPr id="24" name="Picture 3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853252" y="5243482"/>
              <a:ext cx="619446" cy="481648"/>
            </a:xfrm>
            <a:prstGeom prst="rect">
              <a:avLst/>
            </a:prstGeom>
            <a:grpFill/>
            <a:ln>
              <a:noFill/>
            </a:ln>
            <a:extLst/>
          </p:spPr>
        </p:pic>
        <p:pic>
          <p:nvPicPr>
            <p:cNvPr id="25"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388376">
              <a:off x="989716" y="4298732"/>
              <a:ext cx="881063" cy="881063"/>
            </a:xfrm>
            <a:prstGeom prst="rect">
              <a:avLst/>
            </a:prstGeom>
            <a:grpFill/>
            <a:ln>
              <a:noFill/>
            </a:ln>
            <a:extLst/>
          </p:spPr>
        </p:pic>
        <p:sp>
          <p:nvSpPr>
            <p:cNvPr id="26" name="TextBox 24"/>
            <p:cNvSpPr txBox="1">
              <a:spLocks noChangeArrowheads="1"/>
            </p:cNvSpPr>
            <p:nvPr/>
          </p:nvSpPr>
          <p:spPr bwMode="auto">
            <a:xfrm>
              <a:off x="696404" y="3398718"/>
              <a:ext cx="1848492" cy="479701"/>
            </a:xfrm>
            <a:prstGeom prst="rect">
              <a:avLst/>
            </a:prstGeom>
            <a:grpFill/>
            <a:ln>
              <a:noFill/>
            </a:ln>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charset="0"/>
                <a:buNone/>
                <a:defRPr/>
              </a:pPr>
              <a:r>
                <a:rPr lang="en-US" sz="1600" dirty="0">
                  <a:latin typeface="楷体" panose="02010609060101010101" pitchFamily="49" charset="-122"/>
                  <a:ea typeface="楷体" panose="02010609060101010101" pitchFamily="49" charset="-122"/>
                </a:rPr>
                <a:t>Accelerometers</a:t>
              </a:r>
              <a:endParaRPr lang="en-US" dirty="0">
                <a:latin typeface="楷体" panose="02010609060101010101" pitchFamily="49" charset="-122"/>
                <a:ea typeface="楷体" panose="02010609060101010101" pitchFamily="49" charset="-122"/>
              </a:endParaRPr>
            </a:p>
          </p:txBody>
        </p:sp>
        <p:sp>
          <p:nvSpPr>
            <p:cNvPr id="27" name="TextBox 25"/>
            <p:cNvSpPr txBox="1">
              <a:spLocks noChangeArrowheads="1"/>
            </p:cNvSpPr>
            <p:nvPr/>
          </p:nvSpPr>
          <p:spPr bwMode="auto">
            <a:xfrm>
              <a:off x="1380366" y="3810407"/>
              <a:ext cx="1689101" cy="479701"/>
            </a:xfrm>
            <a:prstGeom prst="rect">
              <a:avLst/>
            </a:prstGeom>
            <a:grp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charset="0"/>
                <a:buNone/>
                <a:defRPr/>
              </a:pPr>
              <a:r>
                <a:rPr lang="en-US" sz="1600" dirty="0">
                  <a:latin typeface="楷体" panose="02010609060101010101" pitchFamily="49" charset="-122"/>
                  <a:ea typeface="楷体" panose="02010609060101010101" pitchFamily="49" charset="-122"/>
                </a:rPr>
                <a:t>Gyroscopes</a:t>
              </a:r>
            </a:p>
          </p:txBody>
        </p:sp>
        <p:sp>
          <p:nvSpPr>
            <p:cNvPr id="28" name="TextBox 27"/>
            <p:cNvSpPr txBox="1">
              <a:spLocks noChangeArrowheads="1"/>
            </p:cNvSpPr>
            <p:nvPr/>
          </p:nvSpPr>
          <p:spPr bwMode="auto">
            <a:xfrm>
              <a:off x="1563302" y="4276378"/>
              <a:ext cx="1625776" cy="479701"/>
            </a:xfrm>
            <a:prstGeom prst="rect">
              <a:avLst/>
            </a:prstGeom>
            <a:grp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charset="0"/>
                <a:buNone/>
                <a:defRPr/>
              </a:pPr>
              <a:r>
                <a:rPr lang="en-US" altLang="zh-CN" sz="1600" dirty="0">
                  <a:latin typeface="楷体" panose="02010609060101010101" pitchFamily="49" charset="-122"/>
                  <a:ea typeface="楷体" panose="02010609060101010101" pitchFamily="49" charset="-122"/>
                </a:rPr>
                <a:t>Magnetometer</a:t>
              </a:r>
              <a:endParaRPr lang="en-US" sz="1600" dirty="0">
                <a:latin typeface="楷体" panose="02010609060101010101" pitchFamily="49" charset="-122"/>
                <a:ea typeface="楷体" panose="02010609060101010101" pitchFamily="49" charset="-122"/>
              </a:endParaRPr>
            </a:p>
          </p:txBody>
        </p:sp>
        <p:pic>
          <p:nvPicPr>
            <p:cNvPr id="29" name="Picture 3" descr="C:\Users\guowei\AppData\Roaming\Tencent\Users\64197918\QQ\WinTemp\RichOle\IU[`FY0$O09U]Q)UW(VU}]6.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04828" y="5591763"/>
              <a:ext cx="810688" cy="603565"/>
            </a:xfrm>
            <a:prstGeom prst="rect">
              <a:avLst/>
            </a:prstGeom>
            <a:grpFill/>
            <a:extLst/>
          </p:spPr>
        </p:pic>
        <p:sp>
          <p:nvSpPr>
            <p:cNvPr id="30" name="TextBox 32"/>
            <p:cNvSpPr txBox="1">
              <a:spLocks noChangeArrowheads="1"/>
            </p:cNvSpPr>
            <p:nvPr/>
          </p:nvSpPr>
          <p:spPr bwMode="auto">
            <a:xfrm>
              <a:off x="2491483" y="5491201"/>
              <a:ext cx="1263527" cy="828574"/>
            </a:xfrm>
            <a:prstGeom prst="rect">
              <a:avLst/>
            </a:prstGeom>
            <a:grpFill/>
            <a:ln>
              <a:noFill/>
            </a:ln>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charset="0"/>
                <a:buNone/>
                <a:defRPr/>
              </a:pPr>
              <a:r>
                <a:rPr lang="en-US" altLang="zh-CN" sz="1600" dirty="0">
                  <a:latin typeface="楷体" panose="02010609060101010101" pitchFamily="49" charset="-122"/>
                  <a:ea typeface="楷体" panose="02010609060101010101" pitchFamily="49" charset="-122"/>
                </a:rPr>
                <a:t>Acoustic</a:t>
              </a:r>
              <a:r>
                <a:rPr lang="zh-CN" altLang="en-US" sz="1600" dirty="0">
                  <a:latin typeface="楷体" panose="02010609060101010101" pitchFamily="49" charset="-122"/>
                  <a:ea typeface="楷体" panose="02010609060101010101" pitchFamily="49" charset="-122"/>
                </a:rPr>
                <a:t> </a:t>
              </a:r>
            </a:p>
            <a:p>
              <a:pPr>
                <a:buFont typeface="Wingdings" charset="0"/>
                <a:buNone/>
                <a:defRPr/>
              </a:pPr>
              <a:r>
                <a:rPr lang="en-US" altLang="zh-CN" sz="1600" dirty="0">
                  <a:latin typeface="楷体" panose="02010609060101010101" pitchFamily="49" charset="-122"/>
                  <a:ea typeface="楷体" panose="02010609060101010101" pitchFamily="49" charset="-122"/>
                </a:rPr>
                <a:t>sensor</a:t>
              </a:r>
              <a:endParaRPr lang="en-US" sz="1600" dirty="0">
                <a:latin typeface="楷体" panose="02010609060101010101" pitchFamily="49" charset="-122"/>
                <a:ea typeface="楷体" panose="02010609060101010101" pitchFamily="49" charset="-122"/>
              </a:endParaRPr>
            </a:p>
          </p:txBody>
        </p:sp>
        <p:pic>
          <p:nvPicPr>
            <p:cNvPr id="31" name="图片 30"/>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400443" y="4821754"/>
              <a:ext cx="608013" cy="581578"/>
            </a:xfrm>
            <a:prstGeom prst="rect">
              <a:avLst/>
            </a:prstGeom>
            <a:grpFill/>
          </p:spPr>
        </p:pic>
        <p:sp>
          <p:nvSpPr>
            <p:cNvPr id="32" name="TextBox 26"/>
            <p:cNvSpPr txBox="1">
              <a:spLocks noChangeArrowheads="1"/>
            </p:cNvSpPr>
            <p:nvPr/>
          </p:nvSpPr>
          <p:spPr bwMode="auto">
            <a:xfrm>
              <a:off x="1741373" y="4747627"/>
              <a:ext cx="1614506" cy="479701"/>
            </a:xfrm>
            <a:prstGeom prst="rect">
              <a:avLst/>
            </a:prstGeom>
            <a:grpFill/>
            <a:ln>
              <a:noFill/>
            </a:ln>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charset="0"/>
                <a:buNone/>
                <a:defRPr/>
              </a:pPr>
              <a:r>
                <a:rPr lang="en-US" altLang="zh-CN" sz="1600" dirty="0">
                  <a:latin typeface="楷体" panose="02010609060101010101" pitchFamily="49" charset="-122"/>
                  <a:ea typeface="楷体" panose="02010609060101010101" pitchFamily="49" charset="-122"/>
                </a:rPr>
                <a:t>Light</a:t>
              </a:r>
              <a:r>
                <a:rPr lang="zh-CN" altLang="en-US" sz="1600" dirty="0">
                  <a:latin typeface="楷体" panose="02010609060101010101" pitchFamily="49" charset="-122"/>
                  <a:ea typeface="楷体" panose="02010609060101010101" pitchFamily="49" charset="-122"/>
                </a:rPr>
                <a:t> </a:t>
              </a:r>
              <a:r>
                <a:rPr lang="en-US" altLang="zh-CN" sz="1600" dirty="0">
                  <a:latin typeface="楷体" panose="02010609060101010101" pitchFamily="49" charset="-122"/>
                  <a:ea typeface="楷体" panose="02010609060101010101" pitchFamily="49" charset="-122"/>
                </a:rPr>
                <a:t>sensor</a:t>
              </a:r>
              <a:endParaRPr lang="en-US" sz="1600" dirty="0">
                <a:latin typeface="楷体" panose="02010609060101010101" pitchFamily="49" charset="-122"/>
                <a:ea typeface="楷体" panose="02010609060101010101" pitchFamily="49" charset="-122"/>
              </a:endParaRPr>
            </a:p>
          </p:txBody>
        </p:sp>
      </p:grpSp>
      <p:cxnSp>
        <p:nvCxnSpPr>
          <p:cNvPr id="10246" name="Straight Arrow Connector 12"/>
          <p:cNvCxnSpPr>
            <a:cxnSpLocks noChangeShapeType="1"/>
          </p:cNvCxnSpPr>
          <p:nvPr/>
        </p:nvCxnSpPr>
        <p:spPr bwMode="auto">
          <a:xfrm>
            <a:off x="3495676" y="4002881"/>
            <a:ext cx="917575" cy="280988"/>
          </a:xfrm>
          <a:prstGeom prst="straightConnector1">
            <a:avLst/>
          </a:prstGeom>
          <a:noFill/>
          <a:ln w="38100">
            <a:solidFill>
              <a:srgbClr val="831B81"/>
            </a:solidFill>
            <a:round/>
            <a:headEnd/>
            <a:tailEnd type="arrow" w="med" len="med"/>
          </a:ln>
          <a:extLst>
            <a:ext uri="{909E8E84-426E-40DD-AFC4-6F175D3DCCD1}">
              <a14:hiddenFill xmlns:a14="http://schemas.microsoft.com/office/drawing/2010/main">
                <a:noFill/>
              </a14:hiddenFill>
            </a:ext>
          </a:extLst>
        </p:spPr>
      </p:cxnSp>
      <p:sp>
        <p:nvSpPr>
          <p:cNvPr id="10247" name="Oval 38"/>
          <p:cNvSpPr>
            <a:spLocks noChangeArrowheads="1"/>
          </p:cNvSpPr>
          <p:nvPr/>
        </p:nvSpPr>
        <p:spPr bwMode="auto">
          <a:xfrm rot="9960000">
            <a:off x="3894138" y="3000376"/>
            <a:ext cx="5118100" cy="1851422"/>
          </a:xfrm>
          <a:prstGeom prst="ellipse">
            <a:avLst/>
          </a:prstGeom>
          <a:solidFill>
            <a:srgbClr val="CF7E13">
              <a:alpha val="21960"/>
            </a:srgbClr>
          </a:solidFill>
          <a:ln w="38100">
            <a:solidFill>
              <a:srgbClr val="CF7E13"/>
            </a:solidFill>
            <a:prstDash val="dash"/>
            <a:round/>
            <a:headEnd/>
            <a:tailEnd/>
          </a:ln>
        </p:spPr>
        <p:txBody>
          <a:bodyPr anchor="ct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914400" indent="-457200">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295400" indent="-3810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714500" indent="-3429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171700" indent="-342900">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6289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30861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5433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40005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endParaRPr lang="en-US" altLang="zh-CN" sz="1800" b="0">
              <a:solidFill>
                <a:srgbClr val="FFFFFF"/>
              </a:solidFill>
              <a:latin typeface="楷体" panose="02010609060101010101" pitchFamily="49" charset="-122"/>
              <a:ea typeface="楷体" panose="02010609060101010101" pitchFamily="49" charset="-122"/>
            </a:endParaRPr>
          </a:p>
        </p:txBody>
      </p:sp>
      <p:pic>
        <p:nvPicPr>
          <p:cNvPr id="1024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84964" y="3307556"/>
            <a:ext cx="64293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33"/>
          <p:cNvSpPr txBox="1">
            <a:spLocks noChangeArrowheads="1"/>
          </p:cNvSpPr>
          <p:nvPr/>
        </p:nvSpPr>
        <p:spPr bwMode="auto">
          <a:xfrm>
            <a:off x="7607300" y="3829050"/>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914400" indent="-457200">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295400" indent="-3810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714500" indent="-3429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171700" indent="-342900">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6289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30861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5433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40005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en-US" altLang="zh-CN" sz="1600" b="0">
                <a:latin typeface="楷体" panose="02010609060101010101" pitchFamily="49" charset="-122"/>
                <a:ea typeface="楷体" panose="02010609060101010101" pitchFamily="49" charset="-122"/>
              </a:rPr>
              <a:t>WLAN</a:t>
            </a:r>
          </a:p>
        </p:txBody>
      </p:sp>
      <p:pic>
        <p:nvPicPr>
          <p:cNvPr id="10250" name="Picture 3" descr="C:\Users\admin\AppData\Local\Microsoft\Windows\Temporary Internet Files\Content.IE5\5QY0H0OS\MC900349993[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20000">
            <a:off x="5927726" y="4244579"/>
            <a:ext cx="487363" cy="6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Box 30"/>
          <p:cNvSpPr txBox="1">
            <a:spLocks noChangeArrowheads="1"/>
          </p:cNvSpPr>
          <p:nvPr/>
        </p:nvSpPr>
        <p:spPr bwMode="auto">
          <a:xfrm>
            <a:off x="6616700" y="2447926"/>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914400" indent="-457200">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295400" indent="-3810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714500" indent="-3429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171700" indent="-342900">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6289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30861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5433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40005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zh-CN" altLang="en-US" sz="2400">
                <a:latin typeface="楷体" panose="02010609060101010101" pitchFamily="49" charset="-122"/>
                <a:ea typeface="楷体" panose="02010609060101010101" pitchFamily="49" charset="-122"/>
                <a:cs typeface="Lantinghei SC Heavy"/>
              </a:rPr>
              <a:t>射频信号</a:t>
            </a:r>
            <a:endParaRPr lang="en-US" altLang="zh-CN" sz="2400">
              <a:latin typeface="楷体" panose="02010609060101010101" pitchFamily="49" charset="-122"/>
              <a:ea typeface="楷体" panose="02010609060101010101" pitchFamily="49" charset="-122"/>
              <a:cs typeface="Lantinghei SC Heavy"/>
            </a:endParaRPr>
          </a:p>
        </p:txBody>
      </p:sp>
      <p:sp>
        <p:nvSpPr>
          <p:cNvPr id="10252" name="TextBox 31"/>
          <p:cNvSpPr txBox="1">
            <a:spLocks noChangeArrowheads="1"/>
          </p:cNvSpPr>
          <p:nvPr/>
        </p:nvSpPr>
        <p:spPr bwMode="auto">
          <a:xfrm>
            <a:off x="6389689" y="4144567"/>
            <a:ext cx="18261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914400" indent="-457200">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295400" indent="-3810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714500" indent="-3429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171700" indent="-342900">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6289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30861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5433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40005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en-US" altLang="zh-CN" sz="1600" b="0">
                <a:latin typeface="楷体" panose="02010609060101010101" pitchFamily="49" charset="-122"/>
                <a:ea typeface="楷体" panose="02010609060101010101" pitchFamily="49" charset="-122"/>
              </a:rPr>
              <a:t>Cellular network</a:t>
            </a:r>
          </a:p>
          <a:p>
            <a:pPr eaLnBrk="1" hangingPunct="1">
              <a:spcBef>
                <a:spcPct val="0"/>
              </a:spcBef>
              <a:buClrTx/>
              <a:buSzTx/>
              <a:buFont typeface="Wingdings" pitchFamily="2" charset="2"/>
              <a:buNone/>
            </a:pPr>
            <a:r>
              <a:rPr lang="en-US" altLang="zh-CN" sz="1600" b="0">
                <a:latin typeface="楷体" panose="02010609060101010101" pitchFamily="49" charset="-122"/>
                <a:ea typeface="楷体" panose="02010609060101010101" pitchFamily="49" charset="-122"/>
              </a:rPr>
              <a:t>&amp; Digital TV</a:t>
            </a:r>
          </a:p>
        </p:txBody>
      </p:sp>
      <p:sp>
        <p:nvSpPr>
          <p:cNvPr id="10253" name="TextBox 32"/>
          <p:cNvSpPr txBox="1">
            <a:spLocks noChangeArrowheads="1"/>
          </p:cNvSpPr>
          <p:nvPr/>
        </p:nvSpPr>
        <p:spPr bwMode="auto">
          <a:xfrm>
            <a:off x="6800851" y="3570685"/>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914400" indent="-457200">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295400" indent="-3810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714500" indent="-3429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171700" indent="-342900">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6289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30861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5433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40005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en-US" altLang="zh-CN" sz="1600" b="0">
                <a:latin typeface="楷体" panose="02010609060101010101" pitchFamily="49" charset="-122"/>
                <a:ea typeface="楷体" panose="02010609060101010101" pitchFamily="49" charset="-122"/>
              </a:rPr>
              <a:t>BT/BLE</a:t>
            </a:r>
          </a:p>
        </p:txBody>
      </p:sp>
      <p:sp>
        <p:nvSpPr>
          <p:cNvPr id="10254" name="TextBox 34"/>
          <p:cNvSpPr txBox="1">
            <a:spLocks noChangeArrowheads="1"/>
          </p:cNvSpPr>
          <p:nvPr/>
        </p:nvSpPr>
        <p:spPr bwMode="auto">
          <a:xfrm>
            <a:off x="5827714" y="3677842"/>
            <a:ext cx="7136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914400" indent="-457200">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295400" indent="-3810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714500" indent="-342900">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171700" indent="-342900">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6289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30861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5433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4000500" indent="-342900"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en-US" altLang="zh-CN" sz="1600" b="0">
                <a:latin typeface="楷体" panose="02010609060101010101" pitchFamily="49" charset="-122"/>
                <a:ea typeface="楷体" panose="02010609060101010101" pitchFamily="49" charset="-122"/>
              </a:rPr>
              <a:t>RFID/</a:t>
            </a:r>
          </a:p>
          <a:p>
            <a:pPr eaLnBrk="1" hangingPunct="1">
              <a:spcBef>
                <a:spcPct val="0"/>
              </a:spcBef>
              <a:buClrTx/>
              <a:buSzTx/>
              <a:buFont typeface="Wingdings" pitchFamily="2" charset="2"/>
              <a:buNone/>
            </a:pPr>
            <a:r>
              <a:rPr lang="en-US" altLang="zh-CN" sz="1600" b="0">
                <a:latin typeface="楷体" panose="02010609060101010101" pitchFamily="49" charset="-122"/>
                <a:ea typeface="楷体" panose="02010609060101010101" pitchFamily="49" charset="-122"/>
              </a:rPr>
              <a:t>NFC</a:t>
            </a:r>
          </a:p>
        </p:txBody>
      </p:sp>
      <p:cxnSp>
        <p:nvCxnSpPr>
          <p:cNvPr id="10255" name="Straight Arrow Connector 40"/>
          <p:cNvCxnSpPr>
            <a:cxnSpLocks noChangeShapeType="1"/>
          </p:cNvCxnSpPr>
          <p:nvPr/>
        </p:nvCxnSpPr>
        <p:spPr bwMode="auto">
          <a:xfrm flipH="1">
            <a:off x="5181601" y="4106466"/>
            <a:ext cx="817563" cy="170259"/>
          </a:xfrm>
          <a:prstGeom prst="straightConnector1">
            <a:avLst/>
          </a:prstGeom>
          <a:noFill/>
          <a:ln w="38100">
            <a:solidFill>
              <a:srgbClr val="831B81"/>
            </a:solidFill>
            <a:round/>
            <a:headEnd/>
            <a:tailEnd type="arrow" w="med" len="med"/>
          </a:ln>
          <a:extLst>
            <a:ext uri="{909E8E84-426E-40DD-AFC4-6F175D3DCCD1}">
              <a14:hiddenFill xmlns:a14="http://schemas.microsoft.com/office/drawing/2010/main">
                <a:noFill/>
              </a14:hiddenFill>
            </a:ext>
          </a:extLst>
        </p:spPr>
      </p:cxnSp>
      <p:pic>
        <p:nvPicPr>
          <p:cNvPr id="10256" name="图片 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56525" y="3508772"/>
            <a:ext cx="444500" cy="35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图片 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4957409">
            <a:off x="6378972" y="3693716"/>
            <a:ext cx="340519"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2" descr="C:\Users\admin\AppData\Local\Microsoft\Windows\Temporary Internet Files\Content.IE5\9MHCFYIX\MC900432629[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94189" y="4042173"/>
            <a:ext cx="911225" cy="64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 3"/>
          <p:cNvGrpSpPr>
            <a:grpSpLocks/>
          </p:cNvGrpSpPr>
          <p:nvPr/>
        </p:nvGrpSpPr>
        <p:grpSpPr bwMode="auto">
          <a:xfrm>
            <a:off x="133350" y="1139428"/>
            <a:ext cx="6389688" cy="2680097"/>
            <a:chOff x="205936" y="1583532"/>
            <a:chExt cx="6389693" cy="3573462"/>
          </a:xfrm>
        </p:grpSpPr>
        <p:grpSp>
          <p:nvGrpSpPr>
            <p:cNvPr id="10262" name="组 50"/>
            <p:cNvGrpSpPr>
              <a:grpSpLocks/>
            </p:cNvGrpSpPr>
            <p:nvPr/>
          </p:nvGrpSpPr>
          <p:grpSpPr bwMode="auto">
            <a:xfrm>
              <a:off x="2906276" y="1716883"/>
              <a:ext cx="3689353" cy="3440111"/>
              <a:chOff x="3029544" y="2324731"/>
              <a:chExt cx="3689310" cy="3439133"/>
            </a:xfrm>
          </p:grpSpPr>
          <p:sp>
            <p:nvSpPr>
              <p:cNvPr id="52" name="椭圆 51"/>
              <p:cNvSpPr/>
              <p:nvPr/>
            </p:nvSpPr>
            <p:spPr>
              <a:xfrm>
                <a:off x="3029544" y="2324731"/>
                <a:ext cx="3689310" cy="3439133"/>
              </a:xfrm>
              <a:prstGeom prst="ellipse">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endParaRPr kumimoji="1" lang="zh-CN" altLang="en-US">
                  <a:solidFill>
                    <a:srgbClr val="FFFFFF"/>
                  </a:solidFill>
                  <a:latin typeface="楷体" panose="02010609060101010101" pitchFamily="49" charset="-122"/>
                  <a:ea typeface="楷体" panose="02010609060101010101" pitchFamily="49" charset="-122"/>
                </a:endParaRPr>
              </a:p>
            </p:txBody>
          </p:sp>
          <p:sp>
            <p:nvSpPr>
              <p:cNvPr id="10265" name="TextBox 26"/>
              <p:cNvSpPr txBox="1">
                <a:spLocks noChangeArrowheads="1"/>
              </p:cNvSpPr>
              <p:nvPr/>
            </p:nvSpPr>
            <p:spPr bwMode="auto">
              <a:xfrm>
                <a:off x="4828772" y="3699115"/>
                <a:ext cx="902801" cy="69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842963" indent="-420688">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195388" indent="-350838">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581150" indent="-315913">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003425" indent="-315913">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4606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29178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3750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38322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zh-CN" altLang="en-US" sz="2800" b="0">
                    <a:latin typeface="楷体" panose="02010609060101010101" pitchFamily="49" charset="-122"/>
                    <a:ea typeface="楷体" panose="02010609060101010101" pitchFamily="49" charset="-122"/>
                    <a:cs typeface="Heiti SC Light"/>
                  </a:rPr>
                  <a:t>相机</a:t>
                </a:r>
                <a:endParaRPr lang="en-US" altLang="zh-CN" sz="2800" b="0">
                  <a:latin typeface="楷体" panose="02010609060101010101" pitchFamily="49" charset="-122"/>
                  <a:ea typeface="楷体" panose="02010609060101010101" pitchFamily="49" charset="-122"/>
                  <a:cs typeface="Heiti SC Light"/>
                </a:endParaRPr>
              </a:p>
            </p:txBody>
          </p:sp>
          <p:pic>
            <p:nvPicPr>
              <p:cNvPr id="10266" name="Picture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5682" y="3692543"/>
                <a:ext cx="711704" cy="56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3" descr="C:\Users\guowei\AppData\Roaming\Tencent\Users\64197918\QQ\WinTemp\RichOle\IU[`FY0$O09U]Q)UW(VU}]6.png"/>
              <p:cNvPicPr>
                <a:picLocks noChangeAspect="1" noChangeArrowheads="1"/>
              </p:cNvPicPr>
              <p:nvPr/>
            </p:nvPicPr>
            <p:blipFill>
              <a:blip r:embed="rId9">
                <a:extLst>
                  <a:ext uri="{28A0092B-C50C-407E-A947-70E740481C1C}">
                    <a14:useLocalDpi xmlns:a14="http://schemas.microsoft.com/office/drawing/2010/main" val="0"/>
                  </a:ext>
                </a:extLst>
              </a:blip>
              <a:srcRect r="35680"/>
              <a:stretch>
                <a:fillRect/>
              </a:stretch>
            </p:blipFill>
            <p:spPr bwMode="auto">
              <a:xfrm>
                <a:off x="4038074" y="4503983"/>
                <a:ext cx="746887" cy="76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8" name="TextBox 32"/>
              <p:cNvSpPr txBox="1">
                <a:spLocks noChangeArrowheads="1"/>
              </p:cNvSpPr>
              <p:nvPr/>
            </p:nvSpPr>
            <p:spPr bwMode="auto">
              <a:xfrm>
                <a:off x="4801484" y="4621412"/>
                <a:ext cx="902801" cy="69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842963" indent="-420688">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195388" indent="-350838">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581150" indent="-315913">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003425" indent="-315913">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4606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29178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3750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38322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zh-CN" altLang="en-US" sz="2800" b="0">
                    <a:latin typeface="楷体" panose="02010609060101010101" pitchFamily="49" charset="-122"/>
                    <a:ea typeface="楷体" panose="02010609060101010101" pitchFamily="49" charset="-122"/>
                    <a:cs typeface="Heiti SC Light"/>
                  </a:rPr>
                  <a:t>音频</a:t>
                </a:r>
              </a:p>
            </p:txBody>
          </p:sp>
          <p:pic>
            <p:nvPicPr>
              <p:cNvPr id="10269" name="图片 89"/>
              <p:cNvPicPr>
                <a:picLocks noChangeAspect="1"/>
              </p:cNvPicPr>
              <p:nvPr/>
            </p:nvPicPr>
            <p:blipFill>
              <a:blip r:embed="rId16" cstate="print">
                <a:extLst>
                  <a:ext uri="{28A0092B-C50C-407E-A947-70E740481C1C}">
                    <a14:useLocalDpi xmlns:a14="http://schemas.microsoft.com/office/drawing/2010/main" val="0"/>
                  </a:ext>
                </a:extLst>
              </a:blip>
              <a:srcRect l="16870" t="9377" r="3564" b="18835"/>
              <a:stretch>
                <a:fillRect/>
              </a:stretch>
            </p:blipFill>
            <p:spPr bwMode="auto">
              <a:xfrm>
                <a:off x="4036575" y="2755908"/>
                <a:ext cx="697361" cy="7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 name="TextBox 26"/>
              <p:cNvSpPr txBox="1">
                <a:spLocks noChangeArrowheads="1"/>
              </p:cNvSpPr>
              <p:nvPr/>
            </p:nvSpPr>
            <p:spPr bwMode="auto">
              <a:xfrm>
                <a:off x="4833180" y="2785186"/>
                <a:ext cx="950704" cy="69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C001E"/>
                  </a:buClr>
                  <a:buSzPct val="150000"/>
                  <a:buFont typeface="Wingdings" pitchFamily="2" charset="2"/>
                  <a:buChar char="§"/>
                  <a:defRPr sz="2500" b="1">
                    <a:solidFill>
                      <a:schemeClr val="tx1"/>
                    </a:solidFill>
                    <a:latin typeface="Lantinghei SC Demibold"/>
                    <a:ea typeface="Lantinghei SC Demibold"/>
                    <a:cs typeface="Lantinghei SC Demibold"/>
                  </a:defRPr>
                </a:lvl1pPr>
                <a:lvl2pPr marL="842963" indent="-420688">
                  <a:spcBef>
                    <a:spcPct val="20000"/>
                  </a:spcBef>
                  <a:buClr>
                    <a:srgbClr val="51727B"/>
                  </a:buClr>
                  <a:buSzPct val="150000"/>
                  <a:buFont typeface="Wingdings" pitchFamily="2" charset="2"/>
                  <a:buChar char="§"/>
                  <a:defRPr sz="2200" b="1">
                    <a:solidFill>
                      <a:schemeClr val="tx1"/>
                    </a:solidFill>
                    <a:latin typeface="Lantinghei SC Demibold"/>
                    <a:ea typeface="Lantinghei SC Demibold"/>
                    <a:cs typeface="Lantinghei SC Demibold"/>
                  </a:defRPr>
                </a:lvl2pPr>
                <a:lvl3pPr marL="1195388" indent="-350838">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3pPr>
                <a:lvl4pPr marL="1581150" indent="-315913">
                  <a:spcBef>
                    <a:spcPct val="20000"/>
                  </a:spcBef>
                  <a:buClr>
                    <a:schemeClr val="tx1"/>
                  </a:buClr>
                  <a:buSzPct val="150000"/>
                  <a:buFont typeface="Wingdings" pitchFamily="2" charset="2"/>
                  <a:buChar char="§"/>
                  <a:defRPr b="1">
                    <a:solidFill>
                      <a:schemeClr val="tx1"/>
                    </a:solidFill>
                    <a:latin typeface="Lantinghei SC Demibold"/>
                    <a:ea typeface="Lantinghei SC Demibold"/>
                    <a:cs typeface="Lantinghei SC Demibold"/>
                  </a:defRPr>
                </a:lvl4pPr>
                <a:lvl5pPr marL="2003425" indent="-315913">
                  <a:spcBef>
                    <a:spcPct val="20000"/>
                  </a:spcBef>
                  <a:buClr>
                    <a:schemeClr val="tx1"/>
                  </a:buClr>
                  <a:buFont typeface="Wingdings" pitchFamily="2" charset="2"/>
                  <a:buChar char="§"/>
                  <a:defRPr b="1">
                    <a:solidFill>
                      <a:schemeClr val="tx1"/>
                    </a:solidFill>
                    <a:latin typeface="Lantinghei SC Demibold"/>
                    <a:ea typeface="Lantinghei SC Demibold"/>
                    <a:cs typeface="Lantinghei SC Demibold"/>
                  </a:defRPr>
                </a:lvl5pPr>
                <a:lvl6pPr marL="24606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6pPr>
                <a:lvl7pPr marL="29178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7pPr>
                <a:lvl8pPr marL="33750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8pPr>
                <a:lvl9pPr marL="3832225" indent="-315913" eaLnBrk="0" fontAlgn="base" hangingPunct="0">
                  <a:spcBef>
                    <a:spcPct val="20000"/>
                  </a:spcBef>
                  <a:spcAft>
                    <a:spcPct val="0"/>
                  </a:spcAft>
                  <a:buClr>
                    <a:schemeClr val="tx1"/>
                  </a:buClr>
                  <a:buFont typeface="Wingdings" pitchFamily="2" charset="2"/>
                  <a:buChar char="§"/>
                  <a:defRPr b="1">
                    <a:solidFill>
                      <a:schemeClr val="tx1"/>
                    </a:solidFill>
                    <a:latin typeface="Lantinghei SC Demibold"/>
                    <a:ea typeface="Lantinghei SC Demibold"/>
                    <a:cs typeface="Lantinghei SC Demibold"/>
                  </a:defRPr>
                </a:lvl9pPr>
              </a:lstStyle>
              <a:p>
                <a:pPr eaLnBrk="1" hangingPunct="1">
                  <a:spcBef>
                    <a:spcPct val="0"/>
                  </a:spcBef>
                  <a:buClrTx/>
                  <a:buSzTx/>
                  <a:buFont typeface="Wingdings" pitchFamily="2" charset="2"/>
                  <a:buNone/>
                </a:pPr>
                <a:r>
                  <a:rPr lang="zh-CN" altLang="en-US" sz="2800" b="0">
                    <a:latin typeface="楷体" panose="02010609060101010101" pitchFamily="49" charset="-122"/>
                    <a:ea typeface="楷体" panose="02010609060101010101" pitchFamily="49" charset="-122"/>
                    <a:cs typeface="Heiti SC Light"/>
                  </a:rPr>
                  <a:t>光源</a:t>
                </a:r>
                <a:endParaRPr lang="en-US" altLang="zh-CN" sz="2800" b="0">
                  <a:latin typeface="楷体" panose="02010609060101010101" pitchFamily="49" charset="-122"/>
                  <a:ea typeface="楷体" panose="02010609060101010101" pitchFamily="49" charset="-122"/>
                  <a:cs typeface="Heiti SC Light"/>
                </a:endParaRPr>
              </a:p>
            </p:txBody>
          </p:sp>
        </p:grpSp>
        <p:sp>
          <p:nvSpPr>
            <p:cNvPr id="10263" name="矩形 19"/>
            <p:cNvSpPr>
              <a:spLocks noChangeArrowheads="1"/>
            </p:cNvSpPr>
            <p:nvPr/>
          </p:nvSpPr>
          <p:spPr bwMode="auto">
            <a:xfrm>
              <a:off x="205936" y="1583532"/>
              <a:ext cx="2873397" cy="59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eaLnBrk="1" hangingPunct="1">
                <a:lnSpc>
                  <a:spcPct val="125000"/>
                </a:lnSpc>
                <a:spcBef>
                  <a:spcPct val="20000"/>
                </a:spcBef>
                <a:buClr>
                  <a:srgbClr val="9C001E"/>
                </a:buClr>
                <a:buSzPct val="150000"/>
              </a:pPr>
              <a:r>
                <a:rPr lang="zh-CN" altLang="en-US" dirty="0">
                  <a:latin typeface="楷体" panose="02010609060101010101" pitchFamily="49" charset="-122"/>
                  <a:ea typeface="楷体" panose="02010609060101010101" pitchFamily="49" charset="-122"/>
                </a:rPr>
                <a:t>高精度定位源</a:t>
              </a:r>
            </a:p>
          </p:txBody>
        </p:sp>
      </p:grpSp>
      <p:sp>
        <p:nvSpPr>
          <p:cNvPr id="10260" name="矩形 19"/>
          <p:cNvSpPr>
            <a:spLocks noChangeArrowheads="1"/>
          </p:cNvSpPr>
          <p:nvPr/>
        </p:nvSpPr>
        <p:spPr bwMode="auto">
          <a:xfrm>
            <a:off x="6232525" y="1119188"/>
            <a:ext cx="2751138"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eaLnBrk="1" hangingPunct="1">
              <a:lnSpc>
                <a:spcPct val="125000"/>
              </a:lnSpc>
              <a:spcBef>
                <a:spcPct val="20000"/>
              </a:spcBef>
              <a:buClr>
                <a:srgbClr val="9C001E"/>
              </a:buClr>
              <a:buSzPct val="150000"/>
            </a:pPr>
            <a:r>
              <a:rPr lang="zh-CN" altLang="en-US" sz="1600" b="1">
                <a:latin typeface="楷体" panose="02010609060101010101" pitchFamily="49" charset="-122"/>
                <a:ea typeface="楷体" panose="02010609060101010101" pitchFamily="49" charset="-122"/>
                <a:cs typeface="Lantinghei SC Heavy"/>
              </a:rPr>
              <a:t>手机已成为传感器集中载体</a:t>
            </a:r>
          </a:p>
        </p:txBody>
      </p:sp>
      <p:cxnSp>
        <p:nvCxnSpPr>
          <p:cNvPr id="10261" name="直线箭头连接符 2"/>
          <p:cNvCxnSpPr>
            <a:cxnSpLocks noChangeShapeType="1"/>
          </p:cNvCxnSpPr>
          <p:nvPr/>
        </p:nvCxnSpPr>
        <p:spPr bwMode="auto">
          <a:xfrm>
            <a:off x="2105025" y="1641873"/>
            <a:ext cx="901700" cy="335756"/>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4010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89525" y="1473994"/>
            <a:ext cx="3779838" cy="260746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标题 2"/>
          <p:cNvSpPr>
            <a:spLocks noGrp="1"/>
          </p:cNvSpPr>
          <p:nvPr>
            <p:ph type="title"/>
          </p:nvPr>
        </p:nvSpPr>
        <p:spPr>
          <a:xfrm>
            <a:off x="0" y="319683"/>
            <a:ext cx="9144000" cy="523875"/>
          </a:xfrm>
        </p:spPr>
        <p:txBody>
          <a:bodyPr>
            <a:noAutofit/>
          </a:bodyPr>
          <a:lstStyle/>
          <a:p>
            <a:r>
              <a:rPr kumimoji="1" lang="zh-CN" altLang="en-US" sz="3200" dirty="0" smtClean="0">
                <a:solidFill>
                  <a:schemeClr val="tx1"/>
                </a:solidFill>
                <a:latin typeface="楷体" panose="02010609060101010101" pitchFamily="49" charset="-122"/>
                <a:ea typeface="楷体" panose="02010609060101010101" pitchFamily="49" charset="-122"/>
                <a:cs typeface="Lantinghei SC Heavy"/>
              </a:rPr>
              <a:t>音频定位</a:t>
            </a:r>
          </a:p>
        </p:txBody>
      </p:sp>
      <p:sp>
        <p:nvSpPr>
          <p:cNvPr id="71684" name="矩形 80"/>
          <p:cNvSpPr>
            <a:spLocks noChangeArrowheads="1"/>
          </p:cNvSpPr>
          <p:nvPr/>
        </p:nvSpPr>
        <p:spPr bwMode="auto">
          <a:xfrm>
            <a:off x="439738" y="1131590"/>
            <a:ext cx="4420294" cy="3560664"/>
          </a:xfrm>
          <a:prstGeom prst="rect">
            <a:avLst/>
          </a:prstGeom>
          <a:solidFill>
            <a:schemeClr val="bg1"/>
          </a:solidFill>
          <a:ln w="12700">
            <a:solidFill>
              <a:schemeClr val="bg1"/>
            </a:solidFill>
            <a:round/>
            <a:headEnd/>
            <a:tailEnd/>
          </a:ln>
        </p:spPr>
        <p:txBody>
          <a:bodyPr/>
          <a:lstStyle>
            <a:lvl1pPr marL="514350" indent="-514350">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just" eaLnBrk="1" hangingPunct="1">
              <a:lnSpc>
                <a:spcPts val="3200"/>
              </a:lnSpc>
              <a:spcBef>
                <a:spcPct val="20000"/>
              </a:spcBef>
              <a:buClr>
                <a:srgbClr val="9C001E"/>
              </a:buClr>
              <a:buSzPct val="80000"/>
              <a:buFont typeface="Wingdings" pitchFamily="2" charset="2"/>
              <a:buChar char="n"/>
            </a:pP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利用手机内置扬声器和麦克风，</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16-21KHz</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 波段。即听不到，受人声音干扰少。</a:t>
            </a:r>
          </a:p>
          <a:p>
            <a:pPr algn="just" eaLnBrk="1" hangingPunct="1">
              <a:lnSpc>
                <a:spcPts val="3200"/>
              </a:lnSpc>
              <a:spcBef>
                <a:spcPct val="20000"/>
              </a:spcBef>
              <a:buClr>
                <a:srgbClr val="9C001E"/>
              </a:buClr>
              <a:buSzPct val="80000"/>
              <a:buFont typeface="Wingdings" pitchFamily="2" charset="2"/>
              <a:buChar char="n"/>
            </a:pP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音波</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传播速度慢，测距时对时钟同步要求低。</a:t>
            </a:r>
          </a:p>
          <a:p>
            <a:pPr algn="just" eaLnBrk="1" hangingPunct="1">
              <a:lnSpc>
                <a:spcPts val="3200"/>
              </a:lnSpc>
              <a:spcBef>
                <a:spcPct val="20000"/>
              </a:spcBef>
              <a:buClr>
                <a:srgbClr val="9C001E"/>
              </a:buClr>
              <a:buSzPct val="80000"/>
              <a:buFont typeface="Wingdings" pitchFamily="2" charset="2"/>
              <a:buChar char="n"/>
            </a:pP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可以</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测距或测量信号到达角。</a:t>
            </a:r>
          </a:p>
          <a:p>
            <a:pPr algn="just" eaLnBrk="1" hangingPunct="1">
              <a:lnSpc>
                <a:spcPts val="3200"/>
              </a:lnSpc>
              <a:spcBef>
                <a:spcPct val="20000"/>
              </a:spcBef>
              <a:buClr>
                <a:srgbClr val="9C001E"/>
              </a:buClr>
              <a:buSzPct val="80000"/>
              <a:buFont typeface="Wingdings" pitchFamily="2" charset="2"/>
              <a:buChar char="n"/>
            </a:pP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定位</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精度：分米级。</a:t>
            </a:r>
          </a:p>
          <a:p>
            <a:pPr algn="just" eaLnBrk="1" hangingPunct="1">
              <a:lnSpc>
                <a:spcPts val="3200"/>
              </a:lnSpc>
              <a:spcBef>
                <a:spcPct val="20000"/>
              </a:spcBef>
              <a:buClr>
                <a:srgbClr val="9C001E"/>
              </a:buClr>
              <a:buSzPct val="80000"/>
              <a:buFont typeface="Wingdings" pitchFamily="2" charset="2"/>
              <a:buChar char="n"/>
            </a:pPr>
            <a:r>
              <a:rPr lang="zh-CN" altLang="en-US" sz="2400" dirty="0" smtClean="0">
                <a:latin typeface="Times New Roman" panose="02020603050405020304" pitchFamily="18" charset="0"/>
                <a:ea typeface="楷体" panose="02010609060101010101" pitchFamily="49" charset="-122"/>
                <a:cs typeface="Times New Roman" panose="02020603050405020304" pitchFamily="18" charset="0"/>
              </a:rPr>
              <a:t>有效</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范围：</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20</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米左右。</a:t>
            </a:r>
          </a:p>
        </p:txBody>
      </p:sp>
      <p:sp>
        <p:nvSpPr>
          <p:cNvPr id="6" name="文本框 5"/>
          <p:cNvSpPr txBox="1">
            <a:spLocks noChangeArrowheads="1"/>
          </p:cNvSpPr>
          <p:nvPr/>
        </p:nvSpPr>
        <p:spPr bwMode="auto">
          <a:xfrm>
            <a:off x="5724525" y="4692254"/>
            <a:ext cx="28520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kumimoji="1" lang="zh-CN" altLang="en-US" sz="1600" i="1" dirty="0">
                <a:latin typeface="楷体" panose="02010609060101010101" pitchFamily="49" charset="-122"/>
                <a:ea typeface="楷体" panose="02010609060101010101" pitchFamily="49" charset="-122"/>
              </a:rPr>
              <a:t>来源：中国科技大学陈香教授</a:t>
            </a:r>
          </a:p>
        </p:txBody>
      </p:sp>
    </p:spTree>
    <p:extLst>
      <p:ext uri="{BB962C8B-B14F-4D97-AF65-F5344CB8AC3E}">
        <p14:creationId xmlns:p14="http://schemas.microsoft.com/office/powerpoint/2010/main" val="27626468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4491"/>
          <a:stretch>
            <a:fillRect/>
          </a:stretch>
        </p:blipFill>
        <p:spPr>
          <a:xfrm>
            <a:off x="3635896" y="1058466"/>
            <a:ext cx="5173142" cy="337899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标题 2"/>
          <p:cNvSpPr>
            <a:spLocks noGrp="1"/>
          </p:cNvSpPr>
          <p:nvPr>
            <p:ph type="title"/>
          </p:nvPr>
        </p:nvSpPr>
        <p:spPr>
          <a:xfrm>
            <a:off x="0" y="247675"/>
            <a:ext cx="9144000" cy="523875"/>
          </a:xfrm>
        </p:spPr>
        <p:txBody>
          <a:bodyPr>
            <a:noAutofit/>
          </a:bodyPr>
          <a:lstStyle/>
          <a:p>
            <a:r>
              <a:rPr kumimoji="1" lang="zh-CN" altLang="en-US" sz="3200" dirty="0">
                <a:solidFill>
                  <a:schemeClr val="tx1"/>
                </a:solidFill>
                <a:latin typeface="楷体" panose="02010609060101010101" pitchFamily="49" charset="-122"/>
                <a:ea typeface="楷体" panose="02010609060101010101" pitchFamily="49" charset="-122"/>
                <a:cs typeface="Lantinghei SC Heavy"/>
              </a:rPr>
              <a:t>光源定位</a:t>
            </a:r>
          </a:p>
        </p:txBody>
      </p:sp>
      <p:pic>
        <p:nvPicPr>
          <p:cNvPr id="1331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8264" y="1368029"/>
            <a:ext cx="14509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1351360"/>
            <a:ext cx="1676400" cy="170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17" name="直线连接符 9"/>
          <p:cNvCxnSpPr>
            <a:cxnSpLocks noChangeShapeType="1"/>
          </p:cNvCxnSpPr>
          <p:nvPr/>
        </p:nvCxnSpPr>
        <p:spPr bwMode="auto">
          <a:xfrm flipH="1">
            <a:off x="7947025" y="2630091"/>
            <a:ext cx="444500" cy="606028"/>
          </a:xfrm>
          <a:prstGeom prst="line">
            <a:avLst/>
          </a:prstGeom>
          <a:noFill/>
          <a:ln w="50800">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72711" name="右弧形箭头 13"/>
          <p:cNvSpPr>
            <a:spLocks noChangeArrowheads="1"/>
          </p:cNvSpPr>
          <p:nvPr/>
        </p:nvSpPr>
        <p:spPr bwMode="auto">
          <a:xfrm>
            <a:off x="5992813" y="1674019"/>
            <a:ext cx="417512" cy="160735"/>
          </a:xfrm>
          <a:prstGeom prst="curvedRightArrow">
            <a:avLst>
              <a:gd name="adj1" fmla="val 8704"/>
              <a:gd name="adj2" fmla="val 50000"/>
              <a:gd name="adj3" fmla="val 25058"/>
            </a:avLst>
          </a:prstGeom>
          <a:solidFill>
            <a:srgbClr val="003968"/>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eaLnBrk="1" hangingPunct="1">
              <a:lnSpc>
                <a:spcPct val="90000"/>
              </a:lnSpc>
              <a:spcBef>
                <a:spcPct val="20000"/>
              </a:spcBef>
              <a:buClr>
                <a:srgbClr val="9C001E"/>
              </a:buClr>
              <a:buSzPct val="150000"/>
              <a:buFont typeface="Wingdings" pitchFamily="2" charset="2"/>
              <a:buChar char="ü"/>
            </a:pPr>
            <a:endParaRPr lang="zh-CN" altLang="en-US" sz="2500">
              <a:ea typeface="宋体" pitchFamily="2" charset="-122"/>
            </a:endParaRPr>
          </a:p>
        </p:txBody>
      </p:sp>
      <p:pic>
        <p:nvPicPr>
          <p:cNvPr id="13319" name="图片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521575" y="3146823"/>
            <a:ext cx="425450" cy="6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219076" y="1105104"/>
            <a:ext cx="3416820" cy="3914918"/>
          </a:xfrm>
          <a:prstGeom prst="rect">
            <a:avLst/>
          </a:prstGeom>
          <a:noFill/>
        </p:spPr>
        <p:txBody>
          <a:bodyPr wrap="square">
            <a:spAutoFit/>
          </a:bodyPr>
          <a:lstStyle>
            <a:lvl1pPr marL="285750" indent="-285750">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marL="514350" indent="-514350" algn="just">
              <a:spcBef>
                <a:spcPct val="20000"/>
              </a:spcBef>
              <a:buClr>
                <a:srgbClr val="9C001E"/>
              </a:buClr>
              <a:buSzPct val="80000"/>
              <a:buFont typeface="Wingdings" pitchFamily="2" charset="2"/>
              <a:buChar char="n"/>
            </a:pP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光罩被划分为</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8</a:t>
            </a: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圈，每圈</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48</a:t>
            </a: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格 （投影到地面成</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384</a:t>
            </a: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扇区）</a:t>
            </a:r>
          </a:p>
          <a:p>
            <a:pPr marL="514350" indent="-514350" algn="just">
              <a:spcBef>
                <a:spcPct val="20000"/>
              </a:spcBef>
              <a:buClr>
                <a:srgbClr val="9C001E"/>
              </a:buClr>
              <a:buSzPct val="80000"/>
              <a:buFont typeface="Wingdings" pitchFamily="2" charset="2"/>
              <a:buChar char="n"/>
            </a:pPr>
            <a:r>
              <a:rPr lang="zh-CN" altLang="en-US" sz="1800" dirty="0" smtClean="0">
                <a:latin typeface="Times New Roman" panose="02020603050405020304" pitchFamily="18" charset="0"/>
                <a:ea typeface="楷体" panose="02010609060101010101" pitchFamily="49" charset="-122"/>
                <a:cs typeface="Times New Roman" panose="02020603050405020304" pitchFamily="18" charset="0"/>
              </a:rPr>
              <a:t>每</a:t>
            </a: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圈的编码（开／关）都不一样。通过旋转光罩，使得在每一扇区内的手机记录的光线强度的时间序列测量值的模式不同，判断手机所在扇区</a:t>
            </a:r>
            <a:r>
              <a:rPr lang="zh-CN" altLang="en-US" sz="1800" dirty="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800" dirty="0">
              <a:latin typeface="Times New Roman" panose="02020603050405020304" pitchFamily="18" charset="0"/>
              <a:ea typeface="楷体" panose="02010609060101010101" pitchFamily="49" charset="-122"/>
              <a:cs typeface="Times New Roman" panose="02020603050405020304" pitchFamily="18" charset="0"/>
            </a:endParaRPr>
          </a:p>
          <a:p>
            <a:pPr marL="514350" indent="-514350" algn="just">
              <a:spcBef>
                <a:spcPct val="20000"/>
              </a:spcBef>
              <a:buClr>
                <a:srgbClr val="9C001E"/>
              </a:buClr>
              <a:buSzPct val="80000"/>
              <a:buFont typeface="Wingdings" pitchFamily="2" charset="2"/>
              <a:buChar char="n"/>
            </a:pP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同过特殊编码和信号分析来计算手机在扇区内的相对位置</a:t>
            </a:r>
            <a:r>
              <a:rPr lang="zh-CN" altLang="en-US" sz="1800" dirty="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800" dirty="0">
              <a:latin typeface="Times New Roman" panose="02020603050405020304" pitchFamily="18" charset="0"/>
              <a:ea typeface="楷体" panose="02010609060101010101" pitchFamily="49" charset="-122"/>
              <a:cs typeface="Times New Roman" panose="02020603050405020304" pitchFamily="18" charset="0"/>
            </a:endParaRPr>
          </a:p>
          <a:p>
            <a:pPr marL="514350" indent="-514350" algn="just">
              <a:spcBef>
                <a:spcPct val="20000"/>
              </a:spcBef>
              <a:buClr>
                <a:srgbClr val="9C001E"/>
              </a:buClr>
              <a:buSzPct val="80000"/>
              <a:buFont typeface="Wingdings" pitchFamily="2" charset="2"/>
              <a:buChar char="n"/>
            </a:pP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不改变手机</a:t>
            </a:r>
            <a:r>
              <a:rPr lang="zh-CN" altLang="en-US" sz="1800" dirty="0" smtClean="0">
                <a:latin typeface="Times New Roman" panose="02020603050405020304" pitchFamily="18" charset="0"/>
                <a:ea typeface="楷体" panose="02010609060101010101" pitchFamily="49" charset="-122"/>
                <a:cs typeface="Times New Roman" panose="02020603050405020304" pitchFamily="18" charset="0"/>
              </a:rPr>
              <a:t>硬件</a:t>
            </a:r>
            <a:endParaRPr lang="zh-CN" altLang="en-US" sz="1800" dirty="0">
              <a:latin typeface="Times New Roman" panose="02020603050405020304" pitchFamily="18" charset="0"/>
              <a:ea typeface="楷体" panose="02010609060101010101" pitchFamily="49" charset="-122"/>
              <a:cs typeface="Times New Roman" panose="02020603050405020304" pitchFamily="18" charset="0"/>
            </a:endParaRPr>
          </a:p>
          <a:p>
            <a:pPr marL="514350" indent="-514350" algn="just">
              <a:spcBef>
                <a:spcPct val="20000"/>
              </a:spcBef>
              <a:buClr>
                <a:srgbClr val="9C001E"/>
              </a:buClr>
              <a:buSzPct val="80000"/>
              <a:buFont typeface="Wingdings" pitchFamily="2" charset="2"/>
              <a:buChar char="n"/>
            </a:pP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定位精度</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5-10cm</a:t>
            </a:r>
            <a:endParaRPr lang="zh-CN" altLang="en-US" sz="18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321" name="文本框 5"/>
          <p:cNvSpPr txBox="1">
            <a:spLocks noChangeArrowheads="1"/>
          </p:cNvSpPr>
          <p:nvPr/>
        </p:nvSpPr>
        <p:spPr bwMode="auto">
          <a:xfrm>
            <a:off x="6070601" y="4716066"/>
            <a:ext cx="2236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kumimoji="1" lang="zh-CN" altLang="en-US" sz="1600" i="1">
                <a:ea typeface="宋体" pitchFamily="2" charset="-122"/>
              </a:rPr>
              <a:t>来源：中科院谭光博士</a:t>
            </a:r>
          </a:p>
        </p:txBody>
      </p:sp>
    </p:spTree>
    <p:extLst>
      <p:ext uri="{BB962C8B-B14F-4D97-AF65-F5344CB8AC3E}">
        <p14:creationId xmlns:p14="http://schemas.microsoft.com/office/powerpoint/2010/main" val="39467731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2"/>
          <p:cNvSpPr>
            <a:spLocks noGrp="1"/>
          </p:cNvSpPr>
          <p:nvPr>
            <p:ph type="title"/>
          </p:nvPr>
        </p:nvSpPr>
        <p:spPr>
          <a:xfrm>
            <a:off x="0" y="175667"/>
            <a:ext cx="9144000" cy="523875"/>
          </a:xfrm>
        </p:spPr>
        <p:txBody>
          <a:bodyPr>
            <a:noAutofit/>
          </a:bodyPr>
          <a:lstStyle/>
          <a:p>
            <a:r>
              <a:rPr kumimoji="1" lang="zh-CN" altLang="en-US" sz="2800" dirty="0">
                <a:solidFill>
                  <a:schemeClr val="tx1"/>
                </a:solidFill>
                <a:latin typeface="楷体" panose="02010609060101010101" pitchFamily="49" charset="-122"/>
                <a:ea typeface="楷体" panose="02010609060101010101" pitchFamily="49" charset="-122"/>
                <a:cs typeface="Lantinghei SC Heavy"/>
              </a:rPr>
              <a:t>支持手机的伪卫星定位系统</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469" t="18519" b="8148"/>
          <a:stretch/>
        </p:blipFill>
        <p:spPr>
          <a:xfrm flipV="1">
            <a:off x="268906" y="1009650"/>
            <a:ext cx="2229556" cy="1676400"/>
          </a:xfrm>
          <a:prstGeom prst="rect">
            <a:avLst/>
          </a:prstGeom>
          <a:scene3d>
            <a:camera prst="orthographicFront">
              <a:rot lat="21299992" lon="0" rev="0"/>
            </a:camera>
            <a:lightRig rig="threePt" dir="t"/>
          </a:scene3d>
        </p:spPr>
      </p:pic>
      <p:pic>
        <p:nvPicPr>
          <p:cNvPr id="23555"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0864" y="1076325"/>
            <a:ext cx="2535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矩形 6"/>
          <p:cNvSpPr>
            <a:spLocks noChangeArrowheads="1"/>
          </p:cNvSpPr>
          <p:nvPr/>
        </p:nvSpPr>
        <p:spPr bwMode="auto">
          <a:xfrm>
            <a:off x="63500" y="2859782"/>
            <a:ext cx="9093200" cy="21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spcAft>
                <a:spcPts val="900"/>
              </a:spcAft>
              <a:buFont typeface="Wingdings" pitchFamily="2" charset="2"/>
              <a:buChar char=""/>
            </a:pPr>
            <a:r>
              <a:rPr lang="zh-CN" altLang="zh-CN" sz="1800" dirty="0">
                <a:latin typeface="Times New Roman" panose="02020603050405020304" pitchFamily="18" charset="0"/>
                <a:ea typeface="楷体" panose="02010609060101010101" pitchFamily="49" charset="-122"/>
                <a:cs typeface="Times New Roman" panose="02020603050405020304" pitchFamily="18" charset="0"/>
              </a:rPr>
              <a:t>支持大众手机。开机即得、用户体验跟室外北斗定位相媲美</a:t>
            </a: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a:t>
            </a:r>
            <a:r>
              <a:rPr lang="zh-CN" altLang="zh-CN" sz="1800" dirty="0">
                <a:latin typeface="Times New Roman" panose="02020603050405020304" pitchFamily="18" charset="0"/>
                <a:ea typeface="楷体" panose="02010609060101010101" pitchFamily="49" charset="-122"/>
                <a:cs typeface="Times New Roman" panose="02020603050405020304" pitchFamily="18" charset="0"/>
              </a:rPr>
              <a:t>信号接收无需改变大众手机硬件。无需预先建立任何指纹库。</a:t>
            </a:r>
          </a:p>
          <a:p>
            <a:pPr>
              <a:spcAft>
                <a:spcPts val="900"/>
              </a:spcAft>
              <a:buFont typeface="Wingdings" pitchFamily="2" charset="2"/>
              <a:buChar char=""/>
            </a:pPr>
            <a:r>
              <a:rPr lang="zh-CN" altLang="zh-CN" sz="1800" dirty="0">
                <a:latin typeface="Times New Roman" panose="02020603050405020304" pitchFamily="18" charset="0"/>
                <a:ea typeface="楷体" panose="02010609060101010101" pitchFamily="49" charset="-122"/>
                <a:cs typeface="Times New Roman" panose="02020603050405020304" pitchFamily="18" charset="0"/>
              </a:rPr>
              <a:t>把北斗卫星定位延伸到室内。无缝对接北斗，实现室内外无缝定位。</a:t>
            </a:r>
          </a:p>
          <a:p>
            <a:pPr>
              <a:spcAft>
                <a:spcPts val="900"/>
              </a:spcAft>
              <a:buFont typeface="Wingdings" pitchFamily="2" charset="2"/>
              <a:buChar char=""/>
            </a:pPr>
            <a:r>
              <a:rPr lang="zh-CN" altLang="zh-CN" sz="1800" dirty="0">
                <a:latin typeface="Times New Roman" panose="02020603050405020304" pitchFamily="18" charset="0"/>
                <a:ea typeface="楷体" panose="02010609060101010101" pitchFamily="49" charset="-122"/>
                <a:cs typeface="Times New Roman" panose="02020603050405020304" pitchFamily="18" charset="0"/>
              </a:rPr>
              <a:t>低成本、低功耗、部设维护方便。安装时无网络和基站间时间同步要求，维护成本低。</a:t>
            </a:r>
          </a:p>
          <a:p>
            <a:pPr>
              <a:spcAft>
                <a:spcPts val="900"/>
              </a:spcAft>
              <a:buFont typeface="Wingdings" pitchFamily="2" charset="2"/>
              <a:buChar char=""/>
            </a:pPr>
            <a:r>
              <a:rPr lang="zh-CN" altLang="zh-CN" sz="1800" dirty="0">
                <a:latin typeface="Times New Roman" panose="02020603050405020304" pitchFamily="18" charset="0"/>
                <a:ea typeface="楷体" panose="02010609060101010101" pitchFamily="49" charset="-122"/>
                <a:cs typeface="Times New Roman" panose="02020603050405020304" pitchFamily="18" charset="0"/>
              </a:rPr>
              <a:t>快速启动。</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TTFF</a:t>
            </a:r>
            <a:r>
              <a:rPr lang="zh-CN" altLang="zh-CN" sz="18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Time To First Fixed</a:t>
            </a:r>
            <a:r>
              <a:rPr lang="zh-CN" altLang="zh-CN" sz="18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0.1</a:t>
            </a:r>
            <a:r>
              <a:rPr lang="zh-CN" altLang="zh-CN" sz="1800" dirty="0">
                <a:latin typeface="Times New Roman" panose="02020603050405020304" pitchFamily="18" charset="0"/>
                <a:ea typeface="楷体" panose="02010609060101010101" pitchFamily="49" charset="-122"/>
                <a:cs typeface="Times New Roman" panose="02020603050405020304" pitchFamily="18" charset="0"/>
              </a:rPr>
              <a:t>秒，定位精度 </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sym typeface="Symbol" pitchFamily="18" charset="2"/>
              </a:rPr>
              <a:t></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 2</a:t>
            </a:r>
            <a:r>
              <a:rPr lang="zh-CN" altLang="zh-CN" sz="1800" dirty="0">
                <a:latin typeface="Times New Roman" panose="02020603050405020304" pitchFamily="18" charset="0"/>
                <a:ea typeface="楷体" panose="02010609060101010101" pitchFamily="49" charset="-122"/>
                <a:cs typeface="Times New Roman" panose="02020603050405020304" pitchFamily="18" charset="0"/>
              </a:rPr>
              <a:t>米。</a:t>
            </a: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最大位置输出频率 </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10Hz </a:t>
            </a:r>
            <a:r>
              <a:rPr lang="zh-CN" altLang="en-US" sz="18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zh-CN" sz="18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3557"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971550"/>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加号 9"/>
          <p:cNvSpPr/>
          <p:nvPr/>
        </p:nvSpPr>
        <p:spPr bwMode="auto">
          <a:xfrm>
            <a:off x="2743200" y="1657350"/>
            <a:ext cx="382588" cy="361950"/>
          </a:xfrm>
          <a:prstGeom prst="mathPlus">
            <a:avLst/>
          </a:prstGeom>
          <a:solidFill>
            <a:schemeClr val="tx1"/>
          </a:solidFill>
          <a:ln w="12700" cap="flat" cmpd="sng" algn="ctr">
            <a:noFill/>
            <a:prstDash val="solid"/>
            <a:round/>
            <a:headEnd type="none" w="med" len="med"/>
            <a:tailEnd type="none" w="med" len="med"/>
          </a:ln>
          <a:effectLst/>
        </p:spPr>
        <p:txBody>
          <a:bodyPr/>
          <a:lstStyle/>
          <a:p>
            <a:pPr algn="ctr" eaLnBrk="1" hangingPunct="1">
              <a:lnSpc>
                <a:spcPct val="90000"/>
              </a:lnSpc>
              <a:spcBef>
                <a:spcPct val="20000"/>
              </a:spcBef>
              <a:buClr>
                <a:srgbClr val="9C001E"/>
              </a:buClr>
              <a:buSzPct val="150000"/>
              <a:buFont typeface="Wingdings" pitchFamily="2" charset="2"/>
              <a:buChar char="ü"/>
              <a:defRPr/>
            </a:pPr>
            <a:endParaRPr lang="zh-CN" altLang="en-US"/>
          </a:p>
        </p:txBody>
      </p:sp>
      <p:sp>
        <p:nvSpPr>
          <p:cNvPr id="12" name="虚尾箭头 11"/>
          <p:cNvSpPr/>
          <p:nvPr/>
        </p:nvSpPr>
        <p:spPr bwMode="auto">
          <a:xfrm>
            <a:off x="5727700" y="1581150"/>
            <a:ext cx="457200" cy="390525"/>
          </a:xfrm>
          <a:prstGeom prst="stripedRightArrow">
            <a:avLst/>
          </a:prstGeom>
          <a:solidFill>
            <a:schemeClr val="tx1"/>
          </a:solidFill>
          <a:ln w="12700" cap="flat" cmpd="sng" algn="ctr">
            <a:noFill/>
            <a:prstDash val="solid"/>
            <a:round/>
            <a:headEnd type="none" w="med" len="med"/>
            <a:tailEnd type="none" w="med" len="med"/>
          </a:ln>
          <a:effectLst/>
        </p:spPr>
        <p:txBody>
          <a:bodyPr/>
          <a:lstStyle/>
          <a:p>
            <a:pPr algn="ctr" eaLnBrk="1" hangingPunct="1">
              <a:lnSpc>
                <a:spcPct val="90000"/>
              </a:lnSpc>
              <a:spcBef>
                <a:spcPct val="20000"/>
              </a:spcBef>
              <a:buClr>
                <a:srgbClr val="9C001E"/>
              </a:buClr>
              <a:buSzPct val="150000"/>
              <a:buFont typeface="Wingdings" pitchFamily="2" charset="2"/>
              <a:buChar char="ü"/>
              <a:defRPr/>
            </a:pPr>
            <a:endParaRPr lang="zh-CN" altLang="en-US"/>
          </a:p>
        </p:txBody>
      </p:sp>
    </p:spTree>
    <p:extLst>
      <p:ext uri="{BB962C8B-B14F-4D97-AF65-F5344CB8AC3E}">
        <p14:creationId xmlns:p14="http://schemas.microsoft.com/office/powerpoint/2010/main" val="6123330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9" y="752103"/>
            <a:ext cx="48672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内容占位符 3"/>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260351" y="752103"/>
            <a:ext cx="836613" cy="417910"/>
          </a:xfrm>
        </p:spPr>
      </p:pic>
      <p:sp>
        <p:nvSpPr>
          <p:cNvPr id="15363" name="标题 2"/>
          <p:cNvSpPr>
            <a:spLocks noGrp="1"/>
          </p:cNvSpPr>
          <p:nvPr>
            <p:ph type="title"/>
          </p:nvPr>
        </p:nvSpPr>
        <p:spPr>
          <a:xfrm>
            <a:off x="0" y="103659"/>
            <a:ext cx="9144000" cy="523875"/>
          </a:xfrm>
        </p:spPr>
        <p:txBody>
          <a:bodyPr>
            <a:normAutofit/>
          </a:bodyPr>
          <a:lstStyle/>
          <a:p>
            <a:r>
              <a:rPr kumimoji="1" lang="zh-CN" altLang="en-US" sz="2800" dirty="0">
                <a:solidFill>
                  <a:schemeClr val="tx1"/>
                </a:solidFill>
                <a:latin typeface="楷体" panose="02010609060101010101" pitchFamily="49" charset="-122"/>
                <a:ea typeface="楷体" panose="02010609060101010101" pitchFamily="49" charset="-122"/>
                <a:cs typeface="Lantinghei SC Heavy"/>
              </a:rPr>
              <a:t>视觉定位</a:t>
            </a:r>
          </a:p>
        </p:txBody>
      </p:sp>
      <p:sp>
        <p:nvSpPr>
          <p:cNvPr id="2" name="文本框 5"/>
          <p:cNvSpPr txBox="1">
            <a:spLocks noChangeArrowheads="1"/>
          </p:cNvSpPr>
          <p:nvPr/>
        </p:nvSpPr>
        <p:spPr bwMode="auto">
          <a:xfrm>
            <a:off x="1096964" y="752103"/>
            <a:ext cx="1247775"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ahoma" charset="0"/>
              </a:defRPr>
            </a:lvl1pPr>
            <a:lvl2pPr marL="742950" indent="-285750">
              <a:defRPr sz="2800">
                <a:solidFill>
                  <a:schemeClr val="tx1"/>
                </a:solidFill>
                <a:latin typeface="Tahoma" charset="0"/>
              </a:defRPr>
            </a:lvl2pPr>
            <a:lvl3pPr marL="1143000" indent="-228600">
              <a:defRPr sz="2800">
                <a:solidFill>
                  <a:schemeClr val="tx1"/>
                </a:solidFill>
                <a:latin typeface="Tahoma" charset="0"/>
              </a:defRPr>
            </a:lvl3pPr>
            <a:lvl4pPr marL="1600200" indent="-228600">
              <a:defRPr sz="2800">
                <a:solidFill>
                  <a:schemeClr val="tx1"/>
                </a:solidFill>
                <a:latin typeface="Tahoma" charset="0"/>
              </a:defRPr>
            </a:lvl4pPr>
            <a:lvl5pPr marL="2057400" indent="-228600">
              <a:defRPr sz="2800">
                <a:solidFill>
                  <a:schemeClr val="tx1"/>
                </a:solidFill>
                <a:latin typeface="Tahoma" charset="0"/>
              </a:defRPr>
            </a:lvl5pPr>
            <a:lvl6pPr marL="2514600" indent="-228600" eaLnBrk="0" fontAlgn="base" hangingPunct="0">
              <a:spcBef>
                <a:spcPct val="0"/>
              </a:spcBef>
              <a:spcAft>
                <a:spcPct val="0"/>
              </a:spcAft>
              <a:defRPr sz="2800">
                <a:solidFill>
                  <a:schemeClr val="tx1"/>
                </a:solidFill>
                <a:latin typeface="Tahoma" charset="0"/>
              </a:defRPr>
            </a:lvl6pPr>
            <a:lvl7pPr marL="2971800" indent="-228600" eaLnBrk="0" fontAlgn="base" hangingPunct="0">
              <a:spcBef>
                <a:spcPct val="0"/>
              </a:spcBef>
              <a:spcAft>
                <a:spcPct val="0"/>
              </a:spcAft>
              <a:defRPr sz="2800">
                <a:solidFill>
                  <a:schemeClr val="tx1"/>
                </a:solidFill>
                <a:latin typeface="Tahoma" charset="0"/>
              </a:defRPr>
            </a:lvl7pPr>
            <a:lvl8pPr marL="3429000" indent="-228600" eaLnBrk="0" fontAlgn="base" hangingPunct="0">
              <a:spcBef>
                <a:spcPct val="0"/>
              </a:spcBef>
              <a:spcAft>
                <a:spcPct val="0"/>
              </a:spcAft>
              <a:defRPr sz="2800">
                <a:solidFill>
                  <a:schemeClr val="tx1"/>
                </a:solidFill>
                <a:latin typeface="Tahoma" charset="0"/>
              </a:defRPr>
            </a:lvl8pPr>
            <a:lvl9pPr marL="3886200" indent="-228600" eaLnBrk="0" fontAlgn="base" hangingPunct="0">
              <a:spcBef>
                <a:spcPct val="0"/>
              </a:spcBef>
              <a:spcAft>
                <a:spcPct val="0"/>
              </a:spcAft>
              <a:defRPr sz="2800">
                <a:solidFill>
                  <a:schemeClr val="tx1"/>
                </a:solidFill>
                <a:latin typeface="Tahoma" charset="0"/>
              </a:defRPr>
            </a:lvl9pPr>
          </a:lstStyle>
          <a:p>
            <a:pPr>
              <a:defRPr/>
            </a:pPr>
            <a:r>
              <a:rPr kumimoji="1" lang="zh-CN" altLang="en-US" sz="1846" smtClean="0">
                <a:latin typeface="Weibei SC" charset="-122"/>
                <a:ea typeface="Weibei SC" charset="-122"/>
                <a:cs typeface="Weibei SC" charset="-122"/>
              </a:rPr>
              <a:t>相机交会</a:t>
            </a:r>
          </a:p>
        </p:txBody>
      </p:sp>
      <p:pic>
        <p:nvPicPr>
          <p:cNvPr id="15365" name="图片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7551" y="2520182"/>
            <a:ext cx="58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26039" y="746151"/>
            <a:ext cx="3741737" cy="22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矩形 80"/>
          <p:cNvSpPr>
            <a:spLocks noChangeArrowheads="1"/>
          </p:cNvSpPr>
          <p:nvPr/>
        </p:nvSpPr>
        <p:spPr bwMode="auto">
          <a:xfrm>
            <a:off x="249239" y="3569891"/>
            <a:ext cx="8618537" cy="1306115"/>
          </a:xfrm>
          <a:prstGeom prst="rect">
            <a:avLst/>
          </a:prstGeom>
          <a:solidFill>
            <a:schemeClr val="bg1"/>
          </a:solidFill>
          <a:ln w="12700">
            <a:solidFill>
              <a:schemeClr val="bg1"/>
            </a:solidFill>
            <a:round/>
            <a:headEnd/>
            <a:tailEnd/>
          </a:ln>
        </p:spPr>
        <p:txBody>
          <a:bodyPr/>
          <a:lstStyle>
            <a:lvl1pPr marL="457200" indent="-457200">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eaLnBrk="1" hangingPunct="1">
              <a:lnSpc>
                <a:spcPct val="90000"/>
              </a:lnSpc>
              <a:spcAft>
                <a:spcPts val="1113"/>
              </a:spcAft>
              <a:buClr>
                <a:srgbClr val="9C001E"/>
              </a:buClr>
              <a:buSzPct val="90000"/>
              <a:buFont typeface="Wingdings" pitchFamily="2" charset="2"/>
              <a:buChar char="n"/>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基于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Structure</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From</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Motion</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的原理</a:t>
            </a:r>
          </a:p>
          <a:p>
            <a:pPr eaLnBrk="1" hangingPunct="1">
              <a:lnSpc>
                <a:spcPct val="90000"/>
              </a:lnSpc>
              <a:spcAft>
                <a:spcPts val="1113"/>
              </a:spcAft>
              <a:buClr>
                <a:srgbClr val="9C001E"/>
              </a:buClr>
              <a:buSzPct val="90000"/>
              <a:buFont typeface="Wingdings" pitchFamily="2" charset="2"/>
              <a:buChar char="n"/>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第一步</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基于众包图像的图像特征库的建立。发现和求解显著图像特征坐标</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超算中心云端处理</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000" dirty="0">
              <a:latin typeface="Times New Roman" panose="02020603050405020304" pitchFamily="18" charset="0"/>
              <a:ea typeface="楷体" panose="02010609060101010101" pitchFamily="49" charset="-122"/>
              <a:cs typeface="Times New Roman" panose="02020603050405020304" pitchFamily="18" charset="0"/>
            </a:endParaRPr>
          </a:p>
          <a:p>
            <a:pPr eaLnBrk="1" hangingPunct="1">
              <a:lnSpc>
                <a:spcPct val="90000"/>
              </a:lnSpc>
              <a:spcAft>
                <a:spcPts val="1113"/>
              </a:spcAft>
              <a:buClr>
                <a:srgbClr val="9C001E"/>
              </a:buClr>
              <a:buSzPct val="90000"/>
              <a:buFont typeface="Wingdings" pitchFamily="2" charset="2"/>
              <a:buChar char="n"/>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第二步：基于单张照片的相机交会定位系统（手机端）</a:t>
            </a:r>
          </a:p>
        </p:txBody>
      </p:sp>
      <p:sp>
        <p:nvSpPr>
          <p:cNvPr id="15368" name="文本框 4"/>
          <p:cNvSpPr txBox="1">
            <a:spLocks noChangeArrowheads="1"/>
          </p:cNvSpPr>
          <p:nvPr/>
        </p:nvSpPr>
        <p:spPr bwMode="auto">
          <a:xfrm>
            <a:off x="1402336" y="3051201"/>
            <a:ext cx="62504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kumimoji="1" lang="zh-CN" altLang="en-US" sz="2200" dirty="0">
                <a:latin typeface="楷体" panose="02010609060101010101" pitchFamily="49" charset="-122"/>
                <a:ea typeface="楷体" panose="02010609060101010101" pitchFamily="49" charset="-122"/>
                <a:cs typeface="Lantinghei SC Heavy"/>
              </a:rPr>
              <a:t>在图像特征丰富的情况下，可以达到</a:t>
            </a:r>
            <a:r>
              <a:rPr kumimoji="1" lang="en-US" altLang="zh-CN" sz="2200" dirty="0">
                <a:latin typeface="楷体" panose="02010609060101010101" pitchFamily="49" charset="-122"/>
                <a:ea typeface="楷体" panose="02010609060101010101" pitchFamily="49" charset="-122"/>
                <a:cs typeface="Lantinghei SC Heavy"/>
              </a:rPr>
              <a:t>5-10cm</a:t>
            </a:r>
            <a:r>
              <a:rPr kumimoji="1" lang="zh-CN" altLang="en-US" sz="2200" dirty="0">
                <a:latin typeface="楷体" panose="02010609060101010101" pitchFamily="49" charset="-122"/>
                <a:ea typeface="楷体" panose="02010609060101010101" pitchFamily="49" charset="-122"/>
                <a:cs typeface="Lantinghei SC Heavy"/>
              </a:rPr>
              <a:t> 精度</a:t>
            </a:r>
          </a:p>
        </p:txBody>
      </p:sp>
    </p:spTree>
    <p:extLst>
      <p:ext uri="{BB962C8B-B14F-4D97-AF65-F5344CB8AC3E}">
        <p14:creationId xmlns:p14="http://schemas.microsoft.com/office/powerpoint/2010/main" val="127609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2"/>
          <p:cNvSpPr>
            <a:spLocks noGrp="1"/>
          </p:cNvSpPr>
          <p:nvPr>
            <p:ph type="title"/>
          </p:nvPr>
        </p:nvSpPr>
        <p:spPr>
          <a:xfrm>
            <a:off x="0" y="247675"/>
            <a:ext cx="9144000" cy="523875"/>
          </a:xfrm>
        </p:spPr>
        <p:txBody>
          <a:bodyPr>
            <a:normAutofit/>
          </a:bodyPr>
          <a:lstStyle/>
          <a:p>
            <a:r>
              <a:rPr kumimoji="1" lang="zh-CN" altLang="en-US" sz="2800" dirty="0">
                <a:solidFill>
                  <a:schemeClr val="tx1"/>
                </a:solidFill>
                <a:latin typeface="楷体" panose="02010609060101010101" pitchFamily="49" charset="-122"/>
                <a:ea typeface="楷体" panose="02010609060101010101" pitchFamily="49" charset="-122"/>
                <a:cs typeface="Lantinghei SC Heavy"/>
              </a:rPr>
              <a:t> 声、光、电、场全源定位</a:t>
            </a:r>
          </a:p>
        </p:txBody>
      </p:sp>
      <p:sp>
        <p:nvSpPr>
          <p:cNvPr id="42" name="矩形 41"/>
          <p:cNvSpPr/>
          <p:nvPr/>
        </p:nvSpPr>
        <p:spPr>
          <a:xfrm>
            <a:off x="328614" y="934642"/>
            <a:ext cx="8258175" cy="1131079"/>
          </a:xfrm>
          <a:prstGeom prst="rect">
            <a:avLst/>
          </a:prstGeom>
          <a:solidFill>
            <a:schemeClr val="bg1"/>
          </a:solidFill>
          <a:ln>
            <a:noFill/>
          </a:ln>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nSpc>
                <a:spcPct val="125000"/>
              </a:lnSpc>
            </a:pPr>
            <a:r>
              <a:rPr kumimoji="1" lang="zh-CN" altLang="en-US" sz="1800" b="1" dirty="0">
                <a:solidFill>
                  <a:srgbClr val="C00000"/>
                </a:solidFill>
                <a:latin typeface="Lantinghei SC Heavy"/>
                <a:ea typeface="Lantinghei SC Heavy"/>
                <a:cs typeface="Lantinghei SC Heavy"/>
              </a:rPr>
              <a:t>高精基准控制，紧耦多源融合：</a:t>
            </a:r>
            <a:r>
              <a:rPr kumimoji="1" lang="zh-CN" altLang="en-US" sz="1800" b="1" dirty="0">
                <a:latin typeface="Lantinghei SC Heavy"/>
                <a:ea typeface="Lantinghei SC Heavy"/>
                <a:cs typeface="Lantinghei SC Heavy"/>
              </a:rPr>
              <a:t>以分米级的高精度定位技术为控制，以无时不在的手机内置传感器和无处不有的磁场为纽带，全源紧耦融合</a:t>
            </a:r>
            <a:r>
              <a:rPr kumimoji="1" lang="en-US" altLang="zh-CN" sz="1800" b="1" dirty="0">
                <a:latin typeface="Lantinghei SC Heavy"/>
                <a:ea typeface="Lantinghei SC Heavy"/>
                <a:cs typeface="Lantinghei SC Heavy"/>
              </a:rPr>
              <a:t>12</a:t>
            </a:r>
            <a:r>
              <a:rPr kumimoji="1" lang="zh-CN" altLang="en-US" sz="1800" b="1" dirty="0">
                <a:latin typeface="Lantinghei SC Heavy"/>
                <a:ea typeface="Lantinghei SC Heavy"/>
                <a:cs typeface="Lantinghei SC Heavy"/>
              </a:rPr>
              <a:t>种声、光、电、场等定位源的不同组合，实现高可用优于</a:t>
            </a:r>
            <a:r>
              <a:rPr kumimoji="1" lang="en-US" altLang="zh-CN" sz="1800" b="1" dirty="0">
                <a:latin typeface="Lantinghei SC Heavy"/>
                <a:ea typeface="Lantinghei SC Heavy"/>
                <a:cs typeface="Lantinghei SC Heavy"/>
              </a:rPr>
              <a:t>1</a:t>
            </a:r>
            <a:r>
              <a:rPr kumimoji="1" lang="zh-CN" altLang="en-US" sz="1800" b="1" dirty="0">
                <a:latin typeface="Lantinghei SC Heavy"/>
                <a:ea typeface="Lantinghei SC Heavy"/>
                <a:cs typeface="Lantinghei SC Heavy"/>
              </a:rPr>
              <a:t>米的定位精度</a:t>
            </a:r>
            <a:r>
              <a:rPr kumimoji="1" lang="zh-CN" altLang="en-US" sz="1800" b="1" dirty="0">
                <a:solidFill>
                  <a:srgbClr val="404040"/>
                </a:solidFill>
                <a:latin typeface="Lantinghei SC Heavy"/>
                <a:ea typeface="Lantinghei SC Heavy"/>
                <a:cs typeface="Lantinghei SC Heavy"/>
              </a:rPr>
              <a:t>。</a:t>
            </a:r>
          </a:p>
        </p:txBody>
      </p:sp>
      <p:sp>
        <p:nvSpPr>
          <p:cNvPr id="43" name="矩形 42"/>
          <p:cNvSpPr/>
          <p:nvPr/>
        </p:nvSpPr>
        <p:spPr>
          <a:xfrm>
            <a:off x="465138" y="1920479"/>
            <a:ext cx="8108950" cy="2091928"/>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endParaRPr kumimoji="1" lang="zh-CN" altLang="en-US" sz="2500">
              <a:solidFill>
                <a:srgbClr val="FFFFFF"/>
              </a:solidFill>
              <a:ea typeface="宋体" pitchFamily="2" charset="-122"/>
            </a:endParaRPr>
          </a:p>
        </p:txBody>
      </p:sp>
      <p:cxnSp>
        <p:nvCxnSpPr>
          <p:cNvPr id="17412" name="直线连接符 9"/>
          <p:cNvCxnSpPr>
            <a:cxnSpLocks noChangeShapeType="1"/>
          </p:cNvCxnSpPr>
          <p:nvPr/>
        </p:nvCxnSpPr>
        <p:spPr bwMode="auto">
          <a:xfrm>
            <a:off x="565151" y="3699272"/>
            <a:ext cx="7910513" cy="0"/>
          </a:xfrm>
          <a:prstGeom prst="line">
            <a:avLst/>
          </a:prstGeom>
          <a:noFill/>
          <a:ln w="25400">
            <a:solidFill>
              <a:srgbClr val="5B9BD5"/>
            </a:solidFill>
            <a:miter lim="800000"/>
            <a:headEnd type="none" w="lg" len="lg"/>
            <a:tailEnd type="stealth" w="lg" len="lg"/>
          </a:ln>
          <a:extLst>
            <a:ext uri="{909E8E84-426E-40DD-AFC4-6F175D3DCCD1}">
              <a14:hiddenFill xmlns:a14="http://schemas.microsoft.com/office/drawing/2010/main">
                <a:noFill/>
              </a14:hiddenFill>
            </a:ext>
          </a:extLst>
        </p:spPr>
      </p:cxnSp>
      <p:cxnSp>
        <p:nvCxnSpPr>
          <p:cNvPr id="17413" name="直线连接符 150"/>
          <p:cNvCxnSpPr>
            <a:cxnSpLocks noChangeShapeType="1"/>
          </p:cNvCxnSpPr>
          <p:nvPr/>
        </p:nvCxnSpPr>
        <p:spPr bwMode="auto">
          <a:xfrm>
            <a:off x="2346326" y="3718323"/>
            <a:ext cx="987425" cy="73819"/>
          </a:xfrm>
          <a:prstGeom prst="line">
            <a:avLst/>
          </a:prstGeom>
          <a:noFill/>
          <a:ln w="25400">
            <a:solidFill>
              <a:srgbClr val="5B9BD5"/>
            </a:solidFill>
            <a:prstDash val="dash"/>
            <a:miter lim="800000"/>
            <a:headEnd/>
            <a:tailEnd/>
          </a:ln>
          <a:extLst>
            <a:ext uri="{909E8E84-426E-40DD-AFC4-6F175D3DCCD1}">
              <a14:hiddenFill xmlns:a14="http://schemas.microsoft.com/office/drawing/2010/main">
                <a:noFill/>
              </a14:hiddenFill>
            </a:ext>
          </a:extLst>
        </p:spPr>
      </p:cxnSp>
      <p:sp>
        <p:nvSpPr>
          <p:cNvPr id="46" name="手动操作 48"/>
          <p:cNvSpPr/>
          <p:nvPr/>
        </p:nvSpPr>
        <p:spPr>
          <a:xfrm rot="10800000">
            <a:off x="3351213" y="2619375"/>
            <a:ext cx="449262" cy="1072754"/>
          </a:xfrm>
          <a:prstGeom prst="flowChartManualOperation">
            <a:avLst/>
          </a:prstGeom>
          <a:solidFill>
            <a:srgbClr val="FFFF00">
              <a:alpha val="48000"/>
            </a:srgbClr>
          </a:solidFill>
          <a:ln w="12700" cap="flat" cmpd="sng" algn="ctr">
            <a:solidFill>
              <a:sysClr val="window" lastClr="FFFFFF"/>
            </a:solidFill>
            <a:prstDash val="solid"/>
            <a:miter lim="800000"/>
          </a:ln>
          <a:effectLst/>
        </p:spPr>
        <p:txBody>
          <a:bodyPr anchor="ct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algn="ctr" eaLnBrk="1" hangingPunct="1"/>
            <a:endParaRPr kumimoji="1" lang="zh-CN" altLang="en-US" sz="1600">
              <a:solidFill>
                <a:srgbClr val="FFFFFF"/>
              </a:solidFill>
              <a:latin typeface="Calibri" pitchFamily="34" charset="0"/>
              <a:ea typeface="宋体" pitchFamily="2" charset="-122"/>
            </a:endParaRPr>
          </a:p>
        </p:txBody>
      </p:sp>
      <p:sp>
        <p:nvSpPr>
          <p:cNvPr id="47" name="椭圆 46"/>
          <p:cNvSpPr>
            <a:spLocks noChangeArrowheads="1"/>
          </p:cNvSpPr>
          <p:nvPr/>
        </p:nvSpPr>
        <p:spPr bwMode="auto">
          <a:xfrm>
            <a:off x="3244850" y="2271713"/>
            <a:ext cx="698500" cy="388144"/>
          </a:xfrm>
          <a:prstGeom prst="ellipse">
            <a:avLst/>
          </a:prstGeom>
          <a:solidFill>
            <a:srgbClr val="FFFFFF"/>
          </a:solidFill>
          <a:ln w="12700">
            <a:solidFill>
              <a:srgbClr val="41719C"/>
            </a:solidFill>
            <a:miter lim="800000"/>
            <a:headEnd/>
            <a:tailEnd/>
          </a:ln>
          <a:effectLst>
            <a:outerShdw blurRad="50800" dist="50800" dir="5400000" algn="ctr" rotWithShape="0">
              <a:srgbClr val="A5A5A5"/>
            </a:outerShdw>
          </a:effectLst>
        </p:spPr>
        <p:txBody>
          <a:bodyPr lIns="0" tIns="0" rIns="0" bIns="0" anchor="ctr"/>
          <a:lstStyle/>
          <a:p>
            <a:pPr algn="ctr" defTabSz="422041" eaLnBrk="1" fontAlgn="auto" hangingPunct="1">
              <a:spcBef>
                <a:spcPts val="0"/>
              </a:spcBef>
              <a:spcAft>
                <a:spcPts val="0"/>
              </a:spcAft>
              <a:defRPr/>
            </a:pPr>
            <a:r>
              <a:rPr kumimoji="1" lang="zh-CN" altLang="en-US" sz="1662" kern="0" dirty="0">
                <a:latin typeface="黑体" panose="02010609060101010101" pitchFamily="49" charset="-122"/>
                <a:ea typeface="黑体" panose="02010609060101010101" pitchFamily="49" charset="-122"/>
              </a:rPr>
              <a:t>光源定位</a:t>
            </a:r>
          </a:p>
        </p:txBody>
      </p:sp>
      <p:cxnSp>
        <p:nvCxnSpPr>
          <p:cNvPr id="17416" name="直线连接符 57"/>
          <p:cNvCxnSpPr>
            <a:cxnSpLocks noChangeShapeType="1"/>
          </p:cNvCxnSpPr>
          <p:nvPr/>
        </p:nvCxnSpPr>
        <p:spPr bwMode="auto">
          <a:xfrm>
            <a:off x="3603626" y="3704035"/>
            <a:ext cx="987425" cy="75009"/>
          </a:xfrm>
          <a:prstGeom prst="line">
            <a:avLst/>
          </a:prstGeom>
          <a:noFill/>
          <a:ln w="25400">
            <a:solidFill>
              <a:srgbClr val="5B9BD5"/>
            </a:solidFill>
            <a:prstDash val="dash"/>
            <a:miter lim="800000"/>
            <a:headEnd/>
            <a:tailEnd/>
          </a:ln>
          <a:extLst>
            <a:ext uri="{909E8E84-426E-40DD-AFC4-6F175D3DCCD1}">
              <a14:hiddenFill xmlns:a14="http://schemas.microsoft.com/office/drawing/2010/main">
                <a:noFill/>
              </a14:hiddenFill>
            </a:ext>
          </a:extLst>
        </p:spPr>
      </p:cxnSp>
      <p:sp>
        <p:nvSpPr>
          <p:cNvPr id="49" name="手动操作 55"/>
          <p:cNvSpPr/>
          <p:nvPr/>
        </p:nvSpPr>
        <p:spPr>
          <a:xfrm rot="10800000">
            <a:off x="4673601" y="2618185"/>
            <a:ext cx="454025" cy="1081088"/>
          </a:xfrm>
          <a:prstGeom prst="flowChartManualOperation">
            <a:avLst/>
          </a:prstGeom>
          <a:solidFill>
            <a:srgbClr val="FFFF00">
              <a:alpha val="48000"/>
            </a:srgbClr>
          </a:solidFill>
          <a:ln w="12700" cap="flat" cmpd="sng" algn="ctr">
            <a:solidFill>
              <a:sysClr val="window" lastClr="FFFFFF"/>
            </a:solidFill>
            <a:prstDash val="solid"/>
            <a:miter lim="800000"/>
          </a:ln>
          <a:effectLst/>
        </p:spPr>
        <p:txBody>
          <a:bodyPr anchor="ct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algn="ctr" eaLnBrk="1" hangingPunct="1"/>
            <a:endParaRPr kumimoji="1" lang="zh-CN" altLang="en-US" sz="1600">
              <a:solidFill>
                <a:srgbClr val="FFFFFF"/>
              </a:solidFill>
              <a:latin typeface="Calibri" pitchFamily="34" charset="0"/>
              <a:ea typeface="宋体" pitchFamily="2" charset="-122"/>
            </a:endParaRPr>
          </a:p>
        </p:txBody>
      </p:sp>
      <p:sp>
        <p:nvSpPr>
          <p:cNvPr id="50" name="椭圆 49"/>
          <p:cNvSpPr>
            <a:spLocks noChangeArrowheads="1"/>
          </p:cNvSpPr>
          <p:nvPr/>
        </p:nvSpPr>
        <p:spPr bwMode="auto">
          <a:xfrm>
            <a:off x="4519613" y="2271712"/>
            <a:ext cx="698500" cy="395288"/>
          </a:xfrm>
          <a:prstGeom prst="ellipse">
            <a:avLst/>
          </a:prstGeom>
          <a:solidFill>
            <a:srgbClr val="FFFFFF"/>
          </a:solidFill>
          <a:ln w="12700">
            <a:solidFill>
              <a:srgbClr val="41719C"/>
            </a:solidFill>
            <a:miter lim="800000"/>
            <a:headEnd/>
            <a:tailEnd/>
          </a:ln>
          <a:effectLst>
            <a:outerShdw blurRad="50800" dist="50800" dir="5400000" algn="ctr" rotWithShape="0">
              <a:srgbClr val="44546A"/>
            </a:outerShdw>
          </a:effectLst>
        </p:spPr>
        <p:txBody>
          <a:bodyPr lIns="0" tIns="0" rIns="0" bIns="0" anchor="ct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algn="ctr" eaLnBrk="1" hangingPunct="1"/>
            <a:r>
              <a:rPr kumimoji="1" lang="zh-CN" altLang="en-US" sz="1600">
                <a:latin typeface="黑体" pitchFamily="49" charset="-122"/>
                <a:ea typeface="黑体" pitchFamily="49" charset="-122"/>
              </a:rPr>
              <a:t>音频定位</a:t>
            </a:r>
          </a:p>
        </p:txBody>
      </p:sp>
      <p:cxnSp>
        <p:nvCxnSpPr>
          <p:cNvPr id="17419" name="直线连接符 64"/>
          <p:cNvCxnSpPr>
            <a:cxnSpLocks noChangeShapeType="1"/>
          </p:cNvCxnSpPr>
          <p:nvPr/>
        </p:nvCxnSpPr>
        <p:spPr bwMode="auto">
          <a:xfrm>
            <a:off x="4891089" y="3706416"/>
            <a:ext cx="987425" cy="72628"/>
          </a:xfrm>
          <a:prstGeom prst="line">
            <a:avLst/>
          </a:prstGeom>
          <a:noFill/>
          <a:ln w="25400">
            <a:solidFill>
              <a:srgbClr val="5B9BD5"/>
            </a:solidFill>
            <a:prstDash val="dash"/>
            <a:miter lim="800000"/>
            <a:headEnd/>
            <a:tailEnd/>
          </a:ln>
          <a:extLst>
            <a:ext uri="{909E8E84-426E-40DD-AFC4-6F175D3DCCD1}">
              <a14:hiddenFill xmlns:a14="http://schemas.microsoft.com/office/drawing/2010/main">
                <a:noFill/>
              </a14:hiddenFill>
            </a:ext>
          </a:extLst>
        </p:spPr>
      </p:cxnSp>
      <p:sp>
        <p:nvSpPr>
          <p:cNvPr id="52" name="手动操作 62"/>
          <p:cNvSpPr/>
          <p:nvPr/>
        </p:nvSpPr>
        <p:spPr>
          <a:xfrm rot="10800000">
            <a:off x="5868988" y="2583657"/>
            <a:ext cx="457200" cy="1108472"/>
          </a:xfrm>
          <a:prstGeom prst="flowChartManualOperation">
            <a:avLst/>
          </a:prstGeom>
          <a:solidFill>
            <a:srgbClr val="FFFF00">
              <a:alpha val="48000"/>
            </a:srgbClr>
          </a:solidFill>
          <a:ln w="12700" cap="flat" cmpd="sng" algn="ctr">
            <a:solidFill>
              <a:sysClr val="window" lastClr="FFFFFF"/>
            </a:solidFill>
            <a:prstDash val="solid"/>
            <a:miter lim="800000"/>
          </a:ln>
          <a:effectLst/>
        </p:spPr>
        <p:txBody>
          <a:bodyPr anchor="ct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algn="ctr" eaLnBrk="1" hangingPunct="1"/>
            <a:endParaRPr kumimoji="1" lang="zh-CN" altLang="en-US" sz="1600">
              <a:solidFill>
                <a:srgbClr val="FFFFFF"/>
              </a:solidFill>
              <a:latin typeface="Calibri" pitchFamily="34" charset="0"/>
              <a:ea typeface="宋体" pitchFamily="2" charset="-122"/>
            </a:endParaRPr>
          </a:p>
        </p:txBody>
      </p:sp>
      <p:sp>
        <p:nvSpPr>
          <p:cNvPr id="53" name="椭圆 52"/>
          <p:cNvSpPr>
            <a:spLocks noChangeArrowheads="1"/>
          </p:cNvSpPr>
          <p:nvPr/>
        </p:nvSpPr>
        <p:spPr bwMode="auto">
          <a:xfrm>
            <a:off x="5708651" y="2238375"/>
            <a:ext cx="696913" cy="397669"/>
          </a:xfrm>
          <a:prstGeom prst="ellipse">
            <a:avLst/>
          </a:prstGeom>
          <a:solidFill>
            <a:srgbClr val="FFFFFF"/>
          </a:solidFill>
          <a:ln w="12700">
            <a:solidFill>
              <a:srgbClr val="41719C"/>
            </a:solidFill>
            <a:miter lim="800000"/>
            <a:headEnd/>
            <a:tailEnd/>
          </a:ln>
          <a:effectLst>
            <a:outerShdw blurRad="50800" dist="50800" dir="5400000" algn="ctr" rotWithShape="0">
              <a:srgbClr val="44546A"/>
            </a:outerShdw>
          </a:effectLst>
        </p:spPr>
        <p:txBody>
          <a:bodyPr lIns="0" tIns="0" rIns="0" bIns="0" anchor="ctr"/>
          <a:lstStyle/>
          <a:p>
            <a:pPr algn="ctr" defTabSz="422041" eaLnBrk="1" fontAlgn="auto" hangingPunct="1">
              <a:spcBef>
                <a:spcPts val="0"/>
              </a:spcBef>
              <a:spcAft>
                <a:spcPts val="0"/>
              </a:spcAft>
              <a:defRPr/>
            </a:pPr>
            <a:r>
              <a:rPr kumimoji="1" lang="en-US" altLang="zh-CN" sz="1662" kern="0" dirty="0">
                <a:latin typeface="黑体" panose="02010609060101010101" pitchFamily="49" charset="-122"/>
                <a:ea typeface="黑体" panose="02010609060101010101" pitchFamily="49" charset="-122"/>
              </a:rPr>
              <a:t>BLE</a:t>
            </a:r>
            <a:endParaRPr kumimoji="1" lang="zh-CN" altLang="en-US" sz="1662" kern="0" dirty="0">
              <a:latin typeface="黑体" panose="02010609060101010101" pitchFamily="49" charset="-122"/>
              <a:ea typeface="黑体" panose="02010609060101010101" pitchFamily="49" charset="-122"/>
            </a:endParaRPr>
          </a:p>
          <a:p>
            <a:pPr algn="ctr" defTabSz="422041" eaLnBrk="1" fontAlgn="auto" hangingPunct="1">
              <a:spcBef>
                <a:spcPts val="0"/>
              </a:spcBef>
              <a:spcAft>
                <a:spcPts val="0"/>
              </a:spcAft>
              <a:defRPr/>
            </a:pPr>
            <a:r>
              <a:rPr kumimoji="1" lang="zh-CN" altLang="en-US" sz="1662" kern="0" dirty="0">
                <a:latin typeface="黑体" panose="02010609060101010101" pitchFamily="49" charset="-122"/>
                <a:ea typeface="黑体" panose="02010609060101010101" pitchFamily="49" charset="-122"/>
              </a:rPr>
              <a:t>定位</a:t>
            </a:r>
          </a:p>
        </p:txBody>
      </p:sp>
      <p:cxnSp>
        <p:nvCxnSpPr>
          <p:cNvPr id="17422" name="直线连接符 71"/>
          <p:cNvCxnSpPr>
            <a:cxnSpLocks noChangeShapeType="1"/>
          </p:cNvCxnSpPr>
          <p:nvPr/>
        </p:nvCxnSpPr>
        <p:spPr bwMode="auto">
          <a:xfrm>
            <a:off x="6172201" y="3713560"/>
            <a:ext cx="989013" cy="75009"/>
          </a:xfrm>
          <a:prstGeom prst="line">
            <a:avLst/>
          </a:prstGeom>
          <a:noFill/>
          <a:ln w="25400">
            <a:solidFill>
              <a:srgbClr val="5B9BD5"/>
            </a:solidFill>
            <a:prstDash val="dash"/>
            <a:miter lim="800000"/>
            <a:headEnd/>
            <a:tailEnd/>
          </a:ln>
          <a:extLst>
            <a:ext uri="{909E8E84-426E-40DD-AFC4-6F175D3DCCD1}">
              <a14:hiddenFill xmlns:a14="http://schemas.microsoft.com/office/drawing/2010/main">
                <a:noFill/>
              </a14:hiddenFill>
            </a:ext>
          </a:extLst>
        </p:spPr>
      </p:cxnSp>
      <p:sp>
        <p:nvSpPr>
          <p:cNvPr id="55" name="手动操作 69"/>
          <p:cNvSpPr/>
          <p:nvPr/>
        </p:nvSpPr>
        <p:spPr>
          <a:xfrm rot="10800000">
            <a:off x="7189789" y="2607469"/>
            <a:ext cx="503237" cy="1090613"/>
          </a:xfrm>
          <a:prstGeom prst="flowChartManualOperation">
            <a:avLst/>
          </a:prstGeom>
          <a:solidFill>
            <a:srgbClr val="FFFF00">
              <a:alpha val="48000"/>
            </a:srgbClr>
          </a:solidFill>
          <a:ln w="12700" cap="flat" cmpd="sng" algn="ctr">
            <a:solidFill>
              <a:sysClr val="window" lastClr="FFFFFF"/>
            </a:solidFill>
            <a:prstDash val="solid"/>
            <a:miter lim="800000"/>
          </a:ln>
          <a:effectLst/>
        </p:spPr>
        <p:txBody>
          <a:bodyPr anchor="ct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algn="ctr" eaLnBrk="1" hangingPunct="1"/>
            <a:endParaRPr kumimoji="1" lang="zh-CN" altLang="en-US" sz="1600">
              <a:solidFill>
                <a:srgbClr val="FFFFFF"/>
              </a:solidFill>
              <a:latin typeface="Calibri" pitchFamily="34" charset="0"/>
              <a:ea typeface="宋体" pitchFamily="2" charset="-122"/>
            </a:endParaRPr>
          </a:p>
        </p:txBody>
      </p:sp>
      <p:sp>
        <p:nvSpPr>
          <p:cNvPr id="56" name="椭圆 55"/>
          <p:cNvSpPr>
            <a:spLocks noChangeArrowheads="1"/>
          </p:cNvSpPr>
          <p:nvPr/>
        </p:nvSpPr>
        <p:spPr bwMode="auto">
          <a:xfrm>
            <a:off x="7072313" y="2245519"/>
            <a:ext cx="698500" cy="423863"/>
          </a:xfrm>
          <a:prstGeom prst="ellipse">
            <a:avLst/>
          </a:prstGeom>
          <a:solidFill>
            <a:srgbClr val="FFFFFF"/>
          </a:solidFill>
          <a:ln w="12700">
            <a:solidFill>
              <a:srgbClr val="41719C"/>
            </a:solidFill>
            <a:miter lim="800000"/>
            <a:headEnd/>
            <a:tailEnd/>
          </a:ln>
          <a:effectLst>
            <a:outerShdw blurRad="50800" dist="50800" dir="5400000" algn="ctr" rotWithShape="0">
              <a:srgbClr val="548235"/>
            </a:outerShdw>
          </a:effectLst>
        </p:spPr>
        <p:txBody>
          <a:bodyPr lIns="0" tIns="0" rIns="0" bIns="0" anchor="ctr"/>
          <a:lstStyle/>
          <a:p>
            <a:pPr algn="ctr" defTabSz="422041" eaLnBrk="1" fontAlgn="auto" hangingPunct="1">
              <a:spcBef>
                <a:spcPts val="0"/>
              </a:spcBef>
              <a:spcAft>
                <a:spcPts val="0"/>
              </a:spcAft>
              <a:defRPr/>
            </a:pPr>
            <a:r>
              <a:rPr kumimoji="1" lang="is-IS" altLang="zh-CN" sz="1662" kern="0" dirty="0">
                <a:latin typeface="黑体" panose="02010609060101010101" pitchFamily="49" charset="-122"/>
                <a:ea typeface="黑体" panose="02010609060101010101" pitchFamily="49" charset="-122"/>
              </a:rPr>
              <a:t>…</a:t>
            </a:r>
            <a:endParaRPr kumimoji="1" lang="zh-CN" altLang="en-US" sz="1662" kern="0" dirty="0">
              <a:latin typeface="黑体" panose="02010609060101010101" pitchFamily="49" charset="-122"/>
              <a:ea typeface="黑体" panose="02010609060101010101" pitchFamily="49" charset="-122"/>
            </a:endParaRPr>
          </a:p>
        </p:txBody>
      </p:sp>
      <p:grpSp>
        <p:nvGrpSpPr>
          <p:cNvPr id="17425" name="组 18"/>
          <p:cNvGrpSpPr>
            <a:grpSpLocks/>
          </p:cNvGrpSpPr>
          <p:nvPr/>
        </p:nvGrpSpPr>
        <p:grpSpPr bwMode="auto">
          <a:xfrm>
            <a:off x="990601" y="3698081"/>
            <a:ext cx="1262063" cy="72629"/>
            <a:chOff x="971600" y="4659829"/>
            <a:chExt cx="1367648" cy="133511"/>
          </a:xfrm>
        </p:grpSpPr>
        <p:cxnSp>
          <p:nvCxnSpPr>
            <p:cNvPr id="17471" name="直线连接符 14"/>
            <p:cNvCxnSpPr>
              <a:cxnSpLocks noChangeShapeType="1"/>
            </p:cNvCxnSpPr>
            <p:nvPr/>
          </p:nvCxnSpPr>
          <p:spPr bwMode="auto">
            <a:xfrm flipH="1">
              <a:off x="1980714" y="4659829"/>
              <a:ext cx="358534" cy="113831"/>
            </a:xfrm>
            <a:prstGeom prst="line">
              <a:avLst/>
            </a:prstGeom>
            <a:noFill/>
            <a:ln w="6350">
              <a:solidFill>
                <a:srgbClr val="FF0000"/>
              </a:solidFill>
              <a:miter lim="800000"/>
              <a:headEnd type="stealth" w="lg" len="lg"/>
              <a:tailEnd type="none" w="lg" len="lg"/>
            </a:ln>
            <a:extLst>
              <a:ext uri="{909E8E84-426E-40DD-AFC4-6F175D3DCCD1}">
                <a14:hiddenFill xmlns:a14="http://schemas.microsoft.com/office/drawing/2010/main">
                  <a:noFill/>
                </a14:hiddenFill>
              </a:ext>
            </a:extLst>
          </p:spPr>
        </p:cxnSp>
        <p:cxnSp>
          <p:nvCxnSpPr>
            <p:cNvPr id="17472" name="直线连接符 16"/>
            <p:cNvCxnSpPr>
              <a:cxnSpLocks noChangeShapeType="1"/>
            </p:cNvCxnSpPr>
            <p:nvPr/>
          </p:nvCxnSpPr>
          <p:spPr bwMode="auto">
            <a:xfrm>
              <a:off x="971600" y="4685865"/>
              <a:ext cx="1070351" cy="107475"/>
            </a:xfrm>
            <a:prstGeom prst="line">
              <a:avLst/>
            </a:prstGeom>
            <a:noFill/>
            <a:ln w="25400">
              <a:solidFill>
                <a:srgbClr val="5B9BD5"/>
              </a:solidFill>
              <a:prstDash val="dash"/>
              <a:miter lim="800000"/>
              <a:headEnd/>
              <a:tailEnd/>
            </a:ln>
            <a:extLst>
              <a:ext uri="{909E8E84-426E-40DD-AFC4-6F175D3DCCD1}">
                <a14:hiddenFill xmlns:a14="http://schemas.microsoft.com/office/drawing/2010/main">
                  <a:noFill/>
                </a14:hiddenFill>
              </a:ext>
            </a:extLst>
          </p:spPr>
        </p:cxnSp>
      </p:grpSp>
      <p:sp>
        <p:nvSpPr>
          <p:cNvPr id="60" name="手动操作 27"/>
          <p:cNvSpPr/>
          <p:nvPr/>
        </p:nvSpPr>
        <p:spPr>
          <a:xfrm rot="10800000">
            <a:off x="2203451" y="2600325"/>
            <a:ext cx="461963" cy="1085850"/>
          </a:xfrm>
          <a:prstGeom prst="flowChartManualOperation">
            <a:avLst/>
          </a:prstGeom>
          <a:solidFill>
            <a:srgbClr val="FFFF00">
              <a:alpha val="48000"/>
            </a:srgbClr>
          </a:solidFill>
          <a:ln w="12700" cap="flat" cmpd="sng" algn="ctr">
            <a:solidFill>
              <a:srgbClr val="FFFF00"/>
            </a:solidFill>
            <a:prstDash val="solid"/>
            <a:miter lim="800000"/>
          </a:ln>
          <a:effectLst/>
        </p:spPr>
        <p:txBody>
          <a:bodyPr anchor="ct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algn="ctr" eaLnBrk="1" hangingPunct="1"/>
            <a:endParaRPr kumimoji="1" lang="zh-CN" altLang="en-US" sz="1600">
              <a:solidFill>
                <a:srgbClr val="FFFFFF"/>
              </a:solidFill>
              <a:latin typeface="Calibri" pitchFamily="34" charset="0"/>
              <a:ea typeface="宋体" pitchFamily="2" charset="-122"/>
            </a:endParaRPr>
          </a:p>
        </p:txBody>
      </p:sp>
      <p:sp>
        <p:nvSpPr>
          <p:cNvPr id="61" name="椭圆 60"/>
          <p:cNvSpPr>
            <a:spLocks noChangeArrowheads="1"/>
          </p:cNvSpPr>
          <p:nvPr/>
        </p:nvSpPr>
        <p:spPr bwMode="auto">
          <a:xfrm>
            <a:off x="2100263" y="2256235"/>
            <a:ext cx="698500" cy="394097"/>
          </a:xfrm>
          <a:prstGeom prst="ellipse">
            <a:avLst/>
          </a:prstGeom>
          <a:solidFill>
            <a:srgbClr val="FFFFFF"/>
          </a:solidFill>
          <a:ln w="12700">
            <a:solidFill>
              <a:srgbClr val="41719C"/>
            </a:solidFill>
            <a:miter lim="800000"/>
            <a:headEnd/>
            <a:tailEnd/>
          </a:ln>
          <a:effectLst>
            <a:outerShdw blurRad="50800" dist="50800" dir="5400000" algn="ctr" rotWithShape="0">
              <a:srgbClr val="A5A5A5"/>
            </a:outerShdw>
          </a:effectLst>
        </p:spPr>
        <p:txBody>
          <a:bodyPr lIns="0" tIns="0" rIns="0" bIns="0" anchor="ctr"/>
          <a:lstStyle/>
          <a:p>
            <a:pPr algn="ctr" defTabSz="422041" eaLnBrk="1" fontAlgn="auto" hangingPunct="1">
              <a:spcBef>
                <a:spcPts val="0"/>
              </a:spcBef>
              <a:spcAft>
                <a:spcPts val="0"/>
              </a:spcAft>
              <a:defRPr/>
            </a:pPr>
            <a:r>
              <a:rPr kumimoji="1" lang="zh-CN" altLang="en-US" sz="1662" kern="0" dirty="0">
                <a:latin typeface="黑体" panose="02010609060101010101" pitchFamily="49" charset="-122"/>
                <a:ea typeface="黑体" panose="02010609060101010101" pitchFamily="49" charset="-122"/>
              </a:rPr>
              <a:t>相机交会</a:t>
            </a:r>
          </a:p>
        </p:txBody>
      </p:sp>
      <p:pic>
        <p:nvPicPr>
          <p:cNvPr id="17428" name="图片 6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91927">
            <a:off x="877889" y="3325416"/>
            <a:ext cx="244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文本框 24"/>
          <p:cNvSpPr txBox="1">
            <a:spLocks noRot="1" noChangeAspect="1" noMove="1" noResize="1" noEditPoints="1" noAdjustHandles="1" noChangeArrowheads="1" noChangeShapeType="1" noTextEdit="1"/>
          </p:cNvSpPr>
          <p:nvPr/>
        </p:nvSpPr>
        <p:spPr>
          <a:xfrm>
            <a:off x="2099011" y="1957522"/>
            <a:ext cx="982399" cy="276999"/>
          </a:xfrm>
          <a:prstGeom prst="rect">
            <a:avLst/>
          </a:prstGeom>
          <a:blipFill rotWithShape="0">
            <a:blip r:embed="rId4" cstate="print">
              <a:extLst>
                <a:ext uri="{28A0092B-C50C-407E-A947-70E740481C1C}">
                  <a14:useLocalDpi xmlns:a14="http://schemas.microsoft.com/office/drawing/2010/main"/>
                </a:ext>
              </a:extLst>
            </a:blip>
            <a:stretch>
              <a:fillRect/>
            </a:stretch>
          </a:blipFill>
        </p:spPr>
        <p:txBody>
          <a:bodyPr/>
          <a:lstStyle/>
          <a:p>
            <a:pPr>
              <a:defRPr/>
            </a:pPr>
            <a:r>
              <a:rPr lang="zh-CN" altLang="en-US" sz="2585">
                <a:noFill/>
                <a:latin typeface="Tahoma" charset="0"/>
              </a:rPr>
              <a:t> </a:t>
            </a:r>
          </a:p>
        </p:txBody>
      </p:sp>
      <p:sp>
        <p:nvSpPr>
          <p:cNvPr id="64" name="文本框 25"/>
          <p:cNvSpPr txBox="1">
            <a:spLocks noRot="1" noChangeAspect="1" noMove="1" noResize="1" noEditPoints="1" noAdjustHandles="1" noChangeArrowheads="1" noChangeShapeType="1" noTextEdit="1"/>
          </p:cNvSpPr>
          <p:nvPr/>
        </p:nvSpPr>
        <p:spPr>
          <a:xfrm>
            <a:off x="3274436" y="1960418"/>
            <a:ext cx="850707" cy="276999"/>
          </a:xfrm>
          <a:prstGeom prst="rect">
            <a:avLst/>
          </a:prstGeom>
          <a:blipFill rotWithShape="0">
            <a:blip r:embed="rId5" cstate="print">
              <a:extLst>
                <a:ext uri="{28A0092B-C50C-407E-A947-70E740481C1C}">
                  <a14:useLocalDpi xmlns:a14="http://schemas.microsoft.com/office/drawing/2010/main"/>
                </a:ext>
              </a:extLst>
            </a:blip>
            <a:stretch>
              <a:fillRect/>
            </a:stretch>
          </a:blipFill>
        </p:spPr>
        <p:txBody>
          <a:bodyPr/>
          <a:lstStyle/>
          <a:p>
            <a:pPr>
              <a:defRPr/>
            </a:pPr>
            <a:r>
              <a:rPr lang="zh-CN" altLang="en-US" sz="2585">
                <a:noFill/>
                <a:latin typeface="Tahoma" charset="0"/>
              </a:rPr>
              <a:t> </a:t>
            </a:r>
          </a:p>
        </p:txBody>
      </p:sp>
      <p:sp>
        <p:nvSpPr>
          <p:cNvPr id="65" name="文本框 26"/>
          <p:cNvSpPr txBox="1">
            <a:spLocks noRot="1" noChangeAspect="1" noMove="1" noResize="1" noEditPoints="1" noAdjustHandles="1" noChangeArrowheads="1" noChangeShapeType="1" noTextEdit="1"/>
          </p:cNvSpPr>
          <p:nvPr/>
        </p:nvSpPr>
        <p:spPr>
          <a:xfrm>
            <a:off x="4510505" y="1949247"/>
            <a:ext cx="982399" cy="276999"/>
          </a:xfrm>
          <a:prstGeom prst="rect">
            <a:avLst/>
          </a:prstGeom>
          <a:blipFill rotWithShape="0">
            <a:blip r:embed="rId6" cstate="print">
              <a:extLst>
                <a:ext uri="{28A0092B-C50C-407E-A947-70E740481C1C}">
                  <a14:useLocalDpi xmlns:a14="http://schemas.microsoft.com/office/drawing/2010/main"/>
                </a:ext>
              </a:extLst>
            </a:blip>
            <a:stretch>
              <a:fillRect/>
            </a:stretch>
          </a:blipFill>
        </p:spPr>
        <p:txBody>
          <a:bodyPr/>
          <a:lstStyle/>
          <a:p>
            <a:pPr>
              <a:defRPr/>
            </a:pPr>
            <a:r>
              <a:rPr lang="zh-CN" altLang="en-US" sz="2585">
                <a:noFill/>
                <a:latin typeface="Tahoma" charset="0"/>
              </a:rPr>
              <a:t> </a:t>
            </a:r>
          </a:p>
        </p:txBody>
      </p:sp>
      <p:sp>
        <p:nvSpPr>
          <p:cNvPr id="66" name="文本框 27"/>
          <p:cNvSpPr txBox="1">
            <a:spLocks noRot="1" noChangeAspect="1" noMove="1" noResize="1" noEditPoints="1" noAdjustHandles="1" noChangeArrowheads="1" noChangeShapeType="1" noTextEdit="1"/>
          </p:cNvSpPr>
          <p:nvPr/>
        </p:nvSpPr>
        <p:spPr>
          <a:xfrm>
            <a:off x="5629298" y="1939533"/>
            <a:ext cx="982399" cy="276999"/>
          </a:xfrm>
          <a:prstGeom prst="rect">
            <a:avLst/>
          </a:prstGeom>
          <a:blipFill rotWithShape="0">
            <a:blip r:embed="rId7" cstate="print">
              <a:extLst>
                <a:ext uri="{28A0092B-C50C-407E-A947-70E740481C1C}">
                  <a14:useLocalDpi xmlns:a14="http://schemas.microsoft.com/office/drawing/2010/main"/>
                </a:ext>
              </a:extLst>
            </a:blip>
            <a:stretch>
              <a:fillRect/>
            </a:stretch>
          </a:blipFill>
        </p:spPr>
        <p:txBody>
          <a:bodyPr/>
          <a:lstStyle/>
          <a:p>
            <a:pPr>
              <a:defRPr/>
            </a:pPr>
            <a:r>
              <a:rPr lang="zh-CN" altLang="en-US" sz="2585">
                <a:noFill/>
                <a:latin typeface="Tahoma" charset="0"/>
              </a:rPr>
              <a:t> </a:t>
            </a:r>
          </a:p>
        </p:txBody>
      </p:sp>
      <p:sp>
        <p:nvSpPr>
          <p:cNvPr id="67610" name="文本框 28"/>
          <p:cNvSpPr txBox="1">
            <a:spLocks noChangeArrowheads="1"/>
          </p:cNvSpPr>
          <p:nvPr/>
        </p:nvSpPr>
        <p:spPr bwMode="auto">
          <a:xfrm>
            <a:off x="465138" y="4441031"/>
            <a:ext cx="1111250" cy="60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a:solidFill>
                  <a:schemeClr val="tx1"/>
                </a:solidFill>
                <a:latin typeface="Tahoma" charset="0"/>
              </a:defRPr>
            </a:lvl1pPr>
            <a:lvl2pPr marL="742950" indent="-285750" defTabSz="457200">
              <a:defRPr sz="2800">
                <a:solidFill>
                  <a:schemeClr val="tx1"/>
                </a:solidFill>
                <a:latin typeface="Tahoma" charset="0"/>
              </a:defRPr>
            </a:lvl2pPr>
            <a:lvl3pPr marL="1143000" indent="-228600" defTabSz="457200">
              <a:defRPr sz="2800">
                <a:solidFill>
                  <a:schemeClr val="tx1"/>
                </a:solidFill>
                <a:latin typeface="Tahoma" charset="0"/>
              </a:defRPr>
            </a:lvl3pPr>
            <a:lvl4pPr marL="1600200" indent="-228600" defTabSz="457200">
              <a:defRPr sz="2800">
                <a:solidFill>
                  <a:schemeClr val="tx1"/>
                </a:solidFill>
                <a:latin typeface="Tahoma" charset="0"/>
              </a:defRPr>
            </a:lvl4pPr>
            <a:lvl5pPr marL="2057400" indent="-228600" defTabSz="457200">
              <a:defRPr sz="2800">
                <a:solidFill>
                  <a:schemeClr val="tx1"/>
                </a:solidFill>
                <a:latin typeface="Tahoma" charset="0"/>
              </a:defRPr>
            </a:lvl5pPr>
            <a:lvl6pPr marL="2514600" indent="-228600" defTabSz="457200" eaLnBrk="0" fontAlgn="base" hangingPunct="0">
              <a:spcBef>
                <a:spcPct val="0"/>
              </a:spcBef>
              <a:spcAft>
                <a:spcPct val="0"/>
              </a:spcAft>
              <a:defRPr sz="2800">
                <a:solidFill>
                  <a:schemeClr val="tx1"/>
                </a:solidFill>
                <a:latin typeface="Tahoma" charset="0"/>
              </a:defRPr>
            </a:lvl6pPr>
            <a:lvl7pPr marL="2971800" indent="-228600" defTabSz="457200" eaLnBrk="0" fontAlgn="base" hangingPunct="0">
              <a:spcBef>
                <a:spcPct val="0"/>
              </a:spcBef>
              <a:spcAft>
                <a:spcPct val="0"/>
              </a:spcAft>
              <a:defRPr sz="2800">
                <a:solidFill>
                  <a:schemeClr val="tx1"/>
                </a:solidFill>
                <a:latin typeface="Tahoma" charset="0"/>
              </a:defRPr>
            </a:lvl7pPr>
            <a:lvl8pPr marL="3429000" indent="-228600" defTabSz="457200" eaLnBrk="0" fontAlgn="base" hangingPunct="0">
              <a:spcBef>
                <a:spcPct val="0"/>
              </a:spcBef>
              <a:spcAft>
                <a:spcPct val="0"/>
              </a:spcAft>
              <a:defRPr sz="2800">
                <a:solidFill>
                  <a:schemeClr val="tx1"/>
                </a:solidFill>
                <a:latin typeface="Tahoma" charset="0"/>
              </a:defRPr>
            </a:lvl8pPr>
            <a:lvl9pPr marL="3886200" indent="-228600" defTabSz="457200" eaLnBrk="0" fontAlgn="base" hangingPunct="0">
              <a:spcBef>
                <a:spcPct val="0"/>
              </a:spcBef>
              <a:spcAft>
                <a:spcPct val="0"/>
              </a:spcAft>
              <a:defRPr sz="2800">
                <a:solidFill>
                  <a:schemeClr val="tx1"/>
                </a:solidFill>
                <a:latin typeface="Tahoma" charset="0"/>
              </a:defRPr>
            </a:lvl9pPr>
          </a:lstStyle>
          <a:p>
            <a:pPr algn="ctr" eaLnBrk="1" hangingPunct="1">
              <a:defRPr/>
            </a:pPr>
            <a:r>
              <a:rPr kumimoji="1" lang="zh-CN" altLang="en-US" sz="1662" b="1" smtClean="0">
                <a:solidFill>
                  <a:srgbClr val="0070C0"/>
                </a:solidFill>
                <a:latin typeface="Lantinghei SC Heavy" charset="-122"/>
                <a:ea typeface="Lantinghei SC Heavy" charset="-122"/>
                <a:cs typeface="Lantinghei SC Heavy" charset="-122"/>
              </a:rPr>
              <a:t>广域覆盖</a:t>
            </a:r>
            <a:endParaRPr kumimoji="1" lang="en-US" altLang="zh-CN" sz="1662" b="1" smtClean="0">
              <a:solidFill>
                <a:srgbClr val="0070C0"/>
              </a:solidFill>
              <a:latin typeface="Lantinghei SC Heavy" charset="-122"/>
              <a:ea typeface="Lantinghei SC Heavy" charset="-122"/>
              <a:cs typeface="Lantinghei SC Heavy" charset="-122"/>
            </a:endParaRPr>
          </a:p>
          <a:p>
            <a:pPr algn="ctr" eaLnBrk="1" hangingPunct="1">
              <a:defRPr/>
            </a:pPr>
            <a:r>
              <a:rPr kumimoji="1" lang="zh-CN" altLang="en-US" sz="1662" b="1" smtClean="0">
                <a:solidFill>
                  <a:srgbClr val="0070C0"/>
                </a:solidFill>
                <a:latin typeface="Lantinghei SC Heavy" charset="-122"/>
                <a:ea typeface="Lantinghei SC Heavy" charset="-122"/>
                <a:cs typeface="Lantinghei SC Heavy" charset="-122"/>
              </a:rPr>
              <a:t>（高可用）</a:t>
            </a:r>
          </a:p>
        </p:txBody>
      </p:sp>
      <p:sp>
        <p:nvSpPr>
          <p:cNvPr id="67611" name="文本框 29"/>
          <p:cNvSpPr txBox="1">
            <a:spLocks noChangeArrowheads="1"/>
          </p:cNvSpPr>
          <p:nvPr/>
        </p:nvSpPr>
        <p:spPr bwMode="auto">
          <a:xfrm>
            <a:off x="500063" y="2738437"/>
            <a:ext cx="1276350"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a:solidFill>
                  <a:schemeClr val="tx1"/>
                </a:solidFill>
                <a:latin typeface="Tahoma" charset="0"/>
              </a:defRPr>
            </a:lvl1pPr>
            <a:lvl2pPr marL="742950" indent="-285750" defTabSz="457200">
              <a:defRPr sz="2800">
                <a:solidFill>
                  <a:schemeClr val="tx1"/>
                </a:solidFill>
                <a:latin typeface="Tahoma" charset="0"/>
              </a:defRPr>
            </a:lvl2pPr>
            <a:lvl3pPr marL="1143000" indent="-228600" defTabSz="457200">
              <a:defRPr sz="2800">
                <a:solidFill>
                  <a:schemeClr val="tx1"/>
                </a:solidFill>
                <a:latin typeface="Tahoma" charset="0"/>
              </a:defRPr>
            </a:lvl3pPr>
            <a:lvl4pPr marL="1600200" indent="-228600" defTabSz="457200">
              <a:defRPr sz="2800">
                <a:solidFill>
                  <a:schemeClr val="tx1"/>
                </a:solidFill>
                <a:latin typeface="Tahoma" charset="0"/>
              </a:defRPr>
            </a:lvl4pPr>
            <a:lvl5pPr marL="2057400" indent="-228600" defTabSz="457200">
              <a:defRPr sz="2800">
                <a:solidFill>
                  <a:schemeClr val="tx1"/>
                </a:solidFill>
                <a:latin typeface="Tahoma" charset="0"/>
              </a:defRPr>
            </a:lvl5pPr>
            <a:lvl6pPr marL="2514600" indent="-228600" defTabSz="457200" eaLnBrk="0" fontAlgn="base" hangingPunct="0">
              <a:spcBef>
                <a:spcPct val="0"/>
              </a:spcBef>
              <a:spcAft>
                <a:spcPct val="0"/>
              </a:spcAft>
              <a:defRPr sz="2800">
                <a:solidFill>
                  <a:schemeClr val="tx1"/>
                </a:solidFill>
                <a:latin typeface="Tahoma" charset="0"/>
              </a:defRPr>
            </a:lvl6pPr>
            <a:lvl7pPr marL="2971800" indent="-228600" defTabSz="457200" eaLnBrk="0" fontAlgn="base" hangingPunct="0">
              <a:spcBef>
                <a:spcPct val="0"/>
              </a:spcBef>
              <a:spcAft>
                <a:spcPct val="0"/>
              </a:spcAft>
              <a:defRPr sz="2800">
                <a:solidFill>
                  <a:schemeClr val="tx1"/>
                </a:solidFill>
                <a:latin typeface="Tahoma" charset="0"/>
              </a:defRPr>
            </a:lvl7pPr>
            <a:lvl8pPr marL="3429000" indent="-228600" defTabSz="457200" eaLnBrk="0" fontAlgn="base" hangingPunct="0">
              <a:spcBef>
                <a:spcPct val="0"/>
              </a:spcBef>
              <a:spcAft>
                <a:spcPct val="0"/>
              </a:spcAft>
              <a:defRPr sz="2800">
                <a:solidFill>
                  <a:schemeClr val="tx1"/>
                </a:solidFill>
                <a:latin typeface="Tahoma" charset="0"/>
              </a:defRPr>
            </a:lvl8pPr>
            <a:lvl9pPr marL="3886200" indent="-228600" defTabSz="457200" eaLnBrk="0" fontAlgn="base" hangingPunct="0">
              <a:spcBef>
                <a:spcPct val="0"/>
              </a:spcBef>
              <a:spcAft>
                <a:spcPct val="0"/>
              </a:spcAft>
              <a:defRPr sz="2800">
                <a:solidFill>
                  <a:schemeClr val="tx1"/>
                </a:solidFill>
                <a:latin typeface="Tahoma" charset="0"/>
              </a:defRPr>
            </a:lvl9pPr>
          </a:lstStyle>
          <a:p>
            <a:pPr eaLnBrk="1" hangingPunct="1">
              <a:defRPr/>
            </a:pPr>
            <a:r>
              <a:rPr kumimoji="1" lang="zh-CN" altLang="en-US" sz="1662" b="1" smtClean="0">
                <a:solidFill>
                  <a:srgbClr val="0070C0"/>
                </a:solidFill>
                <a:latin typeface="Lantinghei SC Heavy" charset="-122"/>
                <a:ea typeface="Lantinghei SC Heavy" charset="-122"/>
                <a:cs typeface="Lantinghei SC Heavy" charset="-122"/>
              </a:rPr>
              <a:t>高精度控制</a:t>
            </a:r>
          </a:p>
        </p:txBody>
      </p:sp>
      <p:sp>
        <p:nvSpPr>
          <p:cNvPr id="69" name="矩形 68"/>
          <p:cNvSpPr/>
          <p:nvPr/>
        </p:nvSpPr>
        <p:spPr>
          <a:xfrm>
            <a:off x="6894514" y="4169569"/>
            <a:ext cx="1441420" cy="523220"/>
          </a:xfrm>
          <a:prstGeom prst="rect">
            <a:avLst/>
          </a:prstGeom>
        </p:spPr>
        <p:txBody>
          <a:bodyPr wrap="none">
            <a:spAutoFit/>
          </a:bodyP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eaLnBrk="1" hangingPunct="1"/>
            <a:r>
              <a:rPr kumimoji="1" lang="zh-CN" altLang="en-US" sz="1400" b="1">
                <a:solidFill>
                  <a:srgbClr val="404040"/>
                </a:solidFill>
                <a:latin typeface="Lantinghei SC Heavy"/>
                <a:ea typeface="Lantinghei SC Heavy"/>
                <a:cs typeface="Lantinghei SC Heavy"/>
              </a:rPr>
              <a:t>声、光、电、场</a:t>
            </a:r>
          </a:p>
          <a:p>
            <a:pPr eaLnBrk="1" hangingPunct="1"/>
            <a:r>
              <a:rPr kumimoji="1" lang="en-US" altLang="zh-CN" sz="1400" b="1">
                <a:solidFill>
                  <a:srgbClr val="404040"/>
                </a:solidFill>
                <a:latin typeface="Lantinghei SC Heavy"/>
                <a:ea typeface="Lantinghei SC Heavy"/>
                <a:cs typeface="Lantinghei SC Heavy"/>
              </a:rPr>
              <a:t>12</a:t>
            </a:r>
            <a:r>
              <a:rPr kumimoji="1" lang="zh-CN" altLang="en-US" sz="1400" b="1">
                <a:solidFill>
                  <a:srgbClr val="404040"/>
                </a:solidFill>
                <a:latin typeface="Lantinghei SC Heavy"/>
                <a:ea typeface="Lantinghei SC Heavy"/>
                <a:cs typeface="Lantinghei SC Heavy"/>
              </a:rPr>
              <a:t> 种定位源</a:t>
            </a:r>
            <a:endParaRPr kumimoji="1" lang="zh-CN" altLang="en-US" sz="1400" b="1">
              <a:solidFill>
                <a:srgbClr val="C00000"/>
              </a:solidFill>
              <a:latin typeface="Lantinghei SC Heavy"/>
              <a:ea typeface="Lantinghei SC Heavy"/>
              <a:cs typeface="Lantinghei SC Heavy"/>
            </a:endParaRPr>
          </a:p>
        </p:txBody>
      </p:sp>
      <p:grpSp>
        <p:nvGrpSpPr>
          <p:cNvPr id="17436" name="组 177"/>
          <p:cNvGrpSpPr>
            <a:grpSpLocks/>
          </p:cNvGrpSpPr>
          <p:nvPr/>
        </p:nvGrpSpPr>
        <p:grpSpPr bwMode="auto">
          <a:xfrm>
            <a:off x="1760539" y="4180287"/>
            <a:ext cx="2066925" cy="373261"/>
            <a:chOff x="114331" y="5652471"/>
            <a:chExt cx="2238733" cy="548954"/>
          </a:xfrm>
        </p:grpSpPr>
        <p:sp>
          <p:nvSpPr>
            <p:cNvPr id="71" name="文本框 32"/>
            <p:cNvSpPr txBox="1"/>
            <p:nvPr/>
          </p:nvSpPr>
          <p:spPr>
            <a:xfrm>
              <a:off x="642204" y="5748778"/>
              <a:ext cx="1710860" cy="452647"/>
            </a:xfrm>
            <a:prstGeom prst="rect">
              <a:avLst/>
            </a:prstGeom>
            <a:noFill/>
          </p:spPr>
          <p:txBody>
            <a:bodyPr>
              <a:spAutoFit/>
            </a:bodyP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eaLnBrk="1" hangingPunct="1"/>
              <a:r>
                <a:rPr kumimoji="1" lang="zh-CN" altLang="en-US" sz="1400" b="1">
                  <a:solidFill>
                    <a:srgbClr val="404040"/>
                  </a:solidFill>
                  <a:latin typeface="Lantinghei SC Heavy"/>
                  <a:ea typeface="Lantinghei SC Heavy"/>
                  <a:cs typeface="Lantinghei SC Heavy"/>
                </a:rPr>
                <a:t>磁场</a:t>
              </a:r>
              <a:endParaRPr kumimoji="1" lang="zh-CN" altLang="en-US" sz="1400" b="1">
                <a:solidFill>
                  <a:srgbClr val="C00000"/>
                </a:solidFill>
                <a:latin typeface="Lantinghei SC Heavy"/>
                <a:ea typeface="Lantinghei SC Heavy"/>
                <a:cs typeface="Lantinghei SC Heavy"/>
              </a:endParaRPr>
            </a:p>
          </p:txBody>
        </p:sp>
        <p:pic>
          <p:nvPicPr>
            <p:cNvPr id="17470"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9101">
              <a:off x="114331" y="5652471"/>
              <a:ext cx="538852" cy="44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437" name="Picture 2" descr="C:\Users\admin\AppData\Local\Microsoft\Windows\Temporary Internet Files\Content.IE5\9MHCFYIX\MC900432629[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4076" y="4088607"/>
            <a:ext cx="690563" cy="45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文本框 35"/>
          <p:cNvSpPr txBox="1"/>
          <p:nvPr/>
        </p:nvSpPr>
        <p:spPr>
          <a:xfrm>
            <a:off x="3925889" y="4236244"/>
            <a:ext cx="1552575" cy="307777"/>
          </a:xfrm>
          <a:prstGeom prst="rect">
            <a:avLst/>
          </a:prstGeom>
          <a:noFill/>
        </p:spPr>
        <p:txBody>
          <a:bodyPr>
            <a:spAutoFit/>
          </a:bodyP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eaLnBrk="1" hangingPunct="1"/>
            <a:r>
              <a:rPr kumimoji="1" lang="zh-CN" altLang="en-US" sz="1400" b="1">
                <a:solidFill>
                  <a:srgbClr val="404040"/>
                </a:solidFill>
                <a:latin typeface="Lantinghei SC Heavy"/>
                <a:ea typeface="Lantinghei SC Heavy"/>
                <a:cs typeface="Lantinghei SC Heavy"/>
              </a:rPr>
              <a:t>手机内置传感器</a:t>
            </a:r>
            <a:endParaRPr kumimoji="1" lang="zh-CN" altLang="en-US" sz="1400" b="1">
              <a:solidFill>
                <a:srgbClr val="000000"/>
              </a:solidFill>
              <a:latin typeface="Lantinghei SC Heavy"/>
              <a:ea typeface="Lantinghei SC Heavy"/>
              <a:cs typeface="Lantinghei SC Heavy"/>
            </a:endParaRPr>
          </a:p>
        </p:txBody>
      </p:sp>
      <p:grpSp>
        <p:nvGrpSpPr>
          <p:cNvPr id="17439" name="组 179"/>
          <p:cNvGrpSpPr>
            <a:grpSpLocks/>
          </p:cNvGrpSpPr>
          <p:nvPr/>
        </p:nvGrpSpPr>
        <p:grpSpPr bwMode="auto">
          <a:xfrm>
            <a:off x="6191251" y="4177904"/>
            <a:ext cx="696913" cy="373856"/>
            <a:chOff x="5406864" y="6145179"/>
            <a:chExt cx="917617" cy="660450"/>
          </a:xfrm>
        </p:grpSpPr>
        <p:sp>
          <p:nvSpPr>
            <p:cNvPr id="76" name="椭圆 75"/>
            <p:cNvSpPr/>
            <p:nvPr/>
          </p:nvSpPr>
          <p:spPr>
            <a:xfrm rot="19729259">
              <a:off x="5559452" y="6317653"/>
              <a:ext cx="641704" cy="368085"/>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endParaRPr kumimoji="1" lang="zh-CN" altLang="en-US" sz="2500">
                <a:solidFill>
                  <a:srgbClr val="FFFFFF"/>
                </a:solidFill>
                <a:ea typeface="宋体" pitchFamily="2" charset="-122"/>
              </a:endParaRPr>
            </a:p>
          </p:txBody>
        </p:sp>
        <p:pic>
          <p:nvPicPr>
            <p:cNvPr id="17464" name="Picture 3" descr="C:\Users\admin\AppData\Local\Microsoft\Windows\Temporary Internet Files\Content.IE5\5QY0H0OS\MC900349993[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20000">
              <a:off x="5701698" y="6492342"/>
              <a:ext cx="248300" cy="3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5" name="图片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23895" y="6161279"/>
              <a:ext cx="300586" cy="23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6" name="Picture 3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06864" y="6346529"/>
              <a:ext cx="292367" cy="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7" name="Picture 3" descr="C:\Users\guowei\AppData\Roaming\Tencent\Users\64197918\QQ\WinTemp\RichOle\IU[`FY0$O09U]Q)UW(VU}]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8874" y="6145179"/>
              <a:ext cx="353962" cy="28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8" name="图片 80"/>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0963" y="6456875"/>
              <a:ext cx="218746" cy="21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 name="矩形 81"/>
          <p:cNvSpPr/>
          <p:nvPr/>
        </p:nvSpPr>
        <p:spPr>
          <a:xfrm>
            <a:off x="471488" y="4095750"/>
            <a:ext cx="8115300" cy="839391"/>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endParaRPr kumimoji="1" lang="zh-CN" altLang="en-US" sz="2500">
              <a:solidFill>
                <a:srgbClr val="FFFFFF"/>
              </a:solidFill>
              <a:ea typeface="宋体" pitchFamily="2" charset="-122"/>
            </a:endParaRPr>
          </a:p>
        </p:txBody>
      </p:sp>
      <p:sp>
        <p:nvSpPr>
          <p:cNvPr id="83" name="上箭头 82"/>
          <p:cNvSpPr/>
          <p:nvPr/>
        </p:nvSpPr>
        <p:spPr>
          <a:xfrm>
            <a:off x="4105276" y="3855244"/>
            <a:ext cx="614363" cy="345281"/>
          </a:xfrm>
          <a:prstGeom prst="upArrow">
            <a:avLst>
              <a:gd name="adj1" fmla="val 50000"/>
              <a:gd name="adj2" fmla="val 5725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endParaRPr kumimoji="1" lang="zh-CN" altLang="en-US" sz="2500">
              <a:solidFill>
                <a:srgbClr val="FFFFFF"/>
              </a:solidFill>
              <a:ea typeface="宋体" pitchFamily="2" charset="-122"/>
            </a:endParaRPr>
          </a:p>
        </p:txBody>
      </p:sp>
      <p:sp>
        <p:nvSpPr>
          <p:cNvPr id="84" name="文本框 45"/>
          <p:cNvSpPr txBox="1"/>
          <p:nvPr/>
        </p:nvSpPr>
        <p:spPr>
          <a:xfrm>
            <a:off x="576264" y="4177904"/>
            <a:ext cx="800219" cy="276999"/>
          </a:xfrm>
          <a:prstGeom prst="rect">
            <a:avLst/>
          </a:prstGeom>
          <a:noFill/>
        </p:spPr>
        <p:txBody>
          <a:bodyPr wrap="none">
            <a:spAutoFit/>
          </a:bodyPr>
          <a:lstStyle>
            <a:lvl1pPr defTabSz="420688">
              <a:defRPr sz="2800">
                <a:solidFill>
                  <a:schemeClr val="tx1"/>
                </a:solidFill>
                <a:latin typeface="Tahoma" pitchFamily="34" charset="0"/>
              </a:defRPr>
            </a:lvl1pPr>
            <a:lvl2pPr marL="742950" indent="-285750" defTabSz="420688">
              <a:defRPr sz="2800">
                <a:solidFill>
                  <a:schemeClr val="tx1"/>
                </a:solidFill>
                <a:latin typeface="Tahoma" pitchFamily="34" charset="0"/>
              </a:defRPr>
            </a:lvl2pPr>
            <a:lvl3pPr marL="1143000" indent="-228600" defTabSz="420688">
              <a:defRPr sz="2800">
                <a:solidFill>
                  <a:schemeClr val="tx1"/>
                </a:solidFill>
                <a:latin typeface="Tahoma" pitchFamily="34" charset="0"/>
              </a:defRPr>
            </a:lvl3pPr>
            <a:lvl4pPr marL="1600200" indent="-228600" defTabSz="420688">
              <a:defRPr sz="2800">
                <a:solidFill>
                  <a:schemeClr val="tx1"/>
                </a:solidFill>
                <a:latin typeface="Tahoma" pitchFamily="34" charset="0"/>
              </a:defRPr>
            </a:lvl4pPr>
            <a:lvl5pPr marL="2057400" indent="-228600" defTabSz="420688">
              <a:defRPr sz="2800">
                <a:solidFill>
                  <a:schemeClr val="tx1"/>
                </a:solidFill>
                <a:latin typeface="Tahoma" pitchFamily="34" charset="0"/>
              </a:defRPr>
            </a:lvl5pPr>
            <a:lvl6pPr marL="2514600" indent="-228600" defTabSz="420688" eaLnBrk="0" fontAlgn="base" hangingPunct="0">
              <a:spcBef>
                <a:spcPct val="0"/>
              </a:spcBef>
              <a:spcAft>
                <a:spcPct val="0"/>
              </a:spcAft>
              <a:defRPr sz="2800">
                <a:solidFill>
                  <a:schemeClr val="tx1"/>
                </a:solidFill>
                <a:latin typeface="Tahoma" pitchFamily="34" charset="0"/>
              </a:defRPr>
            </a:lvl6pPr>
            <a:lvl7pPr marL="2971800" indent="-228600" defTabSz="420688" eaLnBrk="0" fontAlgn="base" hangingPunct="0">
              <a:spcBef>
                <a:spcPct val="0"/>
              </a:spcBef>
              <a:spcAft>
                <a:spcPct val="0"/>
              </a:spcAft>
              <a:defRPr sz="2800">
                <a:solidFill>
                  <a:schemeClr val="tx1"/>
                </a:solidFill>
                <a:latin typeface="Tahoma" pitchFamily="34" charset="0"/>
              </a:defRPr>
            </a:lvl7pPr>
            <a:lvl8pPr marL="3429000" indent="-228600" defTabSz="420688" eaLnBrk="0" fontAlgn="base" hangingPunct="0">
              <a:spcBef>
                <a:spcPct val="0"/>
              </a:spcBef>
              <a:spcAft>
                <a:spcPct val="0"/>
              </a:spcAft>
              <a:defRPr sz="2800">
                <a:solidFill>
                  <a:schemeClr val="tx1"/>
                </a:solidFill>
                <a:latin typeface="Tahoma" pitchFamily="34" charset="0"/>
              </a:defRPr>
            </a:lvl8pPr>
            <a:lvl9pPr marL="3886200" indent="-228600" defTabSz="420688" eaLnBrk="0" fontAlgn="base" hangingPunct="0">
              <a:spcBef>
                <a:spcPct val="0"/>
              </a:spcBef>
              <a:spcAft>
                <a:spcPct val="0"/>
              </a:spcAft>
              <a:defRPr sz="2800">
                <a:solidFill>
                  <a:schemeClr val="tx1"/>
                </a:solidFill>
                <a:latin typeface="Tahoma" pitchFamily="34" charset="0"/>
              </a:defRPr>
            </a:lvl9pPr>
          </a:lstStyle>
          <a:p>
            <a:pPr eaLnBrk="1" hangingPunct="1"/>
            <a:r>
              <a:rPr kumimoji="1" lang="zh-CN" altLang="en-US" sz="1200" b="1">
                <a:solidFill>
                  <a:srgbClr val="404040"/>
                </a:solidFill>
                <a:latin typeface="黑体" pitchFamily="49" charset="-122"/>
                <a:ea typeface="黑体" pitchFamily="49" charset="-122"/>
              </a:rPr>
              <a:t>紧耦融合</a:t>
            </a:r>
          </a:p>
        </p:txBody>
      </p:sp>
      <p:sp>
        <p:nvSpPr>
          <p:cNvPr id="67620" name="文本框 46"/>
          <p:cNvSpPr txBox="1">
            <a:spLocks noChangeArrowheads="1"/>
          </p:cNvSpPr>
          <p:nvPr/>
        </p:nvSpPr>
        <p:spPr bwMode="auto">
          <a:xfrm>
            <a:off x="5222875" y="3799285"/>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Tahoma" pitchFamily="34" charset="0"/>
              </a:defRPr>
            </a:lvl1pPr>
            <a:lvl2pPr marL="742950" indent="-285750" defTabSz="457200">
              <a:defRPr sz="2800">
                <a:solidFill>
                  <a:schemeClr val="tx1"/>
                </a:solidFill>
                <a:latin typeface="Tahoma" pitchFamily="34" charset="0"/>
              </a:defRPr>
            </a:lvl2pPr>
            <a:lvl3pPr marL="1143000" indent="-228600" defTabSz="457200">
              <a:defRPr sz="2800">
                <a:solidFill>
                  <a:schemeClr val="tx1"/>
                </a:solidFill>
                <a:latin typeface="Tahoma" pitchFamily="34" charset="0"/>
              </a:defRPr>
            </a:lvl3pPr>
            <a:lvl4pPr marL="1600200" indent="-228600" defTabSz="457200">
              <a:defRPr sz="2800">
                <a:solidFill>
                  <a:schemeClr val="tx1"/>
                </a:solidFill>
                <a:latin typeface="Tahoma" pitchFamily="34" charset="0"/>
              </a:defRPr>
            </a:lvl4pPr>
            <a:lvl5pPr marL="2057400" indent="-228600" defTabSz="457200">
              <a:defRPr sz="2800">
                <a:solidFill>
                  <a:schemeClr val="tx1"/>
                </a:solidFill>
                <a:latin typeface="Tahoma" pitchFamily="34" charset="0"/>
              </a:defRPr>
            </a:lvl5pPr>
            <a:lvl6pPr marL="2514600" indent="-228600" defTabSz="457200" eaLnBrk="0" fontAlgn="base" hangingPunct="0">
              <a:spcBef>
                <a:spcPct val="0"/>
              </a:spcBef>
              <a:spcAft>
                <a:spcPct val="0"/>
              </a:spcAft>
              <a:defRPr sz="2800">
                <a:solidFill>
                  <a:schemeClr val="tx1"/>
                </a:solidFill>
                <a:latin typeface="Tahoma" pitchFamily="34" charset="0"/>
              </a:defRPr>
            </a:lvl6pPr>
            <a:lvl7pPr marL="2971800" indent="-228600" defTabSz="457200" eaLnBrk="0" fontAlgn="base" hangingPunct="0">
              <a:spcBef>
                <a:spcPct val="0"/>
              </a:spcBef>
              <a:spcAft>
                <a:spcPct val="0"/>
              </a:spcAft>
              <a:defRPr sz="2800">
                <a:solidFill>
                  <a:schemeClr val="tx1"/>
                </a:solidFill>
                <a:latin typeface="Tahoma" pitchFamily="34" charset="0"/>
              </a:defRPr>
            </a:lvl7pPr>
            <a:lvl8pPr marL="3429000" indent="-228600" defTabSz="457200" eaLnBrk="0" fontAlgn="base" hangingPunct="0">
              <a:spcBef>
                <a:spcPct val="0"/>
              </a:spcBef>
              <a:spcAft>
                <a:spcPct val="0"/>
              </a:spcAft>
              <a:defRPr sz="2800">
                <a:solidFill>
                  <a:schemeClr val="tx1"/>
                </a:solidFill>
                <a:latin typeface="Tahoma" pitchFamily="34" charset="0"/>
              </a:defRPr>
            </a:lvl8pPr>
            <a:lvl9pPr marL="3886200" indent="-228600" defTabSz="457200" eaLnBrk="0" fontAlgn="base" hangingPunct="0">
              <a:spcBef>
                <a:spcPct val="0"/>
              </a:spcBef>
              <a:spcAft>
                <a:spcPct val="0"/>
              </a:spcAft>
              <a:defRPr sz="2800">
                <a:solidFill>
                  <a:schemeClr val="tx1"/>
                </a:solidFill>
                <a:latin typeface="Tahoma" pitchFamily="34" charset="0"/>
              </a:defRPr>
            </a:lvl9pPr>
          </a:lstStyle>
          <a:p>
            <a:pPr eaLnBrk="1" hangingPunct="1"/>
            <a:r>
              <a:rPr kumimoji="1" lang="zh-CN" altLang="en-US" sz="1200" b="1">
                <a:solidFill>
                  <a:srgbClr val="000000"/>
                </a:solidFill>
                <a:latin typeface="黑体" pitchFamily="49" charset="-122"/>
                <a:ea typeface="黑体" pitchFamily="49" charset="-122"/>
              </a:rPr>
              <a:t>误差修正</a:t>
            </a:r>
          </a:p>
        </p:txBody>
      </p:sp>
      <p:cxnSp>
        <p:nvCxnSpPr>
          <p:cNvPr id="17444" name="直线连接符 197"/>
          <p:cNvCxnSpPr>
            <a:cxnSpLocks noChangeShapeType="1"/>
          </p:cNvCxnSpPr>
          <p:nvPr/>
        </p:nvCxnSpPr>
        <p:spPr bwMode="auto">
          <a:xfrm flipH="1">
            <a:off x="3260726" y="3713560"/>
            <a:ext cx="411163" cy="83344"/>
          </a:xfrm>
          <a:prstGeom prst="line">
            <a:avLst/>
          </a:prstGeom>
          <a:noFill/>
          <a:ln w="6350">
            <a:solidFill>
              <a:srgbClr val="FF0000"/>
            </a:solidFill>
            <a:miter lim="800000"/>
            <a:headEnd type="stealth" w="lg" len="lg"/>
            <a:tailEnd type="none" w="lg" len="lg"/>
          </a:ln>
          <a:extLst>
            <a:ext uri="{909E8E84-426E-40DD-AFC4-6F175D3DCCD1}">
              <a14:hiddenFill xmlns:a14="http://schemas.microsoft.com/office/drawing/2010/main">
                <a:noFill/>
              </a14:hiddenFill>
            </a:ext>
          </a:extLst>
        </p:spPr>
      </p:cxnSp>
      <p:cxnSp>
        <p:nvCxnSpPr>
          <p:cNvPr id="17445" name="直线连接符 56"/>
          <p:cNvCxnSpPr>
            <a:cxnSpLocks noChangeShapeType="1"/>
          </p:cNvCxnSpPr>
          <p:nvPr/>
        </p:nvCxnSpPr>
        <p:spPr bwMode="auto">
          <a:xfrm flipH="1">
            <a:off x="4533900" y="3713560"/>
            <a:ext cx="388938" cy="77390"/>
          </a:xfrm>
          <a:prstGeom prst="line">
            <a:avLst/>
          </a:prstGeom>
          <a:noFill/>
          <a:ln w="6350">
            <a:solidFill>
              <a:srgbClr val="FF0000"/>
            </a:solidFill>
            <a:miter lim="800000"/>
            <a:headEnd type="stealth" w="lg" len="lg"/>
            <a:tailEnd type="none" w="lg" len="lg"/>
          </a:ln>
          <a:extLst>
            <a:ext uri="{909E8E84-426E-40DD-AFC4-6F175D3DCCD1}">
              <a14:hiddenFill xmlns:a14="http://schemas.microsoft.com/office/drawing/2010/main">
                <a:noFill/>
              </a14:hiddenFill>
            </a:ext>
          </a:extLst>
        </p:spPr>
      </p:cxnSp>
      <p:cxnSp>
        <p:nvCxnSpPr>
          <p:cNvPr id="17446" name="直线连接符 63"/>
          <p:cNvCxnSpPr>
            <a:cxnSpLocks noChangeShapeType="1"/>
          </p:cNvCxnSpPr>
          <p:nvPr/>
        </p:nvCxnSpPr>
        <p:spPr bwMode="auto">
          <a:xfrm flipH="1">
            <a:off x="5838825" y="3707606"/>
            <a:ext cx="331788" cy="77391"/>
          </a:xfrm>
          <a:prstGeom prst="line">
            <a:avLst/>
          </a:prstGeom>
          <a:noFill/>
          <a:ln w="6350">
            <a:solidFill>
              <a:srgbClr val="FF0000"/>
            </a:solidFill>
            <a:miter lim="800000"/>
            <a:headEnd type="stealth" w="lg" len="lg"/>
            <a:tailEnd type="none" w="lg" len="lg"/>
          </a:ln>
          <a:extLst>
            <a:ext uri="{909E8E84-426E-40DD-AFC4-6F175D3DCCD1}">
              <a14:hiddenFill xmlns:a14="http://schemas.microsoft.com/office/drawing/2010/main">
                <a:noFill/>
              </a14:hiddenFill>
            </a:ext>
          </a:extLst>
        </p:spPr>
      </p:cxnSp>
      <p:cxnSp>
        <p:nvCxnSpPr>
          <p:cNvPr id="17447" name="直线连接符 70"/>
          <p:cNvCxnSpPr>
            <a:cxnSpLocks noChangeShapeType="1"/>
          </p:cNvCxnSpPr>
          <p:nvPr/>
        </p:nvCxnSpPr>
        <p:spPr bwMode="auto">
          <a:xfrm flipH="1">
            <a:off x="7112000" y="3715942"/>
            <a:ext cx="331788" cy="77390"/>
          </a:xfrm>
          <a:prstGeom prst="line">
            <a:avLst/>
          </a:prstGeom>
          <a:noFill/>
          <a:ln w="6350">
            <a:solidFill>
              <a:srgbClr val="FF0000"/>
            </a:solidFill>
            <a:miter lim="800000"/>
            <a:headEnd type="stealth" w="lg" len="lg"/>
            <a:tailEnd type="none" w="lg" len="lg"/>
          </a:ln>
          <a:extLst>
            <a:ext uri="{909E8E84-426E-40DD-AFC4-6F175D3DCCD1}">
              <a14:hiddenFill xmlns:a14="http://schemas.microsoft.com/office/drawing/2010/main">
                <a:noFill/>
              </a14:hiddenFill>
            </a:ext>
          </a:extLst>
        </p:spPr>
      </p:cxnSp>
      <p:pic>
        <p:nvPicPr>
          <p:cNvPr id="90" name="图片 8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91927">
            <a:off x="1751014" y="3380185"/>
            <a:ext cx="244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图片 9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491927">
            <a:off x="4367214" y="3389710"/>
            <a:ext cx="24447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9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491927">
            <a:off x="5678489" y="3393282"/>
            <a:ext cx="244475"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图片 92"/>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491927">
            <a:off x="6997700" y="3403997"/>
            <a:ext cx="2428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图片 93"/>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491927">
            <a:off x="3128964" y="3402806"/>
            <a:ext cx="2428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3" name="图片 94"/>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491927">
            <a:off x="1741489" y="3373041"/>
            <a:ext cx="24447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4" name="图片 9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91927">
            <a:off x="3127376" y="3408760"/>
            <a:ext cx="244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5" name="图片 96"/>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491927">
            <a:off x="4359276" y="3389710"/>
            <a:ext cx="244475" cy="40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6" name="图片 9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91927">
            <a:off x="5684839" y="3386138"/>
            <a:ext cx="244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7" name="图片 9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91927">
            <a:off x="6996113" y="3398044"/>
            <a:ext cx="244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35" name="文本框 61"/>
          <p:cNvSpPr txBox="1">
            <a:spLocks noChangeArrowheads="1"/>
          </p:cNvSpPr>
          <p:nvPr/>
        </p:nvSpPr>
        <p:spPr bwMode="auto">
          <a:xfrm>
            <a:off x="1700214" y="4582716"/>
            <a:ext cx="1216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a:solidFill>
                  <a:schemeClr val="tx1"/>
                </a:solidFill>
                <a:latin typeface="Tahoma" pitchFamily="34" charset="0"/>
              </a:defRPr>
            </a:lvl1pPr>
            <a:lvl2pPr marL="742950" indent="-285750" defTabSz="457200">
              <a:defRPr sz="2800">
                <a:solidFill>
                  <a:schemeClr val="tx1"/>
                </a:solidFill>
                <a:latin typeface="Tahoma" pitchFamily="34" charset="0"/>
              </a:defRPr>
            </a:lvl2pPr>
            <a:lvl3pPr marL="1143000" indent="-228600" defTabSz="457200">
              <a:defRPr sz="2800">
                <a:solidFill>
                  <a:schemeClr val="tx1"/>
                </a:solidFill>
                <a:latin typeface="Tahoma" pitchFamily="34" charset="0"/>
              </a:defRPr>
            </a:lvl3pPr>
            <a:lvl4pPr marL="1600200" indent="-228600" defTabSz="457200">
              <a:defRPr sz="2800">
                <a:solidFill>
                  <a:schemeClr val="tx1"/>
                </a:solidFill>
                <a:latin typeface="Tahoma" pitchFamily="34" charset="0"/>
              </a:defRPr>
            </a:lvl4pPr>
            <a:lvl5pPr marL="2057400" indent="-228600" defTabSz="457200">
              <a:defRPr sz="2800">
                <a:solidFill>
                  <a:schemeClr val="tx1"/>
                </a:solidFill>
                <a:latin typeface="Tahoma" pitchFamily="34" charset="0"/>
              </a:defRPr>
            </a:lvl5pPr>
            <a:lvl6pPr marL="2514600" indent="-228600" defTabSz="457200" eaLnBrk="0" fontAlgn="base" hangingPunct="0">
              <a:spcBef>
                <a:spcPct val="0"/>
              </a:spcBef>
              <a:spcAft>
                <a:spcPct val="0"/>
              </a:spcAft>
              <a:defRPr sz="2800">
                <a:solidFill>
                  <a:schemeClr val="tx1"/>
                </a:solidFill>
                <a:latin typeface="Tahoma" pitchFamily="34" charset="0"/>
              </a:defRPr>
            </a:lvl6pPr>
            <a:lvl7pPr marL="2971800" indent="-228600" defTabSz="457200" eaLnBrk="0" fontAlgn="base" hangingPunct="0">
              <a:spcBef>
                <a:spcPct val="0"/>
              </a:spcBef>
              <a:spcAft>
                <a:spcPct val="0"/>
              </a:spcAft>
              <a:defRPr sz="2800">
                <a:solidFill>
                  <a:schemeClr val="tx1"/>
                </a:solidFill>
                <a:latin typeface="Tahoma" pitchFamily="34" charset="0"/>
              </a:defRPr>
            </a:lvl7pPr>
            <a:lvl8pPr marL="3429000" indent="-228600" defTabSz="457200" eaLnBrk="0" fontAlgn="base" hangingPunct="0">
              <a:spcBef>
                <a:spcPct val="0"/>
              </a:spcBef>
              <a:spcAft>
                <a:spcPct val="0"/>
              </a:spcAft>
              <a:defRPr sz="2800">
                <a:solidFill>
                  <a:schemeClr val="tx1"/>
                </a:solidFill>
                <a:latin typeface="Tahoma" pitchFamily="34" charset="0"/>
              </a:defRPr>
            </a:lvl8pPr>
            <a:lvl9pPr marL="3886200" indent="-228600" defTabSz="457200" eaLnBrk="0" fontAlgn="base" hangingPunct="0">
              <a:spcBef>
                <a:spcPct val="0"/>
              </a:spcBef>
              <a:spcAft>
                <a:spcPct val="0"/>
              </a:spcAft>
              <a:defRPr sz="2800">
                <a:solidFill>
                  <a:schemeClr val="tx1"/>
                </a:solidFill>
                <a:latin typeface="Tahoma" pitchFamily="34" charset="0"/>
              </a:defRPr>
            </a:lvl9pPr>
          </a:lstStyle>
          <a:p>
            <a:pPr eaLnBrk="1" hangingPunct="1"/>
            <a:r>
              <a:rPr kumimoji="1" lang="zh-CN" altLang="en-US" sz="1800" b="1">
                <a:solidFill>
                  <a:srgbClr val="C00000"/>
                </a:solidFill>
                <a:latin typeface="Lantinghei SC Heavy"/>
                <a:ea typeface="Lantinghei SC Heavy"/>
                <a:cs typeface="Lantinghei SC Heavy"/>
              </a:rPr>
              <a:t>无处不在</a:t>
            </a:r>
          </a:p>
        </p:txBody>
      </p:sp>
      <p:sp>
        <p:nvSpPr>
          <p:cNvPr id="67636" name="文本框 62"/>
          <p:cNvSpPr txBox="1">
            <a:spLocks noChangeArrowheads="1"/>
          </p:cNvSpPr>
          <p:nvPr/>
        </p:nvSpPr>
        <p:spPr bwMode="auto">
          <a:xfrm>
            <a:off x="3857625" y="4566048"/>
            <a:ext cx="118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a:solidFill>
                  <a:schemeClr val="tx1"/>
                </a:solidFill>
                <a:latin typeface="Tahoma" pitchFamily="34" charset="0"/>
              </a:defRPr>
            </a:lvl1pPr>
            <a:lvl2pPr marL="742950" indent="-285750" defTabSz="457200">
              <a:defRPr sz="2800">
                <a:solidFill>
                  <a:schemeClr val="tx1"/>
                </a:solidFill>
                <a:latin typeface="Tahoma" pitchFamily="34" charset="0"/>
              </a:defRPr>
            </a:lvl2pPr>
            <a:lvl3pPr marL="1143000" indent="-228600" defTabSz="457200">
              <a:defRPr sz="2800">
                <a:solidFill>
                  <a:schemeClr val="tx1"/>
                </a:solidFill>
                <a:latin typeface="Tahoma" pitchFamily="34" charset="0"/>
              </a:defRPr>
            </a:lvl3pPr>
            <a:lvl4pPr marL="1600200" indent="-228600" defTabSz="457200">
              <a:defRPr sz="2800">
                <a:solidFill>
                  <a:schemeClr val="tx1"/>
                </a:solidFill>
                <a:latin typeface="Tahoma" pitchFamily="34" charset="0"/>
              </a:defRPr>
            </a:lvl4pPr>
            <a:lvl5pPr marL="2057400" indent="-228600" defTabSz="457200">
              <a:defRPr sz="2800">
                <a:solidFill>
                  <a:schemeClr val="tx1"/>
                </a:solidFill>
                <a:latin typeface="Tahoma" pitchFamily="34" charset="0"/>
              </a:defRPr>
            </a:lvl5pPr>
            <a:lvl6pPr marL="2514600" indent="-228600" defTabSz="457200" eaLnBrk="0" fontAlgn="base" hangingPunct="0">
              <a:spcBef>
                <a:spcPct val="0"/>
              </a:spcBef>
              <a:spcAft>
                <a:spcPct val="0"/>
              </a:spcAft>
              <a:defRPr sz="2800">
                <a:solidFill>
                  <a:schemeClr val="tx1"/>
                </a:solidFill>
                <a:latin typeface="Tahoma" pitchFamily="34" charset="0"/>
              </a:defRPr>
            </a:lvl6pPr>
            <a:lvl7pPr marL="2971800" indent="-228600" defTabSz="457200" eaLnBrk="0" fontAlgn="base" hangingPunct="0">
              <a:spcBef>
                <a:spcPct val="0"/>
              </a:spcBef>
              <a:spcAft>
                <a:spcPct val="0"/>
              </a:spcAft>
              <a:defRPr sz="2800">
                <a:solidFill>
                  <a:schemeClr val="tx1"/>
                </a:solidFill>
                <a:latin typeface="Tahoma" pitchFamily="34" charset="0"/>
              </a:defRPr>
            </a:lvl7pPr>
            <a:lvl8pPr marL="3429000" indent="-228600" defTabSz="457200" eaLnBrk="0" fontAlgn="base" hangingPunct="0">
              <a:spcBef>
                <a:spcPct val="0"/>
              </a:spcBef>
              <a:spcAft>
                <a:spcPct val="0"/>
              </a:spcAft>
              <a:defRPr sz="2800">
                <a:solidFill>
                  <a:schemeClr val="tx1"/>
                </a:solidFill>
                <a:latin typeface="Tahoma" pitchFamily="34" charset="0"/>
              </a:defRPr>
            </a:lvl8pPr>
            <a:lvl9pPr marL="3886200" indent="-228600" defTabSz="457200" eaLnBrk="0" fontAlgn="base" hangingPunct="0">
              <a:spcBef>
                <a:spcPct val="0"/>
              </a:spcBef>
              <a:spcAft>
                <a:spcPct val="0"/>
              </a:spcAft>
              <a:defRPr sz="2800">
                <a:solidFill>
                  <a:schemeClr val="tx1"/>
                </a:solidFill>
                <a:latin typeface="Tahoma" pitchFamily="34" charset="0"/>
              </a:defRPr>
            </a:lvl9pPr>
          </a:lstStyle>
          <a:p>
            <a:pPr eaLnBrk="1" hangingPunct="1"/>
            <a:r>
              <a:rPr kumimoji="1" lang="zh-CN" altLang="en-US" sz="1800" b="1">
                <a:solidFill>
                  <a:srgbClr val="C00000"/>
                </a:solidFill>
                <a:latin typeface="Lantinghei SC Heavy"/>
                <a:ea typeface="Lantinghei SC Heavy"/>
                <a:cs typeface="Lantinghei SC Heavy"/>
              </a:rPr>
              <a:t>无时不有</a:t>
            </a:r>
          </a:p>
        </p:txBody>
      </p:sp>
      <p:sp>
        <p:nvSpPr>
          <p:cNvPr id="67637" name="矩形 101"/>
          <p:cNvSpPr>
            <a:spLocks noChangeArrowheads="1"/>
          </p:cNvSpPr>
          <p:nvPr/>
        </p:nvSpPr>
        <p:spPr bwMode="auto">
          <a:xfrm>
            <a:off x="6884989" y="4563666"/>
            <a:ext cx="1133644"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Tahoma" charset="0"/>
              </a:defRPr>
            </a:lvl1pPr>
            <a:lvl2pPr marL="742950" indent="-285750" defTabSz="457200">
              <a:defRPr sz="2800">
                <a:solidFill>
                  <a:schemeClr val="tx1"/>
                </a:solidFill>
                <a:latin typeface="Tahoma" charset="0"/>
              </a:defRPr>
            </a:lvl2pPr>
            <a:lvl3pPr marL="1143000" indent="-228600" defTabSz="457200">
              <a:defRPr sz="2800">
                <a:solidFill>
                  <a:schemeClr val="tx1"/>
                </a:solidFill>
                <a:latin typeface="Tahoma" charset="0"/>
              </a:defRPr>
            </a:lvl3pPr>
            <a:lvl4pPr marL="1600200" indent="-228600" defTabSz="457200">
              <a:defRPr sz="2800">
                <a:solidFill>
                  <a:schemeClr val="tx1"/>
                </a:solidFill>
                <a:latin typeface="Tahoma" charset="0"/>
              </a:defRPr>
            </a:lvl4pPr>
            <a:lvl5pPr marL="2057400" indent="-228600" defTabSz="457200">
              <a:defRPr sz="2800">
                <a:solidFill>
                  <a:schemeClr val="tx1"/>
                </a:solidFill>
                <a:latin typeface="Tahoma" charset="0"/>
              </a:defRPr>
            </a:lvl5pPr>
            <a:lvl6pPr marL="2514600" indent="-228600" defTabSz="457200" eaLnBrk="0" fontAlgn="base" hangingPunct="0">
              <a:spcBef>
                <a:spcPct val="0"/>
              </a:spcBef>
              <a:spcAft>
                <a:spcPct val="0"/>
              </a:spcAft>
              <a:defRPr sz="2800">
                <a:solidFill>
                  <a:schemeClr val="tx1"/>
                </a:solidFill>
                <a:latin typeface="Tahoma" charset="0"/>
              </a:defRPr>
            </a:lvl6pPr>
            <a:lvl7pPr marL="2971800" indent="-228600" defTabSz="457200" eaLnBrk="0" fontAlgn="base" hangingPunct="0">
              <a:spcBef>
                <a:spcPct val="0"/>
              </a:spcBef>
              <a:spcAft>
                <a:spcPct val="0"/>
              </a:spcAft>
              <a:defRPr sz="2800">
                <a:solidFill>
                  <a:schemeClr val="tx1"/>
                </a:solidFill>
                <a:latin typeface="Tahoma" charset="0"/>
              </a:defRPr>
            </a:lvl7pPr>
            <a:lvl8pPr marL="3429000" indent="-228600" defTabSz="457200" eaLnBrk="0" fontAlgn="base" hangingPunct="0">
              <a:spcBef>
                <a:spcPct val="0"/>
              </a:spcBef>
              <a:spcAft>
                <a:spcPct val="0"/>
              </a:spcAft>
              <a:defRPr sz="2800">
                <a:solidFill>
                  <a:schemeClr val="tx1"/>
                </a:solidFill>
                <a:latin typeface="Tahoma" charset="0"/>
              </a:defRPr>
            </a:lvl8pPr>
            <a:lvl9pPr marL="3886200" indent="-228600" defTabSz="457200" eaLnBrk="0" fontAlgn="base" hangingPunct="0">
              <a:spcBef>
                <a:spcPct val="0"/>
              </a:spcBef>
              <a:spcAft>
                <a:spcPct val="0"/>
              </a:spcAft>
              <a:defRPr sz="2800">
                <a:solidFill>
                  <a:schemeClr val="tx1"/>
                </a:solidFill>
                <a:latin typeface="Tahoma" charset="0"/>
              </a:defRPr>
            </a:lvl9pPr>
          </a:lstStyle>
          <a:p>
            <a:pPr eaLnBrk="1" hangingPunct="1">
              <a:defRPr/>
            </a:pPr>
            <a:r>
              <a:rPr kumimoji="1" lang="zh-CN" altLang="en-US" sz="1846" b="1" smtClean="0">
                <a:solidFill>
                  <a:srgbClr val="C00000"/>
                </a:solidFill>
                <a:latin typeface="Lantinghei SC Heavy" charset="-122"/>
                <a:ea typeface="Lantinghei SC Heavy" charset="-122"/>
                <a:cs typeface="Lantinghei SC Heavy" charset="-122"/>
              </a:rPr>
              <a:t>全源覆盖</a:t>
            </a:r>
          </a:p>
        </p:txBody>
      </p:sp>
      <p:sp>
        <p:nvSpPr>
          <p:cNvPr id="103" name="文本框 64"/>
          <p:cNvSpPr txBox="1"/>
          <p:nvPr/>
        </p:nvSpPr>
        <p:spPr>
          <a:xfrm>
            <a:off x="6197601" y="3774282"/>
            <a:ext cx="633413" cy="291170"/>
          </a:xfrm>
          <a:prstGeom prst="rect">
            <a:avLst/>
          </a:prstGeom>
          <a:noFill/>
        </p:spPr>
        <p:txBody>
          <a:bodyPr>
            <a:spAutoFit/>
          </a:bodyPr>
          <a:lstStyle/>
          <a:p>
            <a:pPr defTabSz="422041" eaLnBrk="1" fontAlgn="auto" hangingPunct="1">
              <a:spcBef>
                <a:spcPts val="0"/>
              </a:spcBef>
              <a:spcAft>
                <a:spcPts val="0"/>
              </a:spcAft>
              <a:defRPr/>
            </a:pPr>
            <a:r>
              <a:rPr kumimoji="1" lang="en-US" altLang="zh-CN" sz="1292" dirty="0">
                <a:solidFill>
                  <a:schemeClr val="tx1">
                    <a:lumMod val="75000"/>
                    <a:lumOff val="25000"/>
                  </a:schemeClr>
                </a:solidFill>
                <a:latin typeface="Heiti SC Light" charset="-122"/>
                <a:ea typeface="Heiti SC Light" charset="-122"/>
                <a:cs typeface="Heiti SC Light" charset="-122"/>
              </a:rPr>
              <a:t>&lt;</a:t>
            </a:r>
            <a:r>
              <a:rPr kumimoji="1" lang="zh-CN" altLang="en-US" sz="1292" dirty="0">
                <a:solidFill>
                  <a:schemeClr val="tx1">
                    <a:lumMod val="75000"/>
                    <a:lumOff val="25000"/>
                  </a:schemeClr>
                </a:solidFill>
                <a:latin typeface="Heiti SC Light" charset="-122"/>
                <a:ea typeface="Heiti SC Light" charset="-122"/>
                <a:cs typeface="Heiti SC Light" charset="-122"/>
              </a:rPr>
              <a:t> </a:t>
            </a:r>
            <a:r>
              <a:rPr kumimoji="1" lang="en-US" altLang="zh-CN" sz="1292" dirty="0">
                <a:solidFill>
                  <a:schemeClr val="tx1">
                    <a:lumMod val="75000"/>
                    <a:lumOff val="25000"/>
                  </a:schemeClr>
                </a:solidFill>
                <a:latin typeface="Heiti SC Light" charset="-122"/>
                <a:ea typeface="Heiti SC Light" charset="-122"/>
                <a:cs typeface="Heiti SC Light" charset="-122"/>
              </a:rPr>
              <a:t>1</a:t>
            </a:r>
            <a:r>
              <a:rPr kumimoji="1" lang="zh-CN" altLang="en-US" sz="1292" dirty="0">
                <a:solidFill>
                  <a:schemeClr val="tx1">
                    <a:lumMod val="75000"/>
                    <a:lumOff val="25000"/>
                  </a:schemeClr>
                </a:solidFill>
                <a:latin typeface="Heiti SC Light" charset="-122"/>
                <a:ea typeface="Heiti SC Light" charset="-122"/>
                <a:cs typeface="Heiti SC Light" charset="-122"/>
              </a:rPr>
              <a:t>米</a:t>
            </a:r>
          </a:p>
        </p:txBody>
      </p:sp>
      <p:cxnSp>
        <p:nvCxnSpPr>
          <p:cNvPr id="104" name="直线箭头连接符 5"/>
          <p:cNvCxnSpPr/>
          <p:nvPr/>
        </p:nvCxnSpPr>
        <p:spPr>
          <a:xfrm flipH="1" flipV="1">
            <a:off x="5970589" y="3780235"/>
            <a:ext cx="293687" cy="75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005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0" accel="50000" decel="50000" fill="hold" nodeType="withEffect">
                                  <p:stCondLst>
                                    <p:cond delay="0"/>
                                  </p:stCondLst>
                                  <p:childTnLst>
                                    <p:animMotion origin="layout" path="M -0.00052 -0.00208 L 0.07049 -0.0162 " pathEditMode="relative" rAng="0" ptsTypes="AA">
                                      <p:cBhvr>
                                        <p:cTn id="6" dur="2000" fill="hold"/>
                                        <p:tgtEl>
                                          <p:spTgt spid="90"/>
                                        </p:tgtEl>
                                        <p:attrNameLst>
                                          <p:attrName>ppt_x</p:attrName>
                                          <p:attrName>ppt_y</p:attrName>
                                        </p:attrNameLst>
                                      </p:cBhvr>
                                      <p:rCtr x="3542" y="-718"/>
                                    </p:animMotion>
                                  </p:childTnLst>
                                  <p:subTnLst>
                                    <p:animClr clrSpc="rgb" dir="cw">
                                      <p:cBhvr override="childStyle">
                                        <p:cTn dur="1" fill="hold" display="0" masterRel="nextClick" afterEffect="1"/>
                                        <p:tgtEl>
                                          <p:spTgt spid="90"/>
                                        </p:tgtEl>
                                        <p:attrNameLst>
                                          <p:attrName>ppt_c</p:attrName>
                                        </p:attrNameLst>
                                      </p:cBhvr>
                                      <p:to>
                                        <a:schemeClr val="bg1"/>
                                      </p:to>
                                    </p:animClr>
                                  </p:subTnLst>
                                </p:cTn>
                              </p:par>
                              <p:par>
                                <p:cTn id="7" presetID="0" presetClass="path" presetSubtype="0" repeatCount="0" accel="50000" decel="50000" fill="hold" nodeType="withEffect">
                                  <p:stCondLst>
                                    <p:cond delay="2000"/>
                                  </p:stCondLst>
                                  <p:childTnLst>
                                    <p:animMotion origin="layout" path="M -1.94444E-6 1.11111E-6 L 0.0434 -0.02384 " pathEditMode="relative" rAng="0" ptsTypes="AA">
                                      <p:cBhvr>
                                        <p:cTn id="8" dur="2000" fill="hold"/>
                                        <p:tgtEl>
                                          <p:spTgt spid="94"/>
                                        </p:tgtEl>
                                        <p:attrNameLst>
                                          <p:attrName>ppt_x</p:attrName>
                                          <p:attrName>ppt_y</p:attrName>
                                        </p:attrNameLst>
                                      </p:cBhvr>
                                      <p:rCtr x="2170" y="-1204"/>
                                    </p:animMotion>
                                  </p:childTnLst>
                                  <p:subTnLst>
                                    <p:animClr clrSpc="rgb" dir="cw">
                                      <p:cBhvr override="childStyle">
                                        <p:cTn dur="1" fill="hold" display="0" masterRel="nextClick" afterEffect="1"/>
                                        <p:tgtEl>
                                          <p:spTgt spid="94"/>
                                        </p:tgtEl>
                                        <p:attrNameLst>
                                          <p:attrName>ppt_c</p:attrName>
                                        </p:attrNameLst>
                                      </p:cBhvr>
                                      <p:to>
                                        <a:schemeClr val="bg1"/>
                                      </p:to>
                                    </p:animClr>
                                  </p:subTnLst>
                                </p:cTn>
                              </p:par>
                              <p:par>
                                <p:cTn id="9" presetID="0" presetClass="path" presetSubtype="0" repeatCount="0" accel="50000" decel="50000" fill="hold" nodeType="withEffect">
                                  <p:stCondLst>
                                    <p:cond delay="4000"/>
                                  </p:stCondLst>
                                  <p:childTnLst>
                                    <p:animMotion origin="layout" path="M -2.22222E-6 -1.11111E-6 L 0.05122 -0.01967 " pathEditMode="relative" rAng="0" ptsTypes="AA">
                                      <p:cBhvr>
                                        <p:cTn id="10" dur="2000" fill="hold"/>
                                        <p:tgtEl>
                                          <p:spTgt spid="91"/>
                                        </p:tgtEl>
                                        <p:attrNameLst>
                                          <p:attrName>ppt_x</p:attrName>
                                          <p:attrName>ppt_y</p:attrName>
                                        </p:attrNameLst>
                                      </p:cBhvr>
                                      <p:rCtr x="2552" y="-995"/>
                                    </p:animMotion>
                                  </p:childTnLst>
                                  <p:subTnLst>
                                    <p:animClr clrSpc="rgb" dir="cw">
                                      <p:cBhvr override="childStyle">
                                        <p:cTn dur="1" fill="hold" display="0" masterRel="nextClick" afterEffect="1"/>
                                        <p:tgtEl>
                                          <p:spTgt spid="91"/>
                                        </p:tgtEl>
                                        <p:attrNameLst>
                                          <p:attrName>ppt_c</p:attrName>
                                        </p:attrNameLst>
                                      </p:cBhvr>
                                      <p:to>
                                        <a:schemeClr val="bg1"/>
                                      </p:to>
                                    </p:animClr>
                                  </p:subTnLst>
                                </p:cTn>
                              </p:par>
                              <p:par>
                                <p:cTn id="11" presetID="0" presetClass="path" presetSubtype="0" repeatCount="0" accel="50000" decel="50000" fill="hold" nodeType="withEffect">
                                  <p:stCondLst>
                                    <p:cond delay="6000"/>
                                  </p:stCondLst>
                                  <p:childTnLst>
                                    <p:animMotion origin="layout" path="M 5E-6 4.44444E-6 L 0.04341 -0.02385 " pathEditMode="relative" rAng="0" ptsTypes="AA">
                                      <p:cBhvr>
                                        <p:cTn id="12" dur="2000" fill="hold"/>
                                        <p:tgtEl>
                                          <p:spTgt spid="92"/>
                                        </p:tgtEl>
                                        <p:attrNameLst>
                                          <p:attrName>ppt_x</p:attrName>
                                          <p:attrName>ppt_y</p:attrName>
                                        </p:attrNameLst>
                                      </p:cBhvr>
                                      <p:rCtr x="2170" y="-1204"/>
                                    </p:animMotion>
                                  </p:childTnLst>
                                  <p:subTnLst>
                                    <p:animClr clrSpc="rgb" dir="cw">
                                      <p:cBhvr override="childStyle">
                                        <p:cTn dur="1" fill="hold" display="0" masterRel="nextClick" afterEffect="1"/>
                                        <p:tgtEl>
                                          <p:spTgt spid="92"/>
                                        </p:tgtEl>
                                        <p:attrNameLst>
                                          <p:attrName>ppt_c</p:attrName>
                                        </p:attrNameLst>
                                      </p:cBhvr>
                                      <p:to>
                                        <a:schemeClr val="bg1"/>
                                      </p:to>
                                    </p:animClr>
                                  </p:subTnLst>
                                </p:cTn>
                              </p:par>
                              <p:par>
                                <p:cTn id="13" presetID="0" presetClass="path" presetSubtype="0" repeatCount="0" accel="50000" decel="50000" fill="hold" nodeType="withEffect">
                                  <p:stCondLst>
                                    <p:cond delay="8000"/>
                                  </p:stCondLst>
                                  <p:childTnLst>
                                    <p:animMotion origin="layout" path="M -2.22222E-6 -3.7037E-7 L 0.04341 -0.02384 " pathEditMode="relative" rAng="0" ptsTypes="AA">
                                      <p:cBhvr>
                                        <p:cTn id="14" dur="2000" fill="hold"/>
                                        <p:tgtEl>
                                          <p:spTgt spid="93"/>
                                        </p:tgtEl>
                                        <p:attrNameLst>
                                          <p:attrName>ppt_x</p:attrName>
                                          <p:attrName>ppt_y</p:attrName>
                                        </p:attrNameLst>
                                      </p:cBhvr>
                                      <p:rCtr x="2170" y="-1204"/>
                                    </p:animMotion>
                                  </p:childTnLst>
                                  <p:subTnLst>
                                    <p:animClr clrSpc="rgb" dir="cw">
                                      <p:cBhvr override="childStyle">
                                        <p:cTn dur="1" fill="hold" display="0" masterRel="nextClick" afterEffect="1"/>
                                        <p:tgtEl>
                                          <p:spTgt spid="9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
</p:tagLst>
</file>

<file path=ppt/tags/tag2.xml><?xml version="1.0" encoding="utf-8"?>
<p:tagLst xmlns:a="http://schemas.openxmlformats.org/drawingml/2006/main" xmlns:r="http://schemas.openxmlformats.org/officeDocument/2006/relationships" xmlns:p="http://schemas.openxmlformats.org/presentationml/2006/main">
  <p:tag name="TIMING" val="|117.4"/>
</p:tagLst>
</file>

<file path=ppt/tags/tag3.xml><?xml version="1.0" encoding="utf-8"?>
<p:tagLst xmlns:a="http://schemas.openxmlformats.org/drawingml/2006/main" xmlns:r="http://schemas.openxmlformats.org/officeDocument/2006/relationships" xmlns:p="http://schemas.openxmlformats.org/presentationml/2006/main">
  <p:tag name="TIMING" val="|11.2|0.7|0.4"/>
</p:tagLst>
</file>

<file path=ppt/tags/tag4.xml><?xml version="1.0" encoding="utf-8"?>
<p:tagLst xmlns:a="http://schemas.openxmlformats.org/drawingml/2006/main" xmlns:r="http://schemas.openxmlformats.org/officeDocument/2006/relationships" xmlns:p="http://schemas.openxmlformats.org/presentationml/2006/main">
  <p:tag name="TIMING" val="|11.2|0.7|0.4"/>
</p:tagLst>
</file>

<file path=ppt/tags/tag5.xml><?xml version="1.0" encoding="utf-8"?>
<p:tagLst xmlns:a="http://schemas.openxmlformats.org/drawingml/2006/main" xmlns:r="http://schemas.openxmlformats.org/officeDocument/2006/relationships" xmlns:p="http://schemas.openxmlformats.org/presentationml/2006/main">
  <p:tag name="TIMING" val="|1.3|9.2"/>
</p:tagLst>
</file>

<file path=ppt/tags/tag6.xml><?xml version="1.0" encoding="utf-8"?>
<p:tagLst xmlns:a="http://schemas.openxmlformats.org/drawingml/2006/main" xmlns:r="http://schemas.openxmlformats.org/officeDocument/2006/relationships" xmlns:p="http://schemas.openxmlformats.org/presentationml/2006/main">
  <p:tag name="TIMING" val="|0.5|0.5|0.4|0.8|0.4|0.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龙腾四海">
  <a:themeElements>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龙腾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沉稳">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1">
            <a:duotone>
              <a:schemeClr val="phClr">
                <a:shade val="30000"/>
                <a:satMod val="555000"/>
              </a:schemeClr>
              <a:schemeClr val="phClr">
                <a:tint val="96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22790</TotalTime>
  <Words>18911</Words>
  <Application>Microsoft Office PowerPoint</Application>
  <PresentationFormat>全屏显示(16:9)</PresentationFormat>
  <Paragraphs>2174</Paragraphs>
  <Slides>286</Slides>
  <Notes>31</Notes>
  <HiddenSlides>0</HiddenSlides>
  <MMClips>15</MMClips>
  <ScaleCrop>false</ScaleCrop>
  <HeadingPairs>
    <vt:vector size="6" baseType="variant">
      <vt:variant>
        <vt:lpstr>主题</vt:lpstr>
      </vt:variant>
      <vt:variant>
        <vt:i4>1</vt:i4>
      </vt:variant>
      <vt:variant>
        <vt:lpstr>嵌入 OLE 服务器</vt:lpstr>
      </vt:variant>
      <vt:variant>
        <vt:i4>4</vt:i4>
      </vt:variant>
      <vt:variant>
        <vt:lpstr>幻灯片标题</vt:lpstr>
      </vt:variant>
      <vt:variant>
        <vt:i4>286</vt:i4>
      </vt:variant>
    </vt:vector>
  </HeadingPairs>
  <TitlesOfParts>
    <vt:vector size="291" baseType="lpstr">
      <vt:lpstr>龙腾四海</vt:lpstr>
      <vt:lpstr>Visio</vt:lpstr>
      <vt:lpstr>Chart</vt:lpstr>
      <vt:lpstr>Image</vt:lpstr>
      <vt:lpstr>Equation</vt:lpstr>
      <vt:lpstr>PowerPoint 演示文稿</vt:lpstr>
      <vt:lpstr>我们正处在技术快速变化的时代 人类未来40年的科技进步将超过过去的4000年 快速变化的社会呼唤新型测绘装备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SWDC数字航空摄影仪的优势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室内定位的市场规模</vt:lpstr>
      <vt:lpstr>高精度定位传感器</vt:lpstr>
      <vt:lpstr>音频定位</vt:lpstr>
      <vt:lpstr>光源定位</vt:lpstr>
      <vt:lpstr>支持手机的伪卫星定位系统</vt:lpstr>
      <vt:lpstr>视觉定位</vt:lpstr>
      <vt:lpstr> 声、光、电、场全源定位</vt:lpstr>
      <vt:lpstr>声、光、电、场紧耦全源融合</vt:lpstr>
      <vt:lpstr>PowerPoint 演示文稿</vt:lpstr>
      <vt:lpstr>wifi定位原理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TC-OFDM与国外室内定位系统比较: 优势明显</vt:lpstr>
      <vt:lpstr>PowerPoint 演示文稿</vt:lpstr>
      <vt:lpstr>PowerPoint 演示文稿</vt:lpstr>
      <vt:lpstr>PowerPoint 演示文稿</vt:lpstr>
      <vt:lpstr>PowerPoint 演示文稿</vt:lpstr>
      <vt:lpstr>PowerPoint 演示文稿</vt:lpstr>
      <vt:lpstr>室内定位技术对比</vt:lpstr>
      <vt:lpstr>PowerPoint 演示文稿</vt:lpstr>
      <vt:lpstr>PowerPoint 演示文稿</vt:lpstr>
      <vt:lpstr>PowerPoint 演示文稿</vt:lpstr>
      <vt:lpstr>1）背景</vt:lpstr>
      <vt:lpstr>2）AUV在海洋测绘中的技术优势</vt:lpstr>
      <vt:lpstr>3）海洋测绘 AUV 基本组成</vt:lpstr>
      <vt:lpstr>PowerPoint 演示文稿</vt:lpstr>
      <vt:lpstr>4）应用前景</vt:lpstr>
      <vt:lpstr>PowerPoint 演示文稿</vt:lpstr>
      <vt:lpstr>PowerPoint 演示文稿</vt:lpstr>
      <vt:lpstr>PowerPoint 演示文稿</vt:lpstr>
      <vt:lpstr>PowerPoint 演示文稿</vt:lpstr>
      <vt:lpstr>船载近海水下传感器—单波束蓝绿激光 上海光机所</vt:lpstr>
      <vt:lpstr>可定制技术指标 （只要有订单，即刻实现）</vt:lpstr>
      <vt:lpstr>PowerPoint 演示文稿</vt:lpstr>
      <vt:lpstr>PowerPoint 演示文稿</vt:lpstr>
      <vt:lpstr>PowerPoint 演示文稿</vt:lpstr>
      <vt:lpstr>Hardware specifications</vt:lpstr>
      <vt:lpstr>Operation and data processing flow      操作和数据处理流程</vt:lpstr>
      <vt:lpstr>探测空洞、非磁性管线的原理</vt:lpstr>
      <vt:lpstr>PowerPoint 演示文稿</vt:lpstr>
      <vt:lpstr>PowerPoint 演示文稿</vt:lpstr>
      <vt:lpstr>PowerPoint 演示文稿</vt:lpstr>
      <vt:lpstr>PowerPoint 演示文稿</vt:lpstr>
      <vt:lpstr>PowerPoint 演示文稿</vt:lpstr>
      <vt:lpstr>PowerPoint 演示文稿</vt:lpstr>
      <vt:lpstr>商务车推扫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无人驾驶采用相控阵雷达的优势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SWDC数字航空摄影仪的优势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系统特点</vt:lpstr>
      <vt:lpstr>数据处理情况</vt:lpstr>
      <vt:lpstr>数据处理情况</vt:lpstr>
      <vt:lpstr>PowerPoint 演示文稿</vt:lpstr>
      <vt:lpstr>PowerPoint 演示文稿</vt:lpstr>
      <vt:lpstr>PowerPoint 演示文稿</vt:lpstr>
      <vt:lpstr>PowerPoint 演示文稿</vt:lpstr>
      <vt:lpstr>基于通用模型库自动建模</vt:lpstr>
      <vt:lpstr>线框模型特点</vt:lpstr>
      <vt:lpstr>三维城市建模</vt:lpstr>
      <vt:lpstr>三维城市案例</vt:lpstr>
      <vt:lpstr>PowerPoint 演示文稿</vt:lpstr>
      <vt:lpstr>JX5-3D  点云分类建模模块</vt:lpstr>
      <vt:lpstr>JX5-3D  点云分类建模模块</vt:lpstr>
      <vt:lpstr>JX5-3D  点云分类建模模块</vt:lpstr>
      <vt:lpstr>JX5-3D  点云分类建模模块</vt:lpstr>
      <vt:lpstr>JX5-3D  点云分类建模模块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并行发射、单光子探测激光雷达/激光测高系统</vt:lpstr>
      <vt:lpstr>并行发射、单光子探测卫星激光测高系统</vt:lpstr>
      <vt:lpstr>并行发射、单光子探测激光雷达/激光测高系统</vt:lpstr>
      <vt:lpstr>并行发射、单光子探测激光雷达/激光测高系统</vt:lpstr>
      <vt:lpstr>单光子、并行发射激光雷达/激光测高系统</vt:lpstr>
      <vt:lpstr>并行发射、单光子探测激光雷达/激光测高系统</vt:lpstr>
      <vt:lpstr>并行发射、单光子探测激光雷达/激光测高系统</vt:lpstr>
    </vt:vector>
  </TitlesOfParts>
  <Company>就下载(www.9xz.net)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北京四维远见信息技术有限公司</dc:title>
  <dc:creator>wulei</dc:creator>
  <cp:lastModifiedBy>Rainy</cp:lastModifiedBy>
  <cp:revision>2398</cp:revision>
  <cp:lastPrinted>2017-08-16T05:03:20Z</cp:lastPrinted>
  <dcterms:created xsi:type="dcterms:W3CDTF">2009-03-06T02:42:21Z</dcterms:created>
  <dcterms:modified xsi:type="dcterms:W3CDTF">2017-09-14T07:42:58Z</dcterms:modified>
</cp:coreProperties>
</file>